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525" r:id="rId6"/>
    <p:sldId id="573" r:id="rId7"/>
    <p:sldId id="500" r:id="rId8"/>
    <p:sldId id="502" r:id="rId9"/>
    <p:sldId id="575" r:id="rId10"/>
    <p:sldId id="576" r:id="rId11"/>
    <p:sldId id="577" r:id="rId12"/>
    <p:sldId id="581" r:id="rId13"/>
    <p:sldId id="555" r:id="rId14"/>
    <p:sldId id="574" r:id="rId15"/>
    <p:sldId id="582" r:id="rId16"/>
    <p:sldId id="562" r:id="rId17"/>
    <p:sldId id="503" r:id="rId18"/>
    <p:sldId id="563" r:id="rId19"/>
    <p:sldId id="564" r:id="rId20"/>
    <p:sldId id="567" r:id="rId21"/>
    <p:sldId id="578" r:id="rId22"/>
    <p:sldId id="583" r:id="rId23"/>
    <p:sldId id="568" r:id="rId24"/>
    <p:sldId id="569" r:id="rId25"/>
    <p:sldId id="570" r:id="rId26"/>
    <p:sldId id="50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9B6298-B03F-8C3D-9BE3-90B11A4AC6EA}" name="Michal Egly" initials="ME" userId="S::michal.egly@pasivnidomy.cz::ef35de2d-0274-490b-ad06-1803db08c0c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Škardová" initials="MŠ" lastIdx="1" clrIdx="0">
    <p:extLst>
      <p:ext uri="{19B8F6BF-5375-455C-9EA6-DF929625EA0E}">
        <p15:presenceInfo xmlns:p15="http://schemas.microsoft.com/office/powerpoint/2012/main" userId="7979f1dd7613d81f" providerId="Windows Live"/>
      </p:ext>
    </p:extLst>
  </p:cmAuthor>
  <p:cmAuthor id="2" name="Michal Čejka" initials="MČ" lastIdx="13" clrIdx="1">
    <p:extLst>
      <p:ext uri="{19B8F6BF-5375-455C-9EA6-DF929625EA0E}">
        <p15:presenceInfo xmlns:p15="http://schemas.microsoft.com/office/powerpoint/2012/main" userId="S-1-5-21-915136521-2031727046-4093418726-30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341"/>
    <a:srgbClr val="EE0000"/>
    <a:srgbClr val="85BC74"/>
    <a:srgbClr val="FFFFFF"/>
    <a:srgbClr val="159B2B"/>
    <a:srgbClr val="7BB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BF38C-922D-85E8-DDFB-8EDA49F0A5F0}" v="1" dt="2024-03-04T08:08:45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978" autoAdjust="0"/>
  </p:normalViewPr>
  <p:slideViewPr>
    <p:cSldViewPr snapToGrid="0">
      <p:cViewPr varScale="1">
        <p:scale>
          <a:sx n="93" d="100"/>
          <a:sy n="93" d="100"/>
        </p:scale>
        <p:origin x="113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119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ára Pálková" userId="S::klara.palkova@pasivnidomy.cz::b08341d0-8d85-4f28-9a9d-5d312d05360a" providerId="AD" clId="Web-{251BF38C-922D-85E8-DDFB-8EDA49F0A5F0}"/>
    <pc:docChg chg="modSld">
      <pc:chgData name="Klára Pálková" userId="S::klara.palkova@pasivnidomy.cz::b08341d0-8d85-4f28-9a9d-5d312d05360a" providerId="AD" clId="Web-{251BF38C-922D-85E8-DDFB-8EDA49F0A5F0}" dt="2024-03-04T08:08:45.972" v="0" actId="1076"/>
      <pc:docMkLst>
        <pc:docMk/>
      </pc:docMkLst>
      <pc:sldChg chg="modSp">
        <pc:chgData name="Klára Pálková" userId="S::klara.palkova@pasivnidomy.cz::b08341d0-8d85-4f28-9a9d-5d312d05360a" providerId="AD" clId="Web-{251BF38C-922D-85E8-DDFB-8EDA49F0A5F0}" dt="2024-03-04T08:08:45.972" v="0" actId="1076"/>
        <pc:sldMkLst>
          <pc:docMk/>
          <pc:sldMk cId="1820494306" sldId="380"/>
        </pc:sldMkLst>
        <pc:spChg chg="mod">
          <ac:chgData name="Klára Pálková" userId="S::klara.palkova@pasivnidomy.cz::b08341d0-8d85-4f28-9a9d-5d312d05360a" providerId="AD" clId="Web-{251BF38C-922D-85E8-DDFB-8EDA49F0A5F0}" dt="2024-03-04T08:08:45.972" v="0" actId="1076"/>
          <ac:spMkLst>
            <pc:docMk/>
            <pc:sldMk cId="1820494306" sldId="380"/>
            <ac:spMk id="9" creationId="{00000000-0000-0000-0000-000000000000}"/>
          </ac:spMkLst>
        </pc:spChg>
      </pc:sldChg>
    </pc:docChg>
  </pc:docChgLst>
  <pc:docChgLst>
    <pc:chgData name="Jan Svoboda" userId="6668e782e22b9f4e" providerId="LiveId" clId="{874BB9DF-B730-43C4-ADF3-0F3BB582E907}"/>
    <pc:docChg chg="modSld">
      <pc:chgData name="Jan Svoboda" userId="6668e782e22b9f4e" providerId="LiveId" clId="{874BB9DF-B730-43C4-ADF3-0F3BB582E907}" dt="2022-12-12T18:30:43.665" v="43" actId="1076"/>
      <pc:docMkLst>
        <pc:docMk/>
      </pc:docMkLst>
      <pc:sldChg chg="delSp modSp mod">
        <pc:chgData name="Jan Svoboda" userId="6668e782e22b9f4e" providerId="LiveId" clId="{874BB9DF-B730-43C4-ADF3-0F3BB582E907}" dt="2022-12-12T18:30:43.665" v="43" actId="1076"/>
        <pc:sldMkLst>
          <pc:docMk/>
          <pc:sldMk cId="567952477" sldId="399"/>
        </pc:sldMkLst>
        <pc:spChg chg="mod">
          <ac:chgData name="Jan Svoboda" userId="6668e782e22b9f4e" providerId="LiveId" clId="{874BB9DF-B730-43C4-ADF3-0F3BB582E907}" dt="2022-12-12T18:29:47.845" v="33" actId="20577"/>
          <ac:spMkLst>
            <pc:docMk/>
            <pc:sldMk cId="567952477" sldId="399"/>
            <ac:spMk id="2" creationId="{B2A5D343-93E9-83CE-963E-9C596910CD61}"/>
          </ac:spMkLst>
        </pc:spChg>
        <pc:spChg chg="mod">
          <ac:chgData name="Jan Svoboda" userId="6668e782e22b9f4e" providerId="LiveId" clId="{874BB9DF-B730-43C4-ADF3-0F3BB582E907}" dt="2022-12-12T18:30:32.472" v="40" actId="1076"/>
          <ac:spMkLst>
            <pc:docMk/>
            <pc:sldMk cId="567952477" sldId="399"/>
            <ac:spMk id="33797" creationId="{00000000-0000-0000-0000-000000000000}"/>
          </ac:spMkLst>
        </pc:spChg>
        <pc:picChg chg="del">
          <ac:chgData name="Jan Svoboda" userId="6668e782e22b9f4e" providerId="LiveId" clId="{874BB9DF-B730-43C4-ADF3-0F3BB582E907}" dt="2022-12-12T18:28:54.932" v="26" actId="478"/>
          <ac:picMkLst>
            <pc:docMk/>
            <pc:sldMk cId="567952477" sldId="399"/>
            <ac:picMk id="33798" creationId="{00000000-0000-0000-0000-000000000000}"/>
          </ac:picMkLst>
        </pc:picChg>
        <pc:picChg chg="mod">
          <ac:chgData name="Jan Svoboda" userId="6668e782e22b9f4e" providerId="LiveId" clId="{874BB9DF-B730-43C4-ADF3-0F3BB582E907}" dt="2022-12-12T18:30:43.665" v="43" actId="1076"/>
          <ac:picMkLst>
            <pc:docMk/>
            <pc:sldMk cId="567952477" sldId="399"/>
            <ac:picMk id="33799" creationId="{00000000-0000-0000-0000-000000000000}"/>
          </ac:picMkLst>
        </pc:picChg>
        <pc:picChg chg="mod">
          <ac:chgData name="Jan Svoboda" userId="6668e782e22b9f4e" providerId="LiveId" clId="{874BB9DF-B730-43C4-ADF3-0F3BB582E907}" dt="2022-12-12T18:30:26.581" v="39" actId="1076"/>
          <ac:picMkLst>
            <pc:docMk/>
            <pc:sldMk cId="567952477" sldId="399"/>
            <ac:picMk id="33800" creationId="{00000000-0000-0000-0000-000000000000}"/>
          </ac:picMkLst>
        </pc:picChg>
      </pc:sldChg>
      <pc:sldChg chg="modSp mod">
        <pc:chgData name="Jan Svoboda" userId="6668e782e22b9f4e" providerId="LiveId" clId="{874BB9DF-B730-43C4-ADF3-0F3BB582E907}" dt="2022-12-12T18:28:34.266" v="11" actId="20577"/>
        <pc:sldMkLst>
          <pc:docMk/>
          <pc:sldMk cId="2957378895" sldId="401"/>
        </pc:sldMkLst>
        <pc:spChg chg="mod">
          <ac:chgData name="Jan Svoboda" userId="6668e782e22b9f4e" providerId="LiveId" clId="{874BB9DF-B730-43C4-ADF3-0F3BB582E907}" dt="2022-12-12T18:28:34.266" v="11" actId="20577"/>
          <ac:spMkLst>
            <pc:docMk/>
            <pc:sldMk cId="2957378895" sldId="401"/>
            <ac:spMk id="4" creationId="{D409F1DF-98CA-4F08-7FAD-D58E79122351}"/>
          </ac:spMkLst>
        </pc:spChg>
      </pc:sldChg>
      <pc:sldChg chg="modSp mod">
        <pc:chgData name="Jan Svoboda" userId="6668e782e22b9f4e" providerId="LiveId" clId="{874BB9DF-B730-43C4-ADF3-0F3BB582E907}" dt="2022-12-12T18:28:45.753" v="25" actId="20577"/>
        <pc:sldMkLst>
          <pc:docMk/>
          <pc:sldMk cId="3985769844" sldId="402"/>
        </pc:sldMkLst>
        <pc:spChg chg="mod">
          <ac:chgData name="Jan Svoboda" userId="6668e782e22b9f4e" providerId="LiveId" clId="{874BB9DF-B730-43C4-ADF3-0F3BB582E907}" dt="2022-12-12T18:28:45.753" v="25" actId="20577"/>
          <ac:spMkLst>
            <pc:docMk/>
            <pc:sldMk cId="3985769844" sldId="402"/>
            <ac:spMk id="4" creationId="{48F78FE1-F763-B77B-5A2F-50E0A99463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3CC08-EBAD-5149-86FE-57E6D0B38A67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43FC1-B16A-6748-98DD-2232AA32B41F}" type="datetimeFigureOut">
              <a:rPr lang="cs-CZ" smtClean="0"/>
              <a:t>27.11.2025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285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21:18.689"/>
    </inkml:context>
    <inkml:brush xml:id="br0">
      <inkml:brushProperty name="width" value="0.11429" units="cm"/>
      <inkml:brushProperty name="height" value="0.11429" units="cm"/>
      <inkml:brushProperty name="color" value="#159B2B"/>
    </inkml:brush>
  </inkml:definitions>
  <inkml:trace contextRef="#ctx0" brushRef="#br0">3 59 26800,'-2'0'397,"8"0"1,29-2 0,17-2-122,16-3 0,17-1 1,11 3-1,-45 2 0,2 0-346,2 1 1,1-1 0,3-1-1,0 0 1,-6 0 0,0 1-1,-1 1 1,-1 0 18,42 0 0,3 2 0,-22 0 0,-2 0-239,-2 0 1,-1 0 0,-5 0 0,-6 0-2001,-1 0 2233,4 0 1,-11 8 0,9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21:20.636"/>
    </inkml:context>
    <inkml:brush xml:id="br0">
      <inkml:brushProperty name="width" value="0.11429" units="cm"/>
      <inkml:brushProperty name="height" value="0.11429" units="cm"/>
      <inkml:brushProperty name="color" value="#159B2B"/>
    </inkml:brush>
  </inkml:definitions>
  <inkml:trace contextRef="#ctx0" brushRef="#br0">109 98 15453,'-26'-6'-453,"2"-3"1,4 0-483,5 0 1541,2 3-713,2 6 1,13 0 0,16 0 0,8 0 331,4 0 1,10-7 0,7 1 0,6 2 16,8 1 0,0 3 0,11-2 1,2-2-156,2-3 1,17 1 0,5 6 0,-47-1 0,1 0-145,1-3 0,0 1 0,1 2 0,-1 0 0,4-2 1,-1-1-1,-2 3 0,-1 0-110,-3 1 1,0 0-1,1 0 1,-2 0-1,36 0 1,-6 0 78,-12 0 1,-4 0 0,-17 0 151,-2 0 0,-12 9 0,-3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2:40:49.676"/>
    </inkml:context>
    <inkml:brush xml:id="br0">
      <inkml:brushProperty name="width" value="0.11429" units="cm"/>
      <inkml:brushProperty name="height" value="0.11429" units="cm"/>
      <inkml:brushProperty name="color" value="#159B2B"/>
    </inkml:brush>
  </inkml:definitions>
  <inkml:trace contextRef="#ctx0" brushRef="#br0">3 59 26800,'-2'0'397,"8"0"1,29-2 0,17-2-122,16-3 0,17-1 1,11 3-1,-45 2 0,2 0-346,2 1 1,1-1 0,3-1-1,0 0 1,-6 0 0,0 1-1,-1 1 1,-1 0 18,42 0 0,3 2 0,-22 0 0,-2 0-239,-2 0 1,-1 0 0,-5 0 0,-6 0-2001,-1 0 2233,4 0 1,-11 8 0,9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2:40:49.678"/>
    </inkml:context>
    <inkml:brush xml:id="br0">
      <inkml:brushProperty name="width" value="0.11429" units="cm"/>
      <inkml:brushProperty name="height" value="0.11429" units="cm"/>
      <inkml:brushProperty name="color" value="#159B2B"/>
    </inkml:brush>
  </inkml:definitions>
  <inkml:trace contextRef="#ctx0" brushRef="#br0">109 98 15453,'-26'-6'-453,"2"-3"1,4 0-483,5 0 1541,2 3-713,2 6 1,13 0 0,16 0 0,8 0 331,4 0 1,10-7 0,7 1 0,6 2 16,8 1 0,0 3 0,11-2 1,2-2-156,2-3 1,17 1 0,5 6 0,-47-1 0,1 0-145,1-3 0,0 1 0,1 2 0,-1 0 0,4-2 1,-1-1-1,-2 3 0,-1 0-110,-3 1 1,0 0-1,1 0 1,-2 0-1,36 0 1,-6 0 78,-12 0 1,-4 0 0,-17 0 151,-2 0 0,-12 9 0,-3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2:40:54.236"/>
    </inkml:context>
    <inkml:brush xml:id="br0">
      <inkml:brushProperty name="width" value="0.11429" units="cm"/>
      <inkml:brushProperty name="height" value="0.11429" units="cm"/>
      <inkml:brushProperty name="color" value="#159B2B"/>
    </inkml:brush>
  </inkml:definitions>
  <inkml:trace contextRef="#ctx0" brushRef="#br0">3 59 26800,'-2'0'397,"8"0"1,29-2 0,17-2-122,16-3 0,17-1 1,11 3-1,-45 2 0,2 0-346,2 1 1,1-1 0,3-1-1,0 0 1,-6 0 0,0 1-1,-1 1 1,-1 0 18,42 0 0,3 2 0,-22 0 0,-2 0-239,-2 0 1,-1 0 0,-5 0 0,-6 0-2001,-1 0 2233,4 0 1,-11 8 0,9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2:40:54.237"/>
    </inkml:context>
    <inkml:brush xml:id="br0">
      <inkml:brushProperty name="width" value="0.11429" units="cm"/>
      <inkml:brushProperty name="height" value="0.11429" units="cm"/>
      <inkml:brushProperty name="color" value="#159B2B"/>
    </inkml:brush>
  </inkml:definitions>
  <inkml:trace contextRef="#ctx0" brushRef="#br0">109 98 15453,'-26'-6'-453,"2"-3"1,4 0-483,5 0 1541,2 3-713,2 6 1,13 0 0,16 0 0,8 0 331,4 0 1,10-7 0,7 1 0,6 2 16,8 1 0,0 3 0,11-2 1,2-2-156,2-3 1,17 1 0,5 6 0,-47-1 0,1 0-145,1-3 0,0 1 0,1 2 0,-1 0 0,4-2 1,-1-1-1,-2 3 0,-1 0-110,-3 1 1,0 0-1,1 0 1,-2 0-1,36 0 1,-6 0 78,-12 0 1,-4 0 0,-17 0 151,-2 0 0,-12 9 0,-3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B21C4-C45F-034D-A15B-7D99CD89D3ED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DF59D-CCE6-A64D-858D-5809F31169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4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Obrázek odpovídající danému tématu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69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757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534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458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70EC990C-4BA7-5C53-0F0A-CCE60CF8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>
            <a:extLst>
              <a:ext uri="{FF2B5EF4-FFF2-40B4-BE49-F238E27FC236}">
                <a16:creationId xmlns:a16="http://schemas.microsoft.com/office/drawing/2014/main" id="{CE07EEB0-1D02-0D13-B5DE-2367A82C51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>
            <a:extLst>
              <a:ext uri="{FF2B5EF4-FFF2-40B4-BE49-F238E27FC236}">
                <a16:creationId xmlns:a16="http://schemas.microsoft.com/office/drawing/2014/main" id="{86A65C3E-4AD8-C449-A2D9-E67A5072D1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Obrázek odpovídající danému tématu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698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866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01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51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46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541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936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8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6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E2031BC-C0E2-4858-8668-1B290835C656}"/>
              </a:ext>
            </a:extLst>
          </p:cNvPr>
          <p:cNvSpPr/>
          <p:nvPr userDrawn="1"/>
        </p:nvSpPr>
        <p:spPr>
          <a:xfrm>
            <a:off x="5253960" y="199505"/>
            <a:ext cx="5400000" cy="5400000"/>
          </a:xfrm>
          <a:prstGeom prst="ellipse">
            <a:avLst/>
          </a:prstGeom>
          <a:solidFill>
            <a:srgbClr val="0C8341"/>
          </a:solidFill>
          <a:ln>
            <a:solidFill>
              <a:srgbClr val="0C834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66941" y="3719207"/>
            <a:ext cx="3298204" cy="632326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5339" y="973979"/>
            <a:ext cx="2244213" cy="6336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42775" y="1278060"/>
            <a:ext cx="4422370" cy="2328746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1" name="Picture 10" descr="A picture containing outdoor, grass, water, building&#10;&#10;Description automatically generated">
            <a:extLst>
              <a:ext uri="{FF2B5EF4-FFF2-40B4-BE49-F238E27FC236}">
                <a16:creationId xmlns:a16="http://schemas.microsoft.com/office/drawing/2014/main" id="{256A79B4-4DFD-4ABC-A470-97ECC3682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4839" y="2570878"/>
            <a:ext cx="4315611" cy="39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2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>
            <a:extLst>
              <a:ext uri="{FF2B5EF4-FFF2-40B4-BE49-F238E27FC236}">
                <a16:creationId xmlns:a16="http://schemas.microsoft.com/office/drawing/2014/main" id="{18AB417F-B60A-4E09-8EB7-F6D0927D8703}"/>
              </a:ext>
            </a:extLst>
          </p:cNvPr>
          <p:cNvSpPr/>
          <p:nvPr userDrawn="1"/>
        </p:nvSpPr>
        <p:spPr>
          <a:xfrm flipH="1">
            <a:off x="-60385" y="-1"/>
            <a:ext cx="2867381" cy="685800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8838" y="1319842"/>
            <a:ext cx="8374062" cy="4609903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>
                <a:solidFill>
                  <a:srgbClr val="0C834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3398838" y="333152"/>
            <a:ext cx="7399850" cy="647923"/>
          </a:xfrm>
        </p:spPr>
        <p:txBody>
          <a:bodyPr>
            <a:normAutofit/>
          </a:bodyPr>
          <a:lstStyle>
            <a:lvl1pPr algn="r">
              <a:defRPr sz="2000" b="1">
                <a:solidFill>
                  <a:srgbClr val="0C8341"/>
                </a:solidFill>
                <a:latin typeface="+mn-lt"/>
              </a:defRPr>
            </a:lvl1pPr>
          </a:lstStyle>
          <a:p>
            <a:r>
              <a:rPr lang="cs-CZ"/>
              <a:t>Kliknutím lze upravit styl. 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632" y="6348389"/>
            <a:ext cx="1107606" cy="312736"/>
          </a:xfrm>
          <a:prstGeom prst="rect">
            <a:avLst/>
          </a:prstGeom>
        </p:spPr>
      </p:pic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27981" y="6320938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AF13B4C2-1800-4540-A231-E2B810F048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3590" y="333152"/>
            <a:ext cx="469310" cy="51197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B15881A-7828-4A4B-82B2-DE9BA29007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6552" y="333152"/>
            <a:ext cx="2478626" cy="559659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300"/>
              </a:spcAft>
              <a:defRPr sz="1500" b="0">
                <a:solidFill>
                  <a:srgbClr val="0C834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sz="1500"/>
              <a:t>/ nZEB</a:t>
            </a:r>
          </a:p>
          <a:p>
            <a:pPr lvl="0"/>
            <a:r>
              <a:rPr lang="cs-CZ" sz="1500"/>
              <a:t>/ hlavní myšlenka</a:t>
            </a:r>
          </a:p>
          <a:p>
            <a:pPr lvl="0"/>
            <a:r>
              <a:rPr lang="cs-CZ" sz="1500"/>
              <a:t>/vývoj</a:t>
            </a:r>
          </a:p>
          <a:p>
            <a:pPr lvl="0"/>
            <a:r>
              <a:rPr lang="cs-CZ" sz="1500"/>
              <a:t>/hodnocení budov</a:t>
            </a:r>
          </a:p>
          <a:p>
            <a:pPr lvl="0"/>
            <a:r>
              <a:rPr lang="cs-CZ" sz="1500"/>
              <a:t>/desatero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C7BC5B-C215-4492-8F2B-746E01CD0002}"/>
              </a:ext>
            </a:extLst>
          </p:cNvPr>
          <p:cNvCxnSpPr/>
          <p:nvPr userDrawn="1"/>
        </p:nvCxnSpPr>
        <p:spPr>
          <a:xfrm>
            <a:off x="11046689" y="249382"/>
            <a:ext cx="0" cy="731693"/>
          </a:xfrm>
          <a:prstGeom prst="line">
            <a:avLst/>
          </a:prstGeom>
          <a:ln w="57150">
            <a:solidFill>
              <a:srgbClr val="0C834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078" y="5520448"/>
            <a:ext cx="2694454" cy="74245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9"/>
            <a:ext cx="10960100" cy="142557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78451" cy="45164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1252" y="1600200"/>
            <a:ext cx="5378449" cy="45164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042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2420938" y="333152"/>
            <a:ext cx="7399850" cy="647923"/>
          </a:xfrm>
        </p:spPr>
        <p:txBody>
          <a:bodyPr>
            <a:normAutofit/>
          </a:bodyPr>
          <a:lstStyle>
            <a:lvl1pPr algn="r">
              <a:defRPr sz="2400" b="0">
                <a:solidFill>
                  <a:schemeClr val="tx1"/>
                </a:solidFill>
                <a:latin typeface="Helvetica Neue" panose="02000503040000020004" pitchFamily="50" charset="-52"/>
              </a:defRPr>
            </a:lvl1pPr>
          </a:lstStyle>
          <a:p>
            <a:r>
              <a:rPr lang="cs-CZ" dirty="0"/>
              <a:t>Kliknutím lze upravit styl.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FDE4555-DDF2-5F46-B4D0-797F140CBF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454435" y="1219226"/>
            <a:ext cx="9762942" cy="4727613"/>
          </a:xfrm>
        </p:spPr>
        <p:txBody>
          <a:bodyPr/>
          <a:lstStyle>
            <a:lvl1pPr marL="288000" indent="-288000">
              <a:lnSpc>
                <a:spcPct val="2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+mn-lt"/>
              </a:defRPr>
            </a:lvl1pPr>
            <a:lvl2pPr marL="1080000" indent="-288000">
              <a:lnSpc>
                <a:spcPct val="2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080000" indent="-288000">
              <a:lnSpc>
                <a:spcPct val="200000"/>
              </a:lnSpc>
              <a:defRPr sz="1500">
                <a:latin typeface="+mn-lt"/>
              </a:defRPr>
            </a:lvl3pPr>
            <a:lvl4pPr marL="1080000" indent="-288000">
              <a:lnSpc>
                <a:spcPct val="200000"/>
              </a:lnSpc>
              <a:defRPr sz="1500">
                <a:latin typeface="+mn-lt"/>
              </a:defRPr>
            </a:lvl4pPr>
            <a:lvl5pPr marL="1080000" indent="-288000">
              <a:lnSpc>
                <a:spcPct val="200000"/>
              </a:lnSpc>
              <a:defRPr sz="1500">
                <a:latin typeface="+mn-lt"/>
              </a:defRPr>
            </a:lvl5pPr>
          </a:lstStyle>
          <a:p>
            <a:pPr lvl="0"/>
            <a:r>
              <a:rPr lang="cs-CZ"/>
              <a:t>Hlavní text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cxnSp>
        <p:nvCxnSpPr>
          <p:cNvPr id="2" name="Přímá spojnice 2">
            <a:extLst>
              <a:ext uri="{FF2B5EF4-FFF2-40B4-BE49-F238E27FC236}">
                <a16:creationId xmlns:a16="http://schemas.microsoft.com/office/drawing/2014/main" id="{E91597ED-417B-91F4-B083-6CE3B0AAA891}"/>
              </a:ext>
            </a:extLst>
          </p:cNvPr>
          <p:cNvCxnSpPr/>
          <p:nvPr userDrawn="1"/>
        </p:nvCxnSpPr>
        <p:spPr>
          <a:xfrm flipH="1">
            <a:off x="10188575" y="251908"/>
            <a:ext cx="1421" cy="5929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2;p2">
            <a:extLst>
              <a:ext uri="{FF2B5EF4-FFF2-40B4-BE49-F238E27FC236}">
                <a16:creationId xmlns:a16="http://schemas.microsoft.com/office/drawing/2014/main" id="{E1A9837E-8BEA-3E0D-5C24-93C8618C24F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25086" y="272709"/>
            <a:ext cx="1463407" cy="5513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Číslo snímku">
            <a:extLst>
              <a:ext uri="{FF2B5EF4-FFF2-40B4-BE49-F238E27FC236}">
                <a16:creationId xmlns:a16="http://schemas.microsoft.com/office/drawing/2014/main" id="{0EE5241D-8D2B-866E-1759-B52C254B97D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313984" y="6342285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244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atero_be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>
            <a:extLst>
              <a:ext uri="{FF2B5EF4-FFF2-40B4-BE49-F238E27FC236}">
                <a16:creationId xmlns:a16="http://schemas.microsoft.com/office/drawing/2014/main" id="{18AB417F-B60A-4E09-8EB7-F6D0927D8703}"/>
              </a:ext>
            </a:extLst>
          </p:cNvPr>
          <p:cNvSpPr/>
          <p:nvPr userDrawn="1"/>
        </p:nvSpPr>
        <p:spPr>
          <a:xfrm flipH="1">
            <a:off x="-60385" y="-1"/>
            <a:ext cx="2867381" cy="685800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3398838" y="333152"/>
            <a:ext cx="7399850" cy="647923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rgbClr val="0C8341"/>
                </a:solidFill>
                <a:latin typeface="+mn-lt"/>
              </a:defRPr>
            </a:lvl1pPr>
          </a:lstStyle>
          <a:p>
            <a:r>
              <a:rPr lang="cs-CZ"/>
              <a:t>Kliknutím lze upravit styl. 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632" y="6348389"/>
            <a:ext cx="1107606" cy="312736"/>
          </a:xfrm>
          <a:prstGeom prst="rect">
            <a:avLst/>
          </a:prstGeom>
        </p:spPr>
      </p:pic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27981" y="6320938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AF13B4C2-1800-4540-A231-E2B810F048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3590" y="333152"/>
            <a:ext cx="469310" cy="51197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C7BC5B-C215-4492-8F2B-746E01CD0002}"/>
              </a:ext>
            </a:extLst>
          </p:cNvPr>
          <p:cNvCxnSpPr/>
          <p:nvPr userDrawn="1"/>
        </p:nvCxnSpPr>
        <p:spPr>
          <a:xfrm>
            <a:off x="11046689" y="249382"/>
            <a:ext cx="0" cy="731693"/>
          </a:xfrm>
          <a:prstGeom prst="line">
            <a:avLst/>
          </a:prstGeom>
          <a:ln w="57150">
            <a:solidFill>
              <a:srgbClr val="0C834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381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atero_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>
            <a:extLst>
              <a:ext uri="{FF2B5EF4-FFF2-40B4-BE49-F238E27FC236}">
                <a16:creationId xmlns:a16="http://schemas.microsoft.com/office/drawing/2014/main" id="{18AB417F-B60A-4E09-8EB7-F6D0927D8703}"/>
              </a:ext>
            </a:extLst>
          </p:cNvPr>
          <p:cNvSpPr/>
          <p:nvPr userDrawn="1"/>
        </p:nvSpPr>
        <p:spPr>
          <a:xfrm flipH="1">
            <a:off x="-60385" y="-1"/>
            <a:ext cx="2867381" cy="685800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8838" y="1319842"/>
            <a:ext cx="8374062" cy="4609903"/>
          </a:xfrm>
        </p:spPr>
        <p:txBody>
          <a:bodyPr/>
          <a:lstStyle>
            <a:lvl1pPr indent="-288000">
              <a:lnSpc>
                <a:spcPct val="200000"/>
              </a:lnSpc>
              <a:spcAft>
                <a:spcPts val="300"/>
              </a:spcAft>
              <a:defRPr sz="2000" b="0">
                <a:solidFill>
                  <a:schemeClr val="tx1"/>
                </a:solidFill>
                <a:latin typeface="+mn-lt"/>
              </a:defRPr>
            </a:lvl1pPr>
            <a:lvl2pPr indent="-288000">
              <a:lnSpc>
                <a:spcPct val="200000"/>
              </a:lnSpc>
              <a:spcAft>
                <a:spcPts val="300"/>
              </a:spcAft>
              <a:defRPr sz="1800">
                <a:solidFill>
                  <a:schemeClr val="tx1"/>
                </a:solidFill>
                <a:latin typeface="+mn-lt"/>
              </a:defRPr>
            </a:lvl2pPr>
            <a:lvl3pPr indent="-288000">
              <a:lnSpc>
                <a:spcPct val="200000"/>
              </a:lnSpc>
              <a:spcAft>
                <a:spcPts val="3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indent="-288000">
              <a:lnSpc>
                <a:spcPct val="200000"/>
              </a:lnSpc>
              <a:spcAft>
                <a:spcPts val="3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indent="-288000">
              <a:lnSpc>
                <a:spcPct val="200000"/>
              </a:lnSpc>
              <a:spcAft>
                <a:spcPts val="3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3398838" y="333152"/>
            <a:ext cx="7399850" cy="647923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rgbClr val="0C8341"/>
                </a:solidFill>
                <a:latin typeface="+mn-lt"/>
              </a:defRPr>
            </a:lvl1pPr>
          </a:lstStyle>
          <a:p>
            <a:r>
              <a:rPr lang="cs-CZ"/>
              <a:t>Kliknutím lze upravit styl. 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632" y="6348389"/>
            <a:ext cx="1107606" cy="312736"/>
          </a:xfrm>
          <a:prstGeom prst="rect">
            <a:avLst/>
          </a:prstGeom>
        </p:spPr>
      </p:pic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27981" y="6320938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AF13B4C2-1800-4540-A231-E2B810F048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3590" y="333152"/>
            <a:ext cx="469310" cy="51197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B15881A-7828-4A4B-82B2-DE9BA29007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6552" y="333152"/>
            <a:ext cx="2478626" cy="559659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300"/>
              </a:spcAft>
              <a:defRPr sz="1500" b="0">
                <a:solidFill>
                  <a:srgbClr val="0C834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sz="1500"/>
              <a:t>/ nZEB</a:t>
            </a:r>
          </a:p>
          <a:p>
            <a:pPr lvl="0"/>
            <a:r>
              <a:rPr lang="cs-CZ" sz="1500"/>
              <a:t>/ hlavní myšlenka</a:t>
            </a:r>
          </a:p>
          <a:p>
            <a:pPr lvl="0"/>
            <a:r>
              <a:rPr lang="cs-CZ" sz="1500"/>
              <a:t>/vývoj</a:t>
            </a:r>
          </a:p>
          <a:p>
            <a:pPr lvl="0"/>
            <a:r>
              <a:rPr lang="cs-CZ" sz="1500"/>
              <a:t>/hodnocení budov</a:t>
            </a:r>
          </a:p>
          <a:p>
            <a:pPr lvl="0"/>
            <a:r>
              <a:rPr lang="cs-CZ" sz="1500"/>
              <a:t>/desatero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C7BC5B-C215-4492-8F2B-746E01CD0002}"/>
              </a:ext>
            </a:extLst>
          </p:cNvPr>
          <p:cNvCxnSpPr/>
          <p:nvPr userDrawn="1"/>
        </p:nvCxnSpPr>
        <p:spPr>
          <a:xfrm>
            <a:off x="11046689" y="249382"/>
            <a:ext cx="0" cy="731693"/>
          </a:xfrm>
          <a:prstGeom prst="line">
            <a:avLst/>
          </a:prstGeom>
          <a:ln w="57150">
            <a:solidFill>
              <a:srgbClr val="0C834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391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760800"/>
            <a:ext cx="6129600" cy="252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4200" b="0" kern="0" baseline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11367"/>
            <a:ext cx="3919600" cy="80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0">
                <a:solidFill>
                  <a:schemeClr val="bg1"/>
                </a:solidFill>
                <a:latin typeface="Didact Gothic" panose="000005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dirty="0"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21834" y="4540601"/>
            <a:ext cx="1767767" cy="176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001" y="585700"/>
            <a:ext cx="1463407" cy="5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41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5921" y="314434"/>
            <a:ext cx="1241743" cy="467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Přímá spojnice 2"/>
          <p:cNvCxnSpPr/>
          <p:nvPr userDrawn="1"/>
        </p:nvCxnSpPr>
        <p:spPr>
          <a:xfrm flipH="1">
            <a:off x="10188575" y="251908"/>
            <a:ext cx="1421" cy="5929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95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 (kopie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9105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3B4C2-1800-4540-A231-E2B810F04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8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C834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/>
        <a:buNone/>
        <a:defRPr sz="2200" b="1" kern="1200">
          <a:solidFill>
            <a:srgbClr val="0C8341"/>
          </a:solidFill>
          <a:latin typeface="Verdana" charset="0"/>
          <a:ea typeface="Verdana" charset="0"/>
          <a:cs typeface="Verdana" charset="0"/>
        </a:defRPr>
      </a:lvl1pPr>
      <a:lvl2pPr marL="358775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2pPr>
      <a:lvl3pPr marL="719138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3pPr>
      <a:lvl4pPr marL="1068388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4pPr>
      <a:lvl5pPr marL="1428750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customXml" Target="../ink/ink1.xml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9.png"/><Relationship Id="rId7" Type="http://schemas.openxmlformats.org/officeDocument/2006/relationships/image" Target="../media/image5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4.xml"/><Relationship Id="rId5" Type="http://schemas.openxmlformats.org/officeDocument/2006/relationships/image" Target="../media/image51.emf"/><Relationship Id="rId4" Type="http://schemas.openxmlformats.org/officeDocument/2006/relationships/customXml" Target="../ink/ink3.xml"/><Relationship Id="rId9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D99A9D9-3CCE-0382-06FC-70D256A6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6" t="30" r="17926" b="-30"/>
          <a:stretch/>
        </p:blipFill>
        <p:spPr>
          <a:xfrm>
            <a:off x="6096000" y="0"/>
            <a:ext cx="6129601" cy="5596466"/>
          </a:xfrm>
          <a:prstGeom prst="rect">
            <a:avLst/>
          </a:prstGeom>
        </p:spPr>
      </p:pic>
      <p:pic>
        <p:nvPicPr>
          <p:cNvPr id="46" name="Google Shape;4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1651000"/>
            <a:ext cx="7834277" cy="27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ctrTitle"/>
          </p:nvPr>
        </p:nvSpPr>
        <p:spPr>
          <a:xfrm>
            <a:off x="290927" y="1760800"/>
            <a:ext cx="6874272" cy="2526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sk-SK" sz="4800" dirty="0" err="1" smtClean="0"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Bezemisní</a:t>
            </a:r>
            <a:r>
              <a:rPr lang="sk-SK" sz="4800" dirty="0" smtClean="0"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 </a:t>
            </a:r>
            <a:r>
              <a:rPr lang="sk-SK" sz="4800" dirty="0" smtClean="0"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budovy a renovační pas</a:t>
            </a:r>
            <a:endParaRPr lang="sk-SK" sz="4800" b="0" kern="0" dirty="0">
              <a:solidFill>
                <a:schemeClr val="bg1"/>
              </a:solidFill>
              <a:latin typeface="Helvetica Neue" panose="02000503040000020004" pitchFamily="50" charset="-52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60000" y="4944217"/>
            <a:ext cx="3919600" cy="1304498"/>
          </a:xfrm>
        </p:spPr>
        <p:txBody>
          <a:bodyPr/>
          <a:lstStyle/>
          <a:p>
            <a:r>
              <a:rPr lang="cs-CZ" sz="1600" kern="0" dirty="0">
                <a:solidFill>
                  <a:schemeClr val="tx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 Light"/>
              </a:rPr>
              <a:t>Ing. Michal Čejka</a:t>
            </a:r>
          </a:p>
          <a:p>
            <a:endParaRPr lang="cs-CZ" sz="1600" kern="0" dirty="0">
              <a:solidFill>
                <a:schemeClr val="tx1"/>
              </a:solidFill>
              <a:latin typeface="Helvetica Neue" panose="02000503040000020004" pitchFamily="50" charset="-52"/>
              <a:ea typeface="Helvetica Neue"/>
              <a:cs typeface="Helvetica Neue"/>
              <a:sym typeface="Helvetica Neue Light"/>
            </a:endParaRPr>
          </a:p>
          <a:p>
            <a:r>
              <a:rPr lang="cs-CZ" sz="1600" kern="0" dirty="0">
                <a:solidFill>
                  <a:schemeClr val="tx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 Light"/>
              </a:rPr>
              <a:t>Centrum pasivního domu</a:t>
            </a:r>
          </a:p>
          <a:p>
            <a:r>
              <a:rPr lang="cs-CZ" sz="1600" kern="0" dirty="0" smtClean="0">
                <a:solidFill>
                  <a:schemeClr val="tx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 Light"/>
              </a:rPr>
              <a:t>PORSENNA </a:t>
            </a:r>
            <a:r>
              <a:rPr lang="cs-CZ" sz="1600" kern="0" dirty="0">
                <a:solidFill>
                  <a:schemeClr val="tx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 Light"/>
              </a:rPr>
              <a:t>ENERGY s.r.o</a:t>
            </a:r>
            <a:r>
              <a:rPr lang="cs-CZ" sz="1600" kern="0" dirty="0" smtClean="0">
                <a:solidFill>
                  <a:schemeClr val="tx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 Light"/>
              </a:rPr>
              <a:t>.</a:t>
            </a:r>
            <a:endParaRPr lang="cs-CZ" sz="1600" kern="0" dirty="0">
              <a:solidFill>
                <a:schemeClr val="tx1"/>
              </a:solidFill>
              <a:latin typeface="Helvetica Neue" panose="02000503040000020004" pitchFamily="50" charset="-52"/>
              <a:ea typeface="Helvetica Neue"/>
              <a:cs typeface="Helvetica Neue"/>
              <a:sym typeface="Helvetica Neue Ligh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328" y="597584"/>
            <a:ext cx="2071955" cy="550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D8E62-1F4D-45A3-87DF-1D3E3741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Primární energie</a:t>
            </a:r>
            <a:endParaRPr lang="cs-CZ" sz="1500" b="0" dirty="0">
              <a:latin typeface="+mn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48" y="5157661"/>
            <a:ext cx="1304925" cy="48577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29" y="4996177"/>
            <a:ext cx="4178539" cy="16522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10" y="2204310"/>
            <a:ext cx="6146582" cy="217432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48111" y="1079012"/>
            <a:ext cx="1115141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Jde o nejširší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možný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ukazatel zajišťující 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trade-off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mezi nízkou spotřebu energie budovy, obnovitelných zdrojů instalovanými na budově i v síti. </a:t>
            </a:r>
            <a:r>
              <a:rPr lang="cs-CZ" dirty="0"/>
              <a:t>Jeho úkolem je maximální snížení využití neobnovitelných zdrojů v celém procesu, tedy jak na budově samotné, tak i v síti.</a:t>
            </a:r>
          </a:p>
          <a:p>
            <a:pPr lvl="0" algn="just">
              <a:spcBef>
                <a:spcPts val="600"/>
              </a:spcBef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863" y="2366439"/>
            <a:ext cx="6027769" cy="47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2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F6D8AC-126C-41BB-993D-FEBF56CA6184}"/>
              </a:ext>
            </a:extLst>
          </p:cNvPr>
          <p:cNvSpPr txBox="1">
            <a:spLocks/>
          </p:cNvSpPr>
          <p:nvPr/>
        </p:nvSpPr>
        <p:spPr>
          <a:xfrm>
            <a:off x="366679" y="1203048"/>
            <a:ext cx="10527564" cy="5488803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598988" lvl="2" indent="-345001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82" algn="l"/>
              </a:tabLst>
            </a:pPr>
            <a:r>
              <a:rPr lang="cs-CZ" sz="1600" b="1" dirty="0" err="1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ZEBra</a:t>
            </a:r>
            <a:r>
              <a:rPr lang="cs-CZ" sz="1600" b="1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je cílový stav 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pro renovační strategii budov (</a:t>
            </a:r>
            <a:r>
              <a:rPr lang="cs-CZ" sz="1600" b="1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není povinná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) a úzce souvisí s renovačním pasem</a:t>
            </a:r>
          </a:p>
          <a:p>
            <a:pPr marL="598988" lvl="2" indent="-345001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82" algn="l"/>
              </a:tabLst>
            </a:pPr>
            <a:r>
              <a:rPr lang="cs-CZ" sz="1600" b="1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Definice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zero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emisson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building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renovation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je </a:t>
            </a:r>
            <a:r>
              <a:rPr lang="cs-CZ" sz="1600" b="1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odlišná od ZEB 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(pro novostavby) - i když „stejný“ název, jinak definované ukazatele</a:t>
            </a:r>
          </a:p>
          <a:p>
            <a:pPr marL="598988" lvl="2" indent="-345001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82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Klíčový je požadavek na</a:t>
            </a:r>
            <a:r>
              <a:rPr lang="cs-CZ" sz="1600" b="1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krytí spotřeby bezemisními zdroji v místě i z venku 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– ten je stejný</a:t>
            </a:r>
          </a:p>
          <a:p>
            <a:pPr marL="598988" lvl="2" indent="-345001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82" algn="l"/>
              </a:tabLst>
            </a:pPr>
            <a:r>
              <a:rPr lang="cs-CZ" sz="1600" b="1" dirty="0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Klasifikační</a:t>
            </a:r>
            <a:r>
              <a:rPr lang="cs-CZ" sz="1600" dirty="0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</a:t>
            </a:r>
            <a:r>
              <a:rPr lang="cs-CZ" sz="1600" b="1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třída </a:t>
            </a:r>
            <a:r>
              <a:rPr lang="cs-CZ" sz="1600" b="1" dirty="0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C</a:t>
            </a:r>
            <a:r>
              <a:rPr lang="cs-CZ" sz="1600" dirty="0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/(D) na 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primární </a:t>
            </a:r>
            <a:r>
              <a:rPr lang="cs-CZ" sz="1600" dirty="0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energii (které?)</a:t>
            </a:r>
          </a:p>
          <a:p>
            <a:pPr marL="598988" lvl="2" indent="-345001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82" algn="l"/>
              </a:tabLst>
            </a:pPr>
            <a:r>
              <a:rPr lang="cs-CZ" sz="1600" dirty="0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Snaha identifikovat a realizovat maximální technický a ekonomický renovační potenciál (klasifikace A/B - D)</a:t>
            </a:r>
            <a:endParaRPr lang="cs-CZ" sz="1600" dirty="0">
              <a:solidFill>
                <a:schemeClr val="tx1"/>
              </a:solidFill>
              <a:latin typeface="Helvetica Neue" panose="020B0604020202020204" charset="0"/>
              <a:ea typeface="Arial"/>
              <a:cs typeface="Arial"/>
            </a:endParaRPr>
          </a:p>
          <a:p>
            <a:pPr marL="598988" lvl="2" indent="-345001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82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Legislativní požadavky na renovace budou nastaveny odlišně od </a:t>
            </a:r>
            <a:r>
              <a:rPr lang="cs-CZ" sz="1600" dirty="0" err="1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ZEBra</a:t>
            </a:r>
            <a:r>
              <a:rPr lang="cs-CZ" sz="1600" dirty="0" smtClean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(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zabránění </a:t>
            </a:r>
            <a:r>
              <a:rPr lang="cs-CZ" sz="1600" dirty="0" err="1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lock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-in efektů)</a:t>
            </a:r>
            <a:endParaRPr lang="cs-CZ" sz="2000" dirty="0">
              <a:solidFill>
                <a:schemeClr val="tx1"/>
              </a:solidFill>
              <a:latin typeface="Helvetica Neue" panose="020B0604020202020204" charset="0"/>
            </a:endParaRPr>
          </a:p>
          <a:p>
            <a:pPr marL="598988" lvl="2" indent="-345001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82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Ukazatele nastaveny variabilně – více možných cest s různými preferencemi jak </a:t>
            </a:r>
            <a:r>
              <a:rPr lang="cs-CZ" sz="1600" dirty="0" err="1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ZEBru</a:t>
            </a:r>
            <a:r>
              <a:rPr lang="cs-CZ" sz="1600" dirty="0">
                <a:solidFill>
                  <a:schemeClr val="tx1"/>
                </a:solidFill>
                <a:latin typeface="Helvetica Neue" panose="020B0604020202020204" charset="0"/>
                <a:ea typeface="Arial"/>
                <a:cs typeface="Arial"/>
              </a:rPr>
              <a:t> splnit</a:t>
            </a:r>
          </a:p>
        </p:txBody>
      </p:sp>
      <p:pic>
        <p:nvPicPr>
          <p:cNvPr id="4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528CBB1D-4B16-53FA-A2CB-E14010726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00" r="583"/>
          <a:stretch/>
        </p:blipFill>
        <p:spPr>
          <a:xfrm>
            <a:off x="6533599" y="3909877"/>
            <a:ext cx="2001511" cy="3295264"/>
          </a:xfrm>
          <a:prstGeom prst="rect">
            <a:avLst/>
          </a:prstGeom>
        </p:spPr>
      </p:pic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>
                <a:solidFill>
                  <a:schemeClr val="tx1"/>
                </a:solidFill>
                <a:latin typeface="Helvetica Neue" panose="020B0604020202020204" charset="0"/>
              </a:rPr>
              <a:t>EPBD IV – </a:t>
            </a:r>
            <a:r>
              <a:rPr lang="cs-CZ" sz="2667" dirty="0" err="1">
                <a:solidFill>
                  <a:schemeClr val="tx1"/>
                </a:solidFill>
                <a:latin typeface="Helvetica Neue" panose="020B0604020202020204" charset="0"/>
              </a:rPr>
              <a:t>ZEBra</a:t>
            </a:r>
            <a:r>
              <a:rPr lang="cs-CZ" sz="2667" dirty="0">
                <a:solidFill>
                  <a:schemeClr val="tx1"/>
                </a:solidFill>
                <a:latin typeface="Helvetica Neue" panose="020B0604020202020204" charset="0"/>
              </a:rPr>
              <a:t> (renovace)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475" y="4036797"/>
            <a:ext cx="1624359" cy="2466072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5946808" y="5557509"/>
            <a:ext cx="357509" cy="285579"/>
          </a:xfrm>
          <a:custGeom>
            <a:avLst/>
            <a:gdLst>
              <a:gd name="connsiteX0" fmla="*/ 61876 w 268132"/>
              <a:gd name="connsiteY0" fmla="*/ 0 h 214184"/>
              <a:gd name="connsiteX1" fmla="*/ 96252 w 268132"/>
              <a:gd name="connsiteY1" fmla="*/ 6875 h 214184"/>
              <a:gd name="connsiteX2" fmla="*/ 144379 w 268132"/>
              <a:gd name="connsiteY2" fmla="*/ 41251 h 214184"/>
              <a:gd name="connsiteX3" fmla="*/ 165004 w 268132"/>
              <a:gd name="connsiteY3" fmla="*/ 68751 h 214184"/>
              <a:gd name="connsiteX4" fmla="*/ 199380 w 268132"/>
              <a:gd name="connsiteY4" fmla="*/ 89377 h 214184"/>
              <a:gd name="connsiteX5" fmla="*/ 226881 w 268132"/>
              <a:gd name="connsiteY5" fmla="*/ 110003 h 214184"/>
              <a:gd name="connsiteX6" fmla="*/ 268132 w 268132"/>
              <a:gd name="connsiteY6" fmla="*/ 116878 h 214184"/>
              <a:gd name="connsiteX7" fmla="*/ 233756 w 268132"/>
              <a:gd name="connsiteY7" fmla="*/ 144378 h 214184"/>
              <a:gd name="connsiteX8" fmla="*/ 130628 w 268132"/>
              <a:gd name="connsiteY8" fmla="*/ 171879 h 214184"/>
              <a:gd name="connsiteX9" fmla="*/ 55001 w 268132"/>
              <a:gd name="connsiteY9" fmla="*/ 192505 h 214184"/>
              <a:gd name="connsiteX10" fmla="*/ 0 w 268132"/>
              <a:gd name="connsiteY10" fmla="*/ 213130 h 214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8132" h="214184">
                <a:moveTo>
                  <a:pt x="61876" y="0"/>
                </a:moveTo>
                <a:cubicBezTo>
                  <a:pt x="73335" y="2292"/>
                  <a:pt x="85310" y="2772"/>
                  <a:pt x="96252" y="6875"/>
                </a:cubicBezTo>
                <a:cubicBezTo>
                  <a:pt x="102500" y="9218"/>
                  <a:pt x="143428" y="40300"/>
                  <a:pt x="144379" y="41251"/>
                </a:cubicBezTo>
                <a:cubicBezTo>
                  <a:pt x="152481" y="49353"/>
                  <a:pt x="156381" y="61206"/>
                  <a:pt x="165004" y="68751"/>
                </a:cubicBezTo>
                <a:cubicBezTo>
                  <a:pt x="175061" y="77551"/>
                  <a:pt x="188261" y="81964"/>
                  <a:pt x="199380" y="89377"/>
                </a:cubicBezTo>
                <a:cubicBezTo>
                  <a:pt x="208914" y="95733"/>
                  <a:pt x="216242" y="105747"/>
                  <a:pt x="226881" y="110003"/>
                </a:cubicBezTo>
                <a:cubicBezTo>
                  <a:pt x="239824" y="115180"/>
                  <a:pt x="254382" y="114586"/>
                  <a:pt x="268132" y="116878"/>
                </a:cubicBezTo>
                <a:cubicBezTo>
                  <a:pt x="251837" y="141321"/>
                  <a:pt x="260927" y="136830"/>
                  <a:pt x="233756" y="144378"/>
                </a:cubicBezTo>
                <a:cubicBezTo>
                  <a:pt x="199477" y="153900"/>
                  <a:pt x="130628" y="171879"/>
                  <a:pt x="130628" y="171879"/>
                </a:cubicBezTo>
                <a:cubicBezTo>
                  <a:pt x="72377" y="210716"/>
                  <a:pt x="167962" y="151429"/>
                  <a:pt x="55001" y="192505"/>
                </a:cubicBezTo>
                <a:cubicBezTo>
                  <a:pt x="-24002" y="221233"/>
                  <a:pt x="103350" y="213130"/>
                  <a:pt x="0" y="2131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" name="Volný tvar 8"/>
          <p:cNvSpPr/>
          <p:nvPr/>
        </p:nvSpPr>
        <p:spPr>
          <a:xfrm>
            <a:off x="5048448" y="5701704"/>
            <a:ext cx="1191700" cy="174171"/>
          </a:xfrm>
          <a:custGeom>
            <a:avLst/>
            <a:gdLst>
              <a:gd name="connsiteX0" fmla="*/ 0 w 893775"/>
              <a:gd name="connsiteY0" fmla="*/ 130628 h 130628"/>
              <a:gd name="connsiteX1" fmla="*/ 48126 w 893775"/>
              <a:gd name="connsiteY1" fmla="*/ 116878 h 130628"/>
              <a:gd name="connsiteX2" fmla="*/ 68752 w 893775"/>
              <a:gd name="connsiteY2" fmla="*/ 103127 h 130628"/>
              <a:gd name="connsiteX3" fmla="*/ 151254 w 893775"/>
              <a:gd name="connsiteY3" fmla="*/ 96252 h 130628"/>
              <a:gd name="connsiteX4" fmla="*/ 199381 w 893775"/>
              <a:gd name="connsiteY4" fmla="*/ 89377 h 130628"/>
              <a:gd name="connsiteX5" fmla="*/ 220006 w 893775"/>
              <a:gd name="connsiteY5" fmla="*/ 82502 h 130628"/>
              <a:gd name="connsiteX6" fmla="*/ 254382 w 893775"/>
              <a:gd name="connsiteY6" fmla="*/ 68751 h 130628"/>
              <a:gd name="connsiteX7" fmla="*/ 302508 w 893775"/>
              <a:gd name="connsiteY7" fmla="*/ 61876 h 130628"/>
              <a:gd name="connsiteX8" fmla="*/ 364385 w 893775"/>
              <a:gd name="connsiteY8" fmla="*/ 48126 h 130628"/>
              <a:gd name="connsiteX9" fmla="*/ 419387 w 893775"/>
              <a:gd name="connsiteY9" fmla="*/ 34376 h 130628"/>
              <a:gd name="connsiteX10" fmla="*/ 598141 w 893775"/>
              <a:gd name="connsiteY10" fmla="*/ 0 h 130628"/>
              <a:gd name="connsiteX11" fmla="*/ 893775 w 893775"/>
              <a:gd name="connsiteY11" fmla="*/ 6875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3775" h="130628">
                <a:moveTo>
                  <a:pt x="0" y="130628"/>
                </a:moveTo>
                <a:cubicBezTo>
                  <a:pt x="16042" y="126045"/>
                  <a:pt x="32635" y="123074"/>
                  <a:pt x="48126" y="116878"/>
                </a:cubicBezTo>
                <a:cubicBezTo>
                  <a:pt x="55798" y="113809"/>
                  <a:pt x="60649" y="104748"/>
                  <a:pt x="68752" y="103127"/>
                </a:cubicBezTo>
                <a:cubicBezTo>
                  <a:pt x="95812" y="97715"/>
                  <a:pt x="123810" y="99141"/>
                  <a:pt x="151254" y="96252"/>
                </a:cubicBezTo>
                <a:cubicBezTo>
                  <a:pt x="167370" y="94556"/>
                  <a:pt x="183339" y="91669"/>
                  <a:pt x="199381" y="89377"/>
                </a:cubicBezTo>
                <a:cubicBezTo>
                  <a:pt x="206256" y="87085"/>
                  <a:pt x="213221" y="85047"/>
                  <a:pt x="220006" y="82502"/>
                </a:cubicBezTo>
                <a:cubicBezTo>
                  <a:pt x="231562" y="78169"/>
                  <a:pt x="242409" y="71744"/>
                  <a:pt x="254382" y="68751"/>
                </a:cubicBezTo>
                <a:cubicBezTo>
                  <a:pt x="270103" y="64821"/>
                  <a:pt x="286581" y="64862"/>
                  <a:pt x="302508" y="61876"/>
                </a:cubicBezTo>
                <a:cubicBezTo>
                  <a:pt x="323275" y="57982"/>
                  <a:pt x="343818" y="52965"/>
                  <a:pt x="364385" y="48126"/>
                </a:cubicBezTo>
                <a:cubicBezTo>
                  <a:pt x="382781" y="43798"/>
                  <a:pt x="400776" y="37660"/>
                  <a:pt x="419387" y="34376"/>
                </a:cubicBezTo>
                <a:cubicBezTo>
                  <a:pt x="557072" y="10078"/>
                  <a:pt x="497646" y="22332"/>
                  <a:pt x="598141" y="0"/>
                </a:cubicBezTo>
                <a:lnTo>
                  <a:pt x="893775" y="68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>
                <a:solidFill>
                  <a:schemeClr val="tx1"/>
                </a:solidFill>
                <a:latin typeface="Helvetica Neue" panose="020B0604020202020204" charset="0"/>
              </a:rPr>
              <a:t>EPBD IV – </a:t>
            </a:r>
            <a:r>
              <a:rPr lang="cs-CZ" sz="2667" dirty="0" err="1">
                <a:solidFill>
                  <a:schemeClr val="tx1"/>
                </a:solidFill>
                <a:latin typeface="Helvetica Neue" panose="020B0604020202020204" charset="0"/>
              </a:rPr>
              <a:t>ZEBra</a:t>
            </a:r>
            <a:r>
              <a:rPr lang="cs-CZ" sz="2667" dirty="0">
                <a:solidFill>
                  <a:schemeClr val="tx1"/>
                </a:solidFill>
                <a:latin typeface="Helvetica Neue" panose="020B0604020202020204" charset="0"/>
              </a:rPr>
              <a:t> (renovace)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338" y="1304360"/>
            <a:ext cx="8321898" cy="49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F6D8AC-126C-41BB-993D-FEBF56CA6184}"/>
              </a:ext>
            </a:extLst>
          </p:cNvPr>
          <p:cNvSpPr txBox="1">
            <a:spLocks/>
          </p:cNvSpPr>
          <p:nvPr/>
        </p:nvSpPr>
        <p:spPr>
          <a:xfrm>
            <a:off x="366678" y="1203047"/>
            <a:ext cx="10527564" cy="5488803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53993" lvl="2" indent="0" algn="ctr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endParaRPr lang="cs-CZ" sz="2800" dirty="0" smtClean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253993" lvl="2" indent="0" algn="ctr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endParaRPr lang="cs-CZ" sz="2800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253993" lvl="2" indent="0" algn="ctr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Nečekejme revoluci, ale spíše evoluci současných požadavků</a:t>
            </a:r>
          </a:p>
          <a:p>
            <a:pPr marL="253993" lvl="2" indent="0" algn="ctr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endParaRPr lang="cs-CZ" sz="2800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253993" lvl="2" indent="0" algn="ctr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Požadavky musejí být vždy realizovatelné a dostatečně variabilní, aby si každý našel svou cestu…</a:t>
            </a:r>
          </a:p>
          <a:p>
            <a:pPr marL="253993" lvl="2" indent="0" algn="ctr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…zbytek je otázkou motivace a trhu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0" y="371573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>
                <a:solidFill>
                  <a:schemeClr val="tx1"/>
                </a:solidFill>
                <a:latin typeface="Helvetica Neue" panose="020B0604020202020204" charset="0"/>
              </a:rPr>
              <a:t>EPBD </a:t>
            </a:r>
            <a:r>
              <a:rPr lang="cs-CZ" sz="2667" dirty="0" smtClean="0">
                <a:solidFill>
                  <a:schemeClr val="tx1"/>
                </a:solidFill>
                <a:latin typeface="Helvetica Neue" panose="020B0604020202020204" charset="0"/>
              </a:rPr>
              <a:t>IV - závěr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8403" r="23052" b="7143"/>
          <a:stretch/>
        </p:blipFill>
        <p:spPr>
          <a:xfrm>
            <a:off x="406400" y="1117599"/>
            <a:ext cx="3265714" cy="29173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0298"/>
          <a:stretch/>
        </p:blipFill>
        <p:spPr>
          <a:xfrm>
            <a:off x="6027320" y="1057026"/>
            <a:ext cx="4656043" cy="20102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4" r="4437" b="20097"/>
          <a:stretch/>
        </p:blipFill>
        <p:spPr>
          <a:xfrm>
            <a:off x="6131526" y="3143205"/>
            <a:ext cx="4639294" cy="16317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4" r="3333" b="5398"/>
          <a:stretch/>
        </p:blipFill>
        <p:spPr>
          <a:xfrm>
            <a:off x="5857722" y="4902904"/>
            <a:ext cx="4661160" cy="1745065"/>
          </a:xfrm>
          <a:prstGeom prst="rect">
            <a:avLst/>
          </a:prstGeom>
        </p:spPr>
      </p:pic>
      <p:pic>
        <p:nvPicPr>
          <p:cNvPr id="1026" name="Picture 2" descr="Ocenění Pasivní dům 2017 získalo pět staveb | Hospodářské noviny (HN.cz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72" y="3744723"/>
            <a:ext cx="4292146" cy="241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0"/>
          <a:stretch/>
        </p:blipFill>
        <p:spPr>
          <a:xfrm>
            <a:off x="4034253" y="333152"/>
            <a:ext cx="1823469" cy="3725736"/>
          </a:xfrm>
          <a:prstGeom prst="rect">
            <a:avLst/>
          </a:prstGeom>
        </p:spPr>
      </p:pic>
      <p:sp>
        <p:nvSpPr>
          <p:cNvPr id="11" name="Nadpis 10">
            <a:extLst>
              <a:ext uri="{FF2B5EF4-FFF2-40B4-BE49-F238E27FC236}">
                <a16:creationId xmlns:a16="http://schemas.microsoft.com/office/drawing/2014/main" id="{F0191204-7199-5D9C-2CF6-30B4F6D1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Architektura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40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9CA6B180-BE82-4C73-97D4-1A00C7FB54D7}"/>
              </a:ext>
            </a:extLst>
          </p:cNvPr>
          <p:cNvSpPr txBox="1">
            <a:spLocks/>
          </p:cNvSpPr>
          <p:nvPr/>
        </p:nvSpPr>
        <p:spPr>
          <a:xfrm>
            <a:off x="336088" y="3032143"/>
            <a:ext cx="20208806" cy="4351338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endParaRPr lang="cs-CZ" sz="3600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GB" sz="3600" dirty="0">
              <a:latin typeface="Calibri Light" panose="020F03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2721" t="12112" r="8882" b="17587"/>
          <a:stretch/>
        </p:blipFill>
        <p:spPr>
          <a:xfrm>
            <a:off x="1554193" y="1028984"/>
            <a:ext cx="8651631" cy="5417711"/>
          </a:xfrm>
          <a:prstGeom prst="rect">
            <a:avLst/>
          </a:prstGeom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 smtClean="0">
                <a:solidFill>
                  <a:schemeClr val="tx1"/>
                </a:solidFill>
                <a:latin typeface="Helvetica Neue" panose="020B0604020202020204" charset="0"/>
              </a:rPr>
              <a:t>Potenciál úspor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p12"/>
          <p:cNvSpPr txBox="1">
            <a:spLocks/>
          </p:cNvSpPr>
          <p:nvPr/>
        </p:nvSpPr>
        <p:spPr>
          <a:xfrm>
            <a:off x="925495" y="1102910"/>
            <a:ext cx="10409040" cy="51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422389" indent="-312792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Je to proces jak dovést klienta k realizaci úspor = poradce je průvodce světem renovace</a:t>
            </a:r>
          </a:p>
          <a:p>
            <a:pPr marL="422389" indent="-312792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Cílem je nastavit správně proces návrhu, přípravy, realizace a kontroly kvality úsporných opatření</a:t>
            </a:r>
          </a:p>
          <a:p>
            <a:pPr marL="422389" indent="-312792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PENB se stává „raketovou vědou“ = brzda pro renovační rozvoj a vysoce odborným dokumentem</a:t>
            </a:r>
          </a:p>
          <a:p>
            <a:pPr marL="109597" indent="0">
              <a:spcBef>
                <a:spcPts val="267"/>
              </a:spcBef>
              <a:buClr>
                <a:srgbClr val="CC0000"/>
              </a:buClr>
              <a:buSzPts val="1200"/>
              <a:buNone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	Je potřeba zjednodušovat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Renovační pas je koncepční dokument – není důležitá přesnost, ale srozumitelnost (mluví laickým jazykem)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Musí být personalizovaný a </a:t>
            </a:r>
            <a:r>
              <a:rPr lang="cs-CZ" dirty="0" err="1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proklientský</a:t>
            </a: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 = dává představu o investicích, provozních nákladech, dotacích, pomáhá nalézt financování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Buduje důvěru v odborné poradenství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Návod co mám dělat = každá budova (RD a BD) </a:t>
            </a:r>
            <a:r>
              <a:rPr lang="cs-CZ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by mohla mít </a:t>
            </a: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renovační pas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Je to ochrana spotřebitele – rezistentní vůči nekorektním ním nabídkám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Má zefektivnit realizace – renovuji od začátku pořádně podle plánu, nevzniká </a:t>
            </a:r>
            <a:r>
              <a:rPr lang="cs-CZ" dirty="0" err="1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lock</a:t>
            </a:r>
            <a:r>
              <a:rPr lang="cs-CZ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-in efekt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Konzultace + rychlá rozvaha + kalkulační nástroj = nízké pořizovací náklady (nejsou bariérou)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endParaRPr lang="cs-CZ" dirty="0">
              <a:solidFill>
                <a:schemeClr val="tx1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r>
              <a:rPr lang="cs-CZ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Je vstupní bránou pro další projekční části</a:t>
            </a: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endParaRPr lang="cs-CZ" dirty="0">
              <a:solidFill>
                <a:schemeClr val="tx2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  <a:p>
            <a:pPr marL="109602" lvl="1" indent="0">
              <a:spcBef>
                <a:spcPts val="267"/>
              </a:spcBef>
              <a:buClr>
                <a:srgbClr val="CC0000"/>
              </a:buClr>
              <a:buSzPts val="1200"/>
              <a:buNone/>
            </a:pPr>
            <a:endParaRPr lang="cs-CZ" dirty="0">
              <a:solidFill>
                <a:schemeClr val="tx2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  <a:p>
            <a:pPr marL="422406" lvl="1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endParaRPr lang="cs-CZ" dirty="0">
              <a:solidFill>
                <a:schemeClr val="tx2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  <a:p>
            <a:pPr marL="422406" lvl="1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endParaRPr lang="cs-CZ" dirty="0">
              <a:solidFill>
                <a:schemeClr val="tx2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  <a:p>
            <a:pPr marL="422406" indent="-312804">
              <a:spcBef>
                <a:spcPts val="267"/>
              </a:spcBef>
              <a:buClr>
                <a:srgbClr val="CC0000"/>
              </a:buClr>
              <a:buSzPts val="1200"/>
              <a:buFont typeface="Helvetica Neue Light"/>
              <a:buChar char="●"/>
            </a:pPr>
            <a:endParaRPr lang="cs-CZ" dirty="0">
              <a:solidFill>
                <a:schemeClr val="tx2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 smtClean="0">
                <a:solidFill>
                  <a:schemeClr val="tx1"/>
                </a:solidFill>
                <a:latin typeface="Helvetica Neue" panose="020B0604020202020204" charset="0"/>
              </a:rPr>
              <a:t>Renovační pas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6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2D48501E-E72F-06DB-E02D-CBE105875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821" y="645302"/>
            <a:ext cx="5086350" cy="545788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842041" y="1508404"/>
            <a:ext cx="47905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Snaha maximálně vytěžit potenciál budovy, ale se zohledněním technických a ekonomických limitů</a:t>
            </a:r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Vlhkostní problémy zdiva (vzlínání z podloží)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Stěna „k sousedovi“ bez možnosti zateplit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Historická, architektonicky cenná fasáda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Podlaha na zemině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Malá světlá výška v suterénu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Špatná orientace střechy, zastínění okolím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Limity památkové ochrany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 smtClean="0">
                <a:solidFill>
                  <a:schemeClr val="tx1"/>
                </a:solidFill>
                <a:latin typeface="Helvetica Neue" panose="020B0604020202020204" charset="0"/>
              </a:rPr>
              <a:t>Renovační pas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4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128" y="412671"/>
            <a:ext cx="8034337" cy="5737467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186829" y="648977"/>
            <a:ext cx="638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draft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3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 smtClean="0">
                <a:solidFill>
                  <a:schemeClr val="tx1"/>
                </a:solidFill>
                <a:latin typeface="Helvetica Neue" panose="020B0604020202020204" charset="0"/>
              </a:rPr>
              <a:t>Metodika a postup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96822" y="833303"/>
            <a:ext cx="1089995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spcBef>
                <a:spcPts val="600"/>
              </a:spcBef>
              <a:spcAft>
                <a:spcPts val="0"/>
              </a:spcAft>
            </a:pPr>
            <a:r>
              <a:rPr lang="cs-CZ" sz="1400" b="1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1.Fáze - postup </a:t>
            </a:r>
            <a:r>
              <a:rPr lang="cs-CZ" sz="1400" b="1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obsah konzultace:</a:t>
            </a:r>
            <a:endParaRPr lang="cs-CZ" sz="1400" dirty="0">
              <a:solidFill>
                <a:srgbClr val="636466"/>
              </a:solidFill>
              <a:latin typeface="Helvetica Neue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marR="18034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Seznámení se s objektem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		</a:t>
            </a:r>
          </a:p>
          <a:p>
            <a:pPr marL="1079500" marR="180340" lvl="1" algn="just"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Návštěva budovy energetickým poradcem</a:t>
            </a:r>
          </a:p>
          <a:p>
            <a:pPr marL="1079500" marR="180340" lvl="1" algn="just"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První filtr a komunikace, zajištění vstupních údajů pro výpočetní nástroj (vyplnění technických </a:t>
            </a:r>
            <a:r>
              <a:rPr lang="cs-CZ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checklistů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 a 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podkladů</a:t>
            </a:r>
          </a:p>
          <a:p>
            <a:pPr marL="1079500" marR="180340" lvl="1" algn="just">
              <a:spcBef>
                <a:spcPts val="600"/>
              </a:spcBef>
              <a:spcAft>
                <a:spcPts val="0"/>
              </a:spcAft>
            </a:pP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Zjistiti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způsob užívání budovy a technická omezení realizace jednotlivých opatření</a:t>
            </a:r>
          </a:p>
          <a:p>
            <a:pPr marL="742950" marR="180340" lvl="1" indent="-285750" algn="just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Úvodní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konzultace</a:t>
            </a:r>
          </a:p>
          <a:p>
            <a:pPr marL="1079500" marR="180340" lvl="1" algn="just">
              <a:spcBef>
                <a:spcPts val="600"/>
              </a:spcBef>
            </a:pP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Vysvětlení rozdílu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mezi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dílčí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běžnou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renovací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kvalitní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komplexní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renovací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modelovém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příkladu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je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klient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seznámen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s 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výhodami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komplexní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kvalitní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renovace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oproti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běžné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dílčí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renovaci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nebo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jen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energetické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renovaci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předem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připravené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jednotný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příklad</a:t>
            </a:r>
            <a:r>
              <a:rPr lang="en-US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). </a:t>
            </a:r>
            <a:endParaRPr lang="cs-CZ" sz="1400" dirty="0" smtClean="0">
              <a:solidFill>
                <a:srgbClr val="636466"/>
              </a:solidFill>
              <a:latin typeface="Helvetica Neue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marR="18034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cs-CZ" sz="1400" dirty="0">
              <a:solidFill>
                <a:srgbClr val="636466"/>
              </a:solidFill>
              <a:latin typeface="Helvetica Neue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cs-CZ" sz="1400" b="1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2. Fáze - Postup </a:t>
            </a:r>
            <a:r>
              <a:rPr lang="cs-CZ" sz="1400" b="1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cs-CZ" sz="1400" b="1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obsah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 </a:t>
            </a:r>
            <a:endParaRPr lang="cs-CZ" sz="1400" dirty="0" smtClean="0">
              <a:solidFill>
                <a:srgbClr val="636466"/>
              </a:solidFill>
              <a:latin typeface="Helvetica Neue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Sestavení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personalizovaného návrhu renovace včetně vysvětlení a technické konzultace. Cílovým stavem je komplexní renovace (realizace technicky proveditelných opatření), kterou je možné rozdělit do dílčích etap dle požadavků 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klienta.</a:t>
            </a:r>
          </a:p>
          <a:p>
            <a:pPr marL="742950" marR="18034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Zpracování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podkladů</a:t>
            </a:r>
          </a:p>
          <a:p>
            <a:pPr marL="1079500" marR="180340" lvl="1" algn="just">
              <a:spcBef>
                <a:spcPts val="600"/>
              </a:spcBef>
            </a:pP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faktury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projekt, vstupní údaje do výpočtu, pasporty		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	(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0,5 hod)</a:t>
            </a:r>
          </a:p>
          <a:p>
            <a:pPr marL="742950" marR="18034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Zadání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budovy do kalkulačního nástroje, návrh opatření		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	(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1,5 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hod)</a:t>
            </a:r>
          </a:p>
          <a:p>
            <a:pPr marL="742950" marR="18034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Konzultace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navržených opatření s klientem a návrh etapizace	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	(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1,5 hod)</a:t>
            </a:r>
          </a:p>
          <a:p>
            <a:pPr marL="1079500" marR="180340" lvl="1" algn="just">
              <a:spcBef>
                <a:spcPts val="600"/>
              </a:spcBef>
              <a:tabLst>
                <a:tab pos="8516938" algn="l"/>
              </a:tabLst>
            </a:pP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Vysvětlení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navržené renovace v souvislostech, snaha zbořit bariéry a mýty, vysvětlit ekonomické informace, možnosti podpory a vliv na kvalitu vnitřního prostředí</a:t>
            </a:r>
          </a:p>
          <a:p>
            <a:pPr marL="742950" marR="18034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Finalizace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renovačního 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pasu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 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základě podnětů klienta a případných dílčích 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připomínek</a:t>
            </a:r>
            <a:r>
              <a:rPr lang="cs-CZ" sz="1400" dirty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(0,5 - 1 hod</a:t>
            </a:r>
            <a:r>
              <a:rPr lang="cs-CZ" sz="1400" dirty="0" smtClean="0">
                <a:solidFill>
                  <a:srgbClr val="636466"/>
                </a:solidFill>
                <a:latin typeface="Helvetica Neue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cs-CZ" sz="1400" dirty="0">
              <a:solidFill>
                <a:srgbClr val="636466"/>
              </a:solidFill>
              <a:latin typeface="Helvetica Neue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7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547984" y="181375"/>
            <a:ext cx="928682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667" dirty="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EPBD IV – ZEB </a:t>
            </a:r>
            <a:r>
              <a:rPr lang="en-US" sz="2667" dirty="0" smtClean="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cs-CZ" sz="2667" dirty="0" smtClean="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novostavby</a:t>
            </a:r>
            <a:r>
              <a:rPr lang="en-US" sz="2667" dirty="0" smtClean="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  <a:endParaRPr lang="en-US" sz="2667" dirty="0">
              <a:solidFill>
                <a:schemeClr val="tx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Slide Number Placeholder 3">
            <a:extLst>
              <a:ext uri="{FF2B5EF4-FFF2-40B4-BE49-F238E27FC236}">
                <a16:creationId xmlns:a16="http://schemas.microsoft.com/office/drawing/2014/main" id="{4C14CA7D-2971-7742-193B-C488515059A9}"/>
              </a:ext>
            </a:extLst>
          </p:cNvPr>
          <p:cNvSpPr txBox="1">
            <a:spLocks/>
          </p:cNvSpPr>
          <p:nvPr/>
        </p:nvSpPr>
        <p:spPr>
          <a:xfrm>
            <a:off x="11375547" y="6390118"/>
            <a:ext cx="693619" cy="3669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AF13B4C2-1800-4540-A231-E2B810F048C4}" type="slidenum">
              <a:rPr lang="cs-CZ" sz="1200">
                <a:solidFill>
                  <a:schemeClr val="tx1">
                    <a:lumMod val="65000"/>
                  </a:schemeClr>
                </a:solidFill>
              </a:rPr>
              <a:pPr algn="r"/>
              <a:t>2</a:t>
            </a:fld>
            <a:endParaRPr lang="cs-CZ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2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D63E05C7-7A74-FD30-571E-82D55D11B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00" r="583"/>
          <a:stretch/>
        </p:blipFill>
        <p:spPr>
          <a:xfrm>
            <a:off x="9505122" y="2168705"/>
            <a:ext cx="2564044" cy="4221413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AF6D8AC-126C-41BB-993D-FEBF56CA6184}"/>
              </a:ext>
            </a:extLst>
          </p:cNvPr>
          <p:cNvSpPr txBox="1">
            <a:spLocks/>
          </p:cNvSpPr>
          <p:nvPr/>
        </p:nvSpPr>
        <p:spPr>
          <a:xfrm>
            <a:off x="366678" y="1203047"/>
            <a:ext cx="10527564" cy="5488803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599002" lvl="2" indent="-345009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91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ZEB je </a:t>
            </a:r>
            <a:r>
              <a:rPr lang="cs-CZ" sz="1600" b="1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povinný</a:t>
            </a: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u </a:t>
            </a:r>
            <a:r>
              <a:rPr lang="cs-CZ" sz="1600" b="1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nových budov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v ČR (veřejné 2028, ostatní 2030)</a:t>
            </a:r>
          </a:p>
          <a:p>
            <a:pPr marL="599002" lvl="2" indent="-345009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355591" algn="l"/>
              </a:tabLst>
            </a:pP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definice </a:t>
            </a:r>
            <a:r>
              <a:rPr lang="cs-CZ" sz="1600" dirty="0" err="1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zero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emisson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building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je obecná a metodicky se vyjasňuje</a:t>
            </a:r>
          </a:p>
          <a:p>
            <a:pPr marL="253994" lvl="2" indent="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r>
              <a:rPr lang="cs-CZ" sz="1467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„</a:t>
            </a:r>
            <a:r>
              <a:rPr lang="cs-CZ" sz="1467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budova s velmi nízkou energetickou náročností </a:t>
            </a:r>
            <a:r>
              <a:rPr lang="cs-CZ" sz="1467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určenou v souladu s přílohou I, která vyžaduje nulové nebo velmi nízké množství energie, produkuje </a:t>
            </a:r>
            <a:r>
              <a:rPr lang="cs-CZ" sz="1467" b="1" i="1" dirty="0" smtClean="0">
                <a:solidFill>
                  <a:srgbClr val="C00000"/>
                </a:solidFill>
                <a:latin typeface="Helvetica Neue Light" panose="020B0604020202020204" charset="0"/>
                <a:ea typeface="Arial"/>
                <a:cs typeface="Arial"/>
              </a:rPr>
              <a:t>nulové emise </a:t>
            </a:r>
            <a:r>
              <a:rPr lang="cs-CZ" sz="1467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uhlíku </a:t>
            </a:r>
            <a:r>
              <a:rPr lang="cs-CZ" sz="1467" b="1" i="1" dirty="0" smtClean="0">
                <a:solidFill>
                  <a:srgbClr val="C00000"/>
                </a:solidFill>
                <a:latin typeface="Helvetica Neue Light" panose="020B0604020202020204" charset="0"/>
                <a:ea typeface="Arial"/>
                <a:cs typeface="Arial"/>
              </a:rPr>
              <a:t>z fosilních paliv </a:t>
            </a:r>
            <a:r>
              <a:rPr lang="cs-CZ" sz="1467" b="1" i="1" u="sng" dirty="0" smtClean="0">
                <a:solidFill>
                  <a:srgbClr val="C00000"/>
                </a:solidFill>
                <a:latin typeface="Helvetica Neue Light" panose="020B0604020202020204" charset="0"/>
                <a:ea typeface="Arial"/>
                <a:cs typeface="Arial"/>
              </a:rPr>
              <a:t>na místě</a:t>
            </a:r>
            <a:r>
              <a:rPr lang="cs-CZ" sz="1467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a</a:t>
            </a:r>
            <a:r>
              <a:rPr lang="cs-CZ" sz="1467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467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produkuje</a:t>
            </a:r>
            <a:r>
              <a:rPr lang="cs-CZ" sz="1467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nulové nebo </a:t>
            </a:r>
            <a:r>
              <a:rPr lang="cs-CZ" sz="1467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velmi nízké provozní emise skleníkových plynů</a:t>
            </a:r>
            <a:r>
              <a:rPr lang="cs-CZ" sz="1467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“</a:t>
            </a:r>
          </a:p>
          <a:p>
            <a:pPr marL="253994" lvl="2" indent="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r>
              <a:rPr lang="cs-CZ" sz="1600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„Budova </a:t>
            </a:r>
            <a:r>
              <a:rPr lang="cs-CZ" sz="1600" b="1" i="1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s velmi nízkou energetickou </a:t>
            </a:r>
            <a:r>
              <a:rPr lang="cs-CZ" sz="1600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náročností“</a:t>
            </a:r>
            <a:endParaRPr lang="cs-CZ" sz="1600" dirty="0" smtClean="0">
              <a:solidFill>
                <a:schemeClr val="tx1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  <a:p>
            <a:pPr marL="1109106" lvl="3" indent="-38099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355591" algn="l"/>
              </a:tabLst>
            </a:pPr>
            <a:r>
              <a:rPr lang="cs-CZ" sz="1600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Standard </a:t>
            </a:r>
            <a:r>
              <a:rPr lang="cs-CZ" sz="1600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bude definován </a:t>
            </a:r>
            <a:r>
              <a:rPr lang="cs-CZ" sz="1600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na </a:t>
            </a:r>
            <a:r>
              <a:rPr lang="cs-CZ" sz="1600" dirty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národní úrovni – </a:t>
            </a:r>
            <a:r>
              <a:rPr lang="cs-CZ" sz="1600" dirty="0" smtClean="0">
                <a:solidFill>
                  <a:schemeClr val="tx1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nejedná se „0“ na ukazatelích</a:t>
            </a:r>
            <a:endParaRPr lang="cs-CZ" sz="1600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1109106" lvl="3" indent="-38099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355591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Limitní hodnota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bude v rozsahu </a:t>
            </a:r>
            <a:r>
              <a:rPr lang="cs-CZ" sz="1600" dirty="0" err="1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nZEB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-10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% na </a:t>
            </a: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celkové primární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energii</a:t>
            </a:r>
          </a:p>
          <a:p>
            <a:pPr marL="253994" lvl="2" indent="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r>
              <a:rPr lang="cs-CZ" sz="1600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„Nulové </a:t>
            </a:r>
            <a:r>
              <a:rPr lang="cs-CZ" sz="1600" b="1" i="1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emise uhlíku z fosilních paliv na </a:t>
            </a:r>
            <a:r>
              <a:rPr lang="cs-CZ" sz="1600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místě“ …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spotřeba </a:t>
            </a: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primární energie pokryta z</a:t>
            </a:r>
          </a:p>
          <a:p>
            <a:pPr marL="1160463" lvl="4" indent="-354013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355591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energie z OZE vyráběná na místě nebo v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blízkosti (biomasa, FVE</a:t>
            </a: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, FTE, bioplyn)</a:t>
            </a:r>
          </a:p>
          <a:p>
            <a:pPr marL="1160463" lvl="4" indent="-354013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355591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energie z OZE poskytovaná ze společenství (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komunity a sdílení)</a:t>
            </a:r>
            <a:endParaRPr lang="cs-CZ" sz="1600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1160463" lvl="4" indent="-354013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355591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energie z účinného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SZTE (individuální faktory)</a:t>
            </a:r>
            <a:endParaRPr lang="cs-CZ" sz="1600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1160463" lvl="4" indent="-354013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355591" algn="l"/>
              </a:tabLst>
            </a:pP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energie z bezemisního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zdroje (tepelné čerpadlo, elektrokotel, zelený vodík)</a:t>
            </a:r>
            <a:endParaRPr lang="cs-CZ" sz="1600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253994" lvl="2" indent="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120000"/>
              <a:buNone/>
              <a:tabLst>
                <a:tab pos="355591" algn="l"/>
              </a:tabLst>
            </a:pPr>
            <a:r>
              <a:rPr lang="cs-CZ" sz="1600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„Velmi </a:t>
            </a:r>
            <a:r>
              <a:rPr lang="cs-CZ" sz="1600" b="1" i="1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nízké provozní emise skleníkových </a:t>
            </a:r>
            <a:r>
              <a:rPr lang="cs-CZ" sz="1600" b="1" i="1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plynů“</a:t>
            </a:r>
            <a:endParaRPr lang="cs-CZ" sz="1600" b="1" i="1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1109106" lvl="3" indent="-38099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355591" algn="l"/>
              </a:tabLst>
            </a:pP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Diskutuje </a:t>
            </a:r>
            <a:r>
              <a:rPr lang="cs-CZ" sz="1600" dirty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se využití bezemisní elektřiny za </a:t>
            </a: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sítě případně vlastní nadvýroba elektřiny</a:t>
            </a:r>
          </a:p>
          <a:p>
            <a:pPr marL="1109106" lvl="3" indent="-380990">
              <a:spcBef>
                <a:spcPts val="0"/>
              </a:spcBef>
              <a:spcAft>
                <a:spcPts val="8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355591" algn="l"/>
              </a:tabLst>
            </a:pPr>
            <a:r>
              <a:rPr lang="cs-CZ" sz="1600" dirty="0" smtClean="0">
                <a:solidFill>
                  <a:schemeClr val="tx1"/>
                </a:solidFill>
                <a:latin typeface="Helvetica Neue Light" panose="020B0604020202020204" charset="0"/>
                <a:ea typeface="Arial"/>
                <a:cs typeface="Arial"/>
              </a:rPr>
              <a:t>Dnes již má ČR 50% bezemisní elektřiny (do roku 2030 bychom se mohli blížit k 70%)</a:t>
            </a:r>
            <a:endParaRPr lang="cs-CZ" sz="1600" dirty="0">
              <a:solidFill>
                <a:schemeClr val="tx1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>
              <a:spcBef>
                <a:spcPts val="1800"/>
              </a:spcBef>
              <a:buClr>
                <a:srgbClr val="0C8341"/>
              </a:buClr>
              <a:buSzPct val="160000"/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11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6" y="1037428"/>
            <a:ext cx="3333018" cy="46528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945" y="1037428"/>
            <a:ext cx="3442684" cy="47391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947" y="1037428"/>
            <a:ext cx="3541469" cy="4848893"/>
          </a:xfrm>
          <a:prstGeom prst="rect">
            <a:avLst/>
          </a:prstGeom>
        </p:spPr>
      </p:pic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 smtClean="0">
                <a:solidFill>
                  <a:schemeClr val="tx1"/>
                </a:solidFill>
                <a:latin typeface="Helvetica Neue" panose="020B0604020202020204" charset="0"/>
              </a:rPr>
              <a:t>Návrh energetických úspor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7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2" y="934157"/>
            <a:ext cx="7426936" cy="47722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80" y="1194288"/>
            <a:ext cx="3287312" cy="2331427"/>
          </a:xfrm>
          <a:prstGeom prst="rect">
            <a:avLst/>
          </a:prstGeom>
        </p:spPr>
      </p:pic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smtClean="0">
                <a:solidFill>
                  <a:schemeClr val="tx1"/>
                </a:solidFill>
                <a:latin typeface="Helvetica Neue" panose="020B0604020202020204" charset="0"/>
              </a:rPr>
              <a:t>Návrh energetických úspor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05" y="1017709"/>
            <a:ext cx="10272382" cy="32201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80085" y="4747588"/>
            <a:ext cx="7705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Prostá návratnost:		     </a:t>
            </a:r>
            <a:r>
              <a:rPr lang="cs-CZ" sz="2000" b="1" dirty="0">
                <a:solidFill>
                  <a:srgbClr val="FF0000"/>
                </a:solidFill>
              </a:rPr>
              <a:t>23 let</a:t>
            </a:r>
            <a:r>
              <a:rPr lang="cs-CZ" sz="2000" dirty="0"/>
              <a:t>			</a:t>
            </a:r>
            <a:r>
              <a:rPr lang="cs-CZ" sz="2000" dirty="0" smtClean="0"/>
              <a:t>        </a:t>
            </a:r>
            <a:r>
              <a:rPr lang="cs-CZ" sz="2000" b="1" dirty="0" smtClean="0">
                <a:solidFill>
                  <a:srgbClr val="008000"/>
                </a:solidFill>
              </a:rPr>
              <a:t>12 </a:t>
            </a:r>
            <a:r>
              <a:rPr lang="cs-CZ" sz="2000" b="1" dirty="0">
                <a:solidFill>
                  <a:srgbClr val="008000"/>
                </a:solidFill>
              </a:rPr>
              <a:t>let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smtClean="0">
                <a:solidFill>
                  <a:schemeClr val="tx1"/>
                </a:solidFill>
                <a:latin typeface="Helvetica Neue" panose="020B0604020202020204" charset="0"/>
              </a:rPr>
              <a:t>Návrh energetických úspor</a:t>
            </a:r>
            <a:endParaRPr lang="cs-CZ" sz="2667" dirty="0">
              <a:solidFill>
                <a:schemeClr val="tx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5BE4EA40-86C5-F684-325C-09432370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E4D1AAB-E3CB-27C5-D6CE-09A4B47C0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6" t="30" r="17926" b="-30"/>
          <a:stretch/>
        </p:blipFill>
        <p:spPr>
          <a:xfrm>
            <a:off x="6096000" y="0"/>
            <a:ext cx="6129601" cy="5596466"/>
          </a:xfrm>
          <a:prstGeom prst="rect">
            <a:avLst/>
          </a:prstGeom>
        </p:spPr>
      </p:pic>
      <p:pic>
        <p:nvPicPr>
          <p:cNvPr id="46" name="Google Shape;46;p7">
            <a:extLst>
              <a:ext uri="{FF2B5EF4-FFF2-40B4-BE49-F238E27FC236}">
                <a16:creationId xmlns:a16="http://schemas.microsoft.com/office/drawing/2014/main" id="{78F77F94-4B43-E40A-2D97-E32A1F72F8D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1651000"/>
            <a:ext cx="7834277" cy="27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>
            <a:extLst>
              <a:ext uri="{FF2B5EF4-FFF2-40B4-BE49-F238E27FC236}">
                <a16:creationId xmlns:a16="http://schemas.microsoft.com/office/drawing/2014/main" id="{29140D07-205E-886E-4BF0-8B189ACC22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00" y="4911366"/>
            <a:ext cx="3919600" cy="127353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cs-CZ" sz="2300" b="0" dirty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Ing. Michal Čejka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Centrum </a:t>
            </a:r>
            <a:r>
              <a:rPr lang="cs-CZ" sz="1600" dirty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pasivního </a:t>
            </a:r>
            <a:r>
              <a:rPr lang="cs-CZ" sz="1600" dirty="0" smtClean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domu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PORSENNA ENERGY s.r.o.</a:t>
            </a:r>
            <a:endParaRPr lang="cs-CZ" sz="1600" b="0" dirty="0">
              <a:solidFill>
                <a:schemeClr val="tx1"/>
              </a:solidFill>
              <a:latin typeface="Helvetica Neue" panose="02000503040000020004" pitchFamily="50" charset="-52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7" name="Google Shape;47;p7">
            <a:extLst>
              <a:ext uri="{FF2B5EF4-FFF2-40B4-BE49-F238E27FC236}">
                <a16:creationId xmlns:a16="http://schemas.microsoft.com/office/drawing/2014/main" id="{F71C8926-3C8F-5A14-E9C8-131E44F1A7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0000" y="1760800"/>
            <a:ext cx="6874272" cy="2526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6000" dirty="0">
                <a:latin typeface="Helvetica Neue"/>
                <a:ea typeface="Helvetica Neue"/>
                <a:cs typeface="Helvetica Neue"/>
                <a:sym typeface="Helvetica Neue"/>
              </a:rPr>
              <a:t>Děkujeme za</a:t>
            </a:r>
            <a:br>
              <a:rPr lang="cs-CZ" sz="60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6000" dirty="0">
                <a:latin typeface="Helvetica Neue"/>
                <a:ea typeface="Helvetica Neue"/>
                <a:cs typeface="Helvetica Neue"/>
                <a:sym typeface="Helvetica Neue"/>
              </a:rPr>
              <a:t>pozornost</a:t>
            </a:r>
            <a:endParaRPr lang="sk-SK" sz="6000" b="0" kern="0" dirty="0">
              <a:solidFill>
                <a:schemeClr val="bg1"/>
              </a:solidFill>
              <a:latin typeface="Helvetica Neue" panose="02000503040000020004" pitchFamily="50" charset="-52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328" y="597584"/>
            <a:ext cx="2071955" cy="55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4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547984" y="181375"/>
            <a:ext cx="928682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667" dirty="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Kam </a:t>
            </a:r>
            <a:r>
              <a:rPr lang="en-US" sz="2667" dirty="0" err="1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míří</a:t>
            </a:r>
            <a:r>
              <a:rPr lang="en-US" sz="2667" dirty="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legislativa</a:t>
            </a:r>
            <a:endParaRPr lang="en-US" sz="2667" dirty="0">
              <a:solidFill>
                <a:schemeClr val="tx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Slide Number Placeholder 3">
            <a:extLst>
              <a:ext uri="{FF2B5EF4-FFF2-40B4-BE49-F238E27FC236}">
                <a16:creationId xmlns:a16="http://schemas.microsoft.com/office/drawing/2014/main" id="{4C14CA7D-2971-7742-193B-C488515059A9}"/>
              </a:ext>
            </a:extLst>
          </p:cNvPr>
          <p:cNvSpPr txBox="1">
            <a:spLocks/>
          </p:cNvSpPr>
          <p:nvPr/>
        </p:nvSpPr>
        <p:spPr>
          <a:xfrm>
            <a:off x="11375547" y="6390118"/>
            <a:ext cx="693619" cy="3669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AF13B4C2-1800-4540-A231-E2B810F048C4}" type="slidenum">
              <a:rPr lang="cs-CZ" sz="1200">
                <a:solidFill>
                  <a:schemeClr val="tx1">
                    <a:lumMod val="65000"/>
                  </a:schemeClr>
                </a:solidFill>
              </a:rPr>
              <a:pPr algn="r"/>
              <a:t>3</a:t>
            </a:fld>
            <a:endParaRPr lang="cs-CZ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5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A9840F3E-986C-C509-A95D-8623E66FB2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277" y="4266891"/>
            <a:ext cx="1306884" cy="344813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5783F442-53C9-84D1-BAD0-C95200EB87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grayscl/>
          </a:blip>
          <a:stretch>
            <a:fillRect/>
          </a:stretch>
        </p:blipFill>
        <p:spPr>
          <a:xfrm>
            <a:off x="6478961" y="4269553"/>
            <a:ext cx="1047705" cy="315163"/>
          </a:xfrm>
          <a:prstGeom prst="rect">
            <a:avLst/>
          </a:prstGeom>
        </p:spPr>
      </p:pic>
      <p:pic>
        <p:nvPicPr>
          <p:cNvPr id="9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EF859C-EBC6-A135-B5CC-8367EFBDE0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grayscl/>
          </a:blip>
          <a:stretch>
            <a:fillRect/>
          </a:stretch>
        </p:blipFill>
        <p:spPr>
          <a:xfrm>
            <a:off x="7649597" y="4266890"/>
            <a:ext cx="839823" cy="308505"/>
          </a:xfrm>
          <a:prstGeom prst="rect">
            <a:avLst/>
          </a:prstGeom>
        </p:spPr>
      </p:pic>
      <p:grpSp>
        <p:nvGrpSpPr>
          <p:cNvPr id="11" name="Group 22">
            <a:extLst>
              <a:ext uri="{FF2B5EF4-FFF2-40B4-BE49-F238E27FC236}">
                <a16:creationId xmlns:a16="http://schemas.microsoft.com/office/drawing/2014/main" id="{5A7D9D2F-3F0A-9764-F456-E5F725454D8E}"/>
              </a:ext>
            </a:extLst>
          </p:cNvPr>
          <p:cNvGrpSpPr/>
          <p:nvPr/>
        </p:nvGrpSpPr>
        <p:grpSpPr>
          <a:xfrm>
            <a:off x="2107240" y="695496"/>
            <a:ext cx="7976505" cy="4293507"/>
            <a:chOff x="2104672" y="932451"/>
            <a:chExt cx="8009117" cy="4311060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E5FF4CC-11A6-38FF-3A6C-EB89C419A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691" r="2569"/>
            <a:stretch/>
          </p:blipFill>
          <p:spPr>
            <a:xfrm>
              <a:off x="2104672" y="932451"/>
              <a:ext cx="8009117" cy="4311060"/>
            </a:xfrm>
            <a:prstGeom prst="rect">
              <a:avLst/>
            </a:prstGeom>
          </p:spPr>
        </p:pic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D8AB1887-4E3D-45A7-A384-A4800C364463}"/>
                </a:ext>
              </a:extLst>
            </p:cNvPr>
            <p:cNvSpPr txBox="1"/>
            <p:nvPr/>
          </p:nvSpPr>
          <p:spPr>
            <a:xfrm>
              <a:off x="6732058" y="4209267"/>
              <a:ext cx="677568" cy="29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33" dirty="0">
                  <a:solidFill>
                    <a:schemeClr val="bg1">
                      <a:lumMod val="50000"/>
                    </a:schemeClr>
                  </a:solidFill>
                  <a:ea typeface="Verdana" panose="020B0604030504040204" pitchFamily="34" charset="0"/>
                </a:rPr>
                <a:t>75</a:t>
              </a: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AF1D47F4-9BCD-7DE4-9C15-352D82E0E466}"/>
                </a:ext>
              </a:extLst>
            </p:cNvPr>
            <p:cNvSpPr txBox="1"/>
            <p:nvPr/>
          </p:nvSpPr>
          <p:spPr>
            <a:xfrm>
              <a:off x="2915839" y="4277061"/>
              <a:ext cx="797543" cy="29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33" dirty="0">
                  <a:solidFill>
                    <a:schemeClr val="bg1">
                      <a:lumMod val="50000"/>
                    </a:schemeClr>
                  </a:solidFill>
                  <a:ea typeface="Verdana" panose="020B0604030504040204" pitchFamily="34" charset="0"/>
                </a:rPr>
                <a:t>450</a:t>
              </a: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BE4897E4-C0AB-A092-13FE-58A933E25B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601" b="15835"/>
          <a:stretch/>
        </p:blipFill>
        <p:spPr>
          <a:xfrm>
            <a:off x="9750514" y="1646061"/>
            <a:ext cx="1667989" cy="2312909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AD1B4407-FEA6-744A-6B16-58340EC39BEE}"/>
              </a:ext>
            </a:extLst>
          </p:cNvPr>
          <p:cNvSpPr txBox="1"/>
          <p:nvPr/>
        </p:nvSpPr>
        <p:spPr>
          <a:xfrm>
            <a:off x="3575795" y="3425489"/>
            <a:ext cx="2661317" cy="502573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333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spotřeba primární </a:t>
            </a:r>
          </a:p>
          <a:p>
            <a:pPr algn="ctr"/>
            <a:r>
              <a:rPr lang="cs-CZ" sz="1333" dirty="0" smtClean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energie </a:t>
            </a:r>
            <a:r>
              <a:rPr lang="cs-CZ" sz="1333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kWh/(m</a:t>
            </a:r>
            <a:r>
              <a:rPr lang="cs-CZ" sz="1333" baseline="30000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2</a:t>
            </a:r>
            <a:r>
              <a:rPr lang="cs-CZ" sz="1333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a)</a:t>
            </a:r>
          </a:p>
        </p:txBody>
      </p:sp>
      <p:pic>
        <p:nvPicPr>
          <p:cNvPr id="22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1DA61C-4BB5-69CF-23EE-307E3822C6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62" t="9021" r="12815" b="5265"/>
          <a:stretch/>
        </p:blipFill>
        <p:spPr>
          <a:xfrm>
            <a:off x="3286911" y="2971514"/>
            <a:ext cx="872383" cy="760397"/>
          </a:xfrm>
          <a:prstGeom prst="rect">
            <a:avLst/>
          </a:prstGeom>
        </p:spPr>
      </p:pic>
      <p:sp>
        <p:nvSpPr>
          <p:cNvPr id="7" name="Obdélník 36">
            <a:extLst>
              <a:ext uri="{FF2B5EF4-FFF2-40B4-BE49-F238E27FC236}">
                <a16:creationId xmlns:a16="http://schemas.microsoft.com/office/drawing/2014/main" id="{66B13CF6-38ED-C580-7A72-44C8766701EB}"/>
              </a:ext>
            </a:extLst>
          </p:cNvPr>
          <p:cNvSpPr/>
          <p:nvPr/>
        </p:nvSpPr>
        <p:spPr>
          <a:xfrm>
            <a:off x="6359859" y="4742791"/>
            <a:ext cx="1526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Ink Free" panose="03080402000500000000" pitchFamily="66" charset="0"/>
                <a:ea typeface="Verdana" panose="020B0604030504040204" pitchFamily="34" charset="0"/>
              </a:rPr>
              <a:t>2022</a:t>
            </a:r>
          </a:p>
          <a:p>
            <a:pPr algn="ctr"/>
            <a:r>
              <a:rPr lang="cs-CZ" sz="1600" dirty="0" err="1">
                <a:latin typeface="Ink Free" panose="03080402000500000000" pitchFamily="66" charset="0"/>
                <a:ea typeface="Verdana" panose="020B0604030504040204" pitchFamily="34" charset="0"/>
              </a:rPr>
              <a:t>nZEB</a:t>
            </a:r>
            <a:r>
              <a:rPr lang="cs-CZ" sz="1600" dirty="0">
                <a:latin typeface="Ink Free" panose="03080402000500000000" pitchFamily="66" charset="0"/>
                <a:ea typeface="Verdana" panose="020B0604030504040204" pitchFamily="34" charset="0"/>
              </a:rPr>
              <a:t> II </a:t>
            </a:r>
          </a:p>
        </p:txBody>
      </p:sp>
      <p:sp>
        <p:nvSpPr>
          <p:cNvPr id="15" name="Obdélník 31">
            <a:extLst>
              <a:ext uri="{FF2B5EF4-FFF2-40B4-BE49-F238E27FC236}">
                <a16:creationId xmlns:a16="http://schemas.microsoft.com/office/drawing/2014/main" id="{D9F39D6D-CD4D-4D0D-47DC-900E2676187D}"/>
              </a:ext>
            </a:extLst>
          </p:cNvPr>
          <p:cNvSpPr/>
          <p:nvPr/>
        </p:nvSpPr>
        <p:spPr>
          <a:xfrm>
            <a:off x="4029199" y="4744567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600" dirty="0">
                <a:latin typeface="Ink Free" panose="03080402000500000000" pitchFamily="66" charset="0"/>
                <a:ea typeface="Verdana" panose="020B0604030504040204" pitchFamily="34" charset="0"/>
              </a:rPr>
              <a:t>2013</a:t>
            </a:r>
          </a:p>
        </p:txBody>
      </p:sp>
      <p:sp>
        <p:nvSpPr>
          <p:cNvPr id="16" name="Obdélník 31">
            <a:extLst>
              <a:ext uri="{FF2B5EF4-FFF2-40B4-BE49-F238E27FC236}">
                <a16:creationId xmlns:a16="http://schemas.microsoft.com/office/drawing/2014/main" id="{415E5D8F-066B-DD8B-DE78-CBDB21BDC7D3}"/>
              </a:ext>
            </a:extLst>
          </p:cNvPr>
          <p:cNvSpPr/>
          <p:nvPr/>
        </p:nvSpPr>
        <p:spPr>
          <a:xfrm>
            <a:off x="2872070" y="4748482"/>
            <a:ext cx="500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Ink Free" panose="03080402000500000000" pitchFamily="66" charset="0"/>
                <a:ea typeface="Verdana" panose="020B0604030504040204" pitchFamily="34" charset="0"/>
              </a:rPr>
              <a:t>rok:</a:t>
            </a:r>
            <a:endParaRPr lang="cs-CZ" sz="1600" dirty="0">
              <a:latin typeface="Ink Free" panose="03080402000500000000" pitchFamily="66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474627-02E9-7A24-4517-FE697E971541}"/>
              </a:ext>
            </a:extLst>
          </p:cNvPr>
          <p:cNvCxnSpPr>
            <a:cxnSpLocks/>
          </p:cNvCxnSpPr>
          <p:nvPr/>
        </p:nvCxnSpPr>
        <p:spPr>
          <a:xfrm flipV="1">
            <a:off x="7667545" y="3916839"/>
            <a:ext cx="5523" cy="1841428"/>
          </a:xfrm>
          <a:prstGeom prst="line">
            <a:avLst/>
          </a:prstGeom>
          <a:ln w="190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8EB0B92-9BA2-BC05-78A6-C53261CA81FE}"/>
              </a:ext>
            </a:extLst>
          </p:cNvPr>
          <p:cNvCxnSpPr>
            <a:cxnSpLocks/>
          </p:cNvCxnSpPr>
          <p:nvPr/>
        </p:nvCxnSpPr>
        <p:spPr>
          <a:xfrm flipV="1">
            <a:off x="4391871" y="3925422"/>
            <a:ext cx="0" cy="8299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6B8D0C1A-D5F8-9340-F3AD-2A148DC9E162}"/>
              </a:ext>
            </a:extLst>
          </p:cNvPr>
          <p:cNvCxnSpPr>
            <a:cxnSpLocks/>
          </p:cNvCxnSpPr>
          <p:nvPr/>
        </p:nvCxnSpPr>
        <p:spPr>
          <a:xfrm flipV="1">
            <a:off x="5009172" y="3949959"/>
            <a:ext cx="0" cy="8053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3E0F1272-672A-3D0B-DAD2-FCFBEB079252}"/>
              </a:ext>
            </a:extLst>
          </p:cNvPr>
          <p:cNvSpPr/>
          <p:nvPr/>
        </p:nvSpPr>
        <p:spPr>
          <a:xfrm>
            <a:off x="4108558" y="4724699"/>
            <a:ext cx="1830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Ink Free" panose="03080402000500000000" pitchFamily="66" charset="0"/>
                <a:ea typeface="Verdana" panose="020B0604030504040204" pitchFamily="34" charset="0"/>
              </a:rPr>
              <a:t>2020</a:t>
            </a:r>
          </a:p>
          <a:p>
            <a:pPr algn="ctr"/>
            <a:r>
              <a:rPr lang="cs-CZ" sz="1600" dirty="0" err="1">
                <a:latin typeface="Ink Free" panose="03080402000500000000" pitchFamily="66" charset="0"/>
                <a:ea typeface="Verdana" panose="020B0604030504040204" pitchFamily="34" charset="0"/>
              </a:rPr>
              <a:t>nZEB</a:t>
            </a:r>
            <a:r>
              <a:rPr lang="cs-CZ" sz="1600" dirty="0">
                <a:latin typeface="Ink Free" panose="03080402000500000000" pitchFamily="66" charset="0"/>
                <a:ea typeface="Verdana" panose="020B0604030504040204" pitchFamily="34" charset="0"/>
              </a:rPr>
              <a:t> I</a:t>
            </a:r>
            <a:endParaRPr lang="cs-CZ" sz="1600" dirty="0">
              <a:latin typeface="Ink Free" panose="03080402000500000000" pitchFamily="66" charset="0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6E3E9D23-5866-58D8-68A0-4DDAB12B02ED}"/>
              </a:ext>
            </a:extLst>
          </p:cNvPr>
          <p:cNvSpPr/>
          <p:nvPr/>
        </p:nvSpPr>
        <p:spPr>
          <a:xfrm>
            <a:off x="8136631" y="4271561"/>
            <a:ext cx="1107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solidFill>
                  <a:schemeClr val="accent6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A+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DB726ABB-3FB8-2175-2BBB-664D6A7C5A64}"/>
              </a:ext>
            </a:extLst>
          </p:cNvPr>
          <p:cNvCxnSpPr>
            <a:cxnSpLocks/>
          </p:cNvCxnSpPr>
          <p:nvPr/>
        </p:nvCxnSpPr>
        <p:spPr>
          <a:xfrm flipV="1">
            <a:off x="7896472" y="2966989"/>
            <a:ext cx="12184" cy="958433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délník 52">
            <a:extLst>
              <a:ext uri="{FF2B5EF4-FFF2-40B4-BE49-F238E27FC236}">
                <a16:creationId xmlns:a16="http://schemas.microsoft.com/office/drawing/2014/main" id="{2DD429BC-F0F9-D437-B8CB-BB5EC12412C3}"/>
              </a:ext>
            </a:extLst>
          </p:cNvPr>
          <p:cNvSpPr/>
          <p:nvPr/>
        </p:nvSpPr>
        <p:spPr>
          <a:xfrm>
            <a:off x="7080666" y="5797048"/>
            <a:ext cx="1107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1600" dirty="0">
                <a:solidFill>
                  <a:srgbClr val="70AD47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2030</a:t>
            </a:r>
          </a:p>
          <a:p>
            <a:pPr algn="ctr">
              <a:buClrTx/>
              <a:buFontTx/>
              <a:buNone/>
            </a:pPr>
            <a:r>
              <a:rPr lang="cs-CZ" sz="1600" dirty="0">
                <a:solidFill>
                  <a:srgbClr val="70AD47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ZEB</a:t>
            </a:r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14F61A95-41E7-ACC0-5053-F4C931A1466F}"/>
              </a:ext>
            </a:extLst>
          </p:cNvPr>
          <p:cNvCxnSpPr>
            <a:cxnSpLocks/>
          </p:cNvCxnSpPr>
          <p:nvPr/>
        </p:nvCxnSpPr>
        <p:spPr>
          <a:xfrm flipV="1">
            <a:off x="7086091" y="3900075"/>
            <a:ext cx="21231" cy="8552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14">
            <a:extLst>
              <a:ext uri="{FF2B5EF4-FFF2-40B4-BE49-F238E27FC236}">
                <a16:creationId xmlns:a16="http://schemas.microsoft.com/office/drawing/2014/main" id="{D40EB465-A372-AA85-C477-616F04C7EF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913" b="15835"/>
          <a:stretch/>
        </p:blipFill>
        <p:spPr>
          <a:xfrm>
            <a:off x="1048042" y="1812571"/>
            <a:ext cx="1382381" cy="2308836"/>
          </a:xfrm>
          <a:prstGeom prst="rect">
            <a:avLst/>
          </a:prstGeom>
        </p:spPr>
      </p:pic>
      <p:sp>
        <p:nvSpPr>
          <p:cNvPr id="2" name="Google Shape;76;p11">
            <a:extLst>
              <a:ext uri="{FF2B5EF4-FFF2-40B4-BE49-F238E27FC236}">
                <a16:creationId xmlns:a16="http://schemas.microsoft.com/office/drawing/2014/main" id="{10411BD0-859C-47AC-6983-67B91436FFA8}"/>
              </a:ext>
            </a:extLst>
          </p:cNvPr>
          <p:cNvSpPr txBox="1">
            <a:spLocks/>
          </p:cNvSpPr>
          <p:nvPr/>
        </p:nvSpPr>
        <p:spPr>
          <a:xfrm>
            <a:off x="243253" y="6491029"/>
            <a:ext cx="4237307" cy="226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2133"/>
              </a:spcAft>
              <a:buNone/>
            </a:pPr>
            <a:r>
              <a:rPr lang="cs-CZ" sz="1200" dirty="0">
                <a:solidFill>
                  <a:schemeClr val="tx1">
                    <a:lumMod val="6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www.pasivnidomy.cz</a:t>
            </a:r>
          </a:p>
        </p:txBody>
      </p:sp>
      <p:pic>
        <p:nvPicPr>
          <p:cNvPr id="8" name="Obrázek 7" descr="Obsah obrázku Grafika, symbol, design&#10;&#10;Popis byl vytvořen automaticky">
            <a:extLst>
              <a:ext uri="{FF2B5EF4-FFF2-40B4-BE49-F238E27FC236}">
                <a16:creationId xmlns:a16="http://schemas.microsoft.com/office/drawing/2014/main" id="{5DBB86F3-115E-9262-AEF0-AAC12B33C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166" t="18575" r="33759" b="31261"/>
          <a:stretch/>
        </p:blipFill>
        <p:spPr>
          <a:xfrm>
            <a:off x="7611814" y="2391168"/>
            <a:ext cx="549589" cy="5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F1850-835F-401D-A03A-99700204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7" t="15971" r="59244" b="63585"/>
          <a:stretch/>
        </p:blipFill>
        <p:spPr>
          <a:xfrm>
            <a:off x="2808780" y="1844739"/>
            <a:ext cx="1975231" cy="1996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10" name="AutoShape 4" descr="\eta ">
            <a:extLst>
              <a:ext uri="{FF2B5EF4-FFF2-40B4-BE49-F238E27FC236}">
                <a16:creationId xmlns:a16="http://schemas.microsoft.com/office/drawing/2014/main" id="{17B9190C-F882-4CBA-ACA4-C7C5F46F37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43361" y="19904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F1850-835F-401D-A03A-99700204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" t="18860" r="83914" b="60696"/>
          <a:stretch/>
        </p:blipFill>
        <p:spPr>
          <a:xfrm>
            <a:off x="3267124" y="4967969"/>
            <a:ext cx="950978" cy="961428"/>
          </a:xfrm>
          <a:prstGeom prst="rect">
            <a:avLst/>
          </a:prstGeom>
        </p:spPr>
      </p:pic>
      <p:pic>
        <p:nvPicPr>
          <p:cNvPr id="12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F1850-835F-401D-A03A-99700204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" t="65970" r="82028" b="17902"/>
          <a:stretch/>
        </p:blipFill>
        <p:spPr>
          <a:xfrm>
            <a:off x="3625712" y="4067113"/>
            <a:ext cx="1416503" cy="1129743"/>
          </a:xfrm>
          <a:prstGeom prst="rect">
            <a:avLst/>
          </a:prstGeom>
        </p:spPr>
      </p:pic>
      <p:pic>
        <p:nvPicPr>
          <p:cNvPr id="19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F1850-835F-401D-A03A-99700204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7" t="15971" r="59244" b="63585"/>
          <a:stretch/>
        </p:blipFill>
        <p:spPr>
          <a:xfrm>
            <a:off x="8141746" y="1996798"/>
            <a:ext cx="878639" cy="888294"/>
          </a:xfrm>
          <a:prstGeom prst="rect">
            <a:avLst/>
          </a:prstGeom>
        </p:spPr>
      </p:pic>
      <p:sp>
        <p:nvSpPr>
          <p:cNvPr id="20" name="AutoShape 4" descr="\eta ">
            <a:extLst>
              <a:ext uri="{FF2B5EF4-FFF2-40B4-BE49-F238E27FC236}">
                <a16:creationId xmlns:a16="http://schemas.microsoft.com/office/drawing/2014/main" id="{17B9190C-F882-4CBA-ACA4-C7C5F46F37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38736" y="266076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F1850-835F-401D-A03A-99700204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" t="18860" r="83914" b="60696"/>
          <a:stretch/>
        </p:blipFill>
        <p:spPr>
          <a:xfrm>
            <a:off x="7354511" y="4390723"/>
            <a:ext cx="2270391" cy="2295340"/>
          </a:xfrm>
          <a:prstGeom prst="rect">
            <a:avLst/>
          </a:prstGeom>
        </p:spPr>
      </p:pic>
      <p:pic>
        <p:nvPicPr>
          <p:cNvPr id="22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F1850-835F-401D-A03A-99700204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" t="65970" r="82028" b="17902"/>
          <a:stretch/>
        </p:blipFill>
        <p:spPr>
          <a:xfrm>
            <a:off x="8167315" y="3192560"/>
            <a:ext cx="2085172" cy="1663045"/>
          </a:xfrm>
          <a:prstGeom prst="rect">
            <a:avLst/>
          </a:prstGeom>
        </p:spPr>
      </p:pic>
      <p:sp>
        <p:nvSpPr>
          <p:cNvPr id="24" name="AutoShape 4" descr="\eta ">
            <a:extLst>
              <a:ext uri="{FF2B5EF4-FFF2-40B4-BE49-F238E27FC236}">
                <a16:creationId xmlns:a16="http://schemas.microsoft.com/office/drawing/2014/main" id="{17B9190C-F882-4CBA-ACA4-C7C5F46F37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69966" y="53171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3"/>
          <a:srcRect l="4403" t="28357" r="65082" b="28734"/>
          <a:stretch/>
        </p:blipFill>
        <p:spPr>
          <a:xfrm>
            <a:off x="2433127" y="4067113"/>
            <a:ext cx="1151501" cy="1131648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3"/>
          <a:srcRect l="4403" t="28357" r="65082" b="28734"/>
          <a:stretch/>
        </p:blipFill>
        <p:spPr>
          <a:xfrm>
            <a:off x="6416178" y="2845924"/>
            <a:ext cx="1908150" cy="1875252"/>
          </a:xfrm>
          <a:prstGeom prst="rect">
            <a:avLst/>
          </a:prstGeom>
        </p:spPr>
      </p:pic>
      <p:grpSp>
        <p:nvGrpSpPr>
          <p:cNvPr id="35" name="Skupina 34"/>
          <p:cNvGrpSpPr/>
          <p:nvPr/>
        </p:nvGrpSpPr>
        <p:grpSpPr>
          <a:xfrm>
            <a:off x="2234264" y="3138908"/>
            <a:ext cx="1081846" cy="757615"/>
            <a:chOff x="8650977" y="5222911"/>
            <a:chExt cx="1773190" cy="1329243"/>
          </a:xfrm>
        </p:grpSpPr>
        <p:pic>
          <p:nvPicPr>
            <p:cNvPr id="36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BEB154F6-5B3F-48E4-AFCA-E1053547B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977" y="5222911"/>
              <a:ext cx="1773190" cy="1329243"/>
            </a:xfrm>
            <a:prstGeom prst="rect">
              <a:avLst/>
            </a:prstGeom>
          </p:spPr>
        </p:pic>
        <p:sp>
          <p:nvSpPr>
            <p:cNvPr id="37" name="TextBox 22">
              <a:extLst>
                <a:ext uri="{FF2B5EF4-FFF2-40B4-BE49-F238E27FC236}">
                  <a16:creationId xmlns:a16="http://schemas.microsoft.com/office/drawing/2014/main" id="{79A0A59C-E7FB-4ADD-B3D1-EBD33A2727F9}"/>
                </a:ext>
              </a:extLst>
            </p:cNvPr>
            <p:cNvSpPr txBox="1"/>
            <p:nvPr/>
          </p:nvSpPr>
          <p:spPr>
            <a:xfrm>
              <a:off x="8996592" y="5573915"/>
              <a:ext cx="1221905" cy="70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>
                  <a:solidFill>
                    <a:schemeClr val="bg1"/>
                  </a:solidFill>
                  <a:ea typeface="Verdana" panose="020B0604030504040204" pitchFamily="34" charset="0"/>
                </a:rPr>
                <a:t>75%</a:t>
              </a:r>
              <a:endParaRPr lang="cs-CZ" sz="105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2982297" y="4482266"/>
            <a:ext cx="845436" cy="653578"/>
            <a:chOff x="8650977" y="5222911"/>
            <a:chExt cx="1773190" cy="1329243"/>
          </a:xfrm>
        </p:grpSpPr>
        <p:pic>
          <p:nvPicPr>
            <p:cNvPr id="39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BEB154F6-5B3F-48E4-AFCA-E1053547B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977" y="5222911"/>
              <a:ext cx="1773190" cy="1329243"/>
            </a:xfrm>
            <a:prstGeom prst="rect">
              <a:avLst/>
            </a:prstGeom>
          </p:spPr>
        </p:pic>
        <p:sp>
          <p:nvSpPr>
            <p:cNvPr id="40" name="TextBox 22">
              <a:extLst>
                <a:ext uri="{FF2B5EF4-FFF2-40B4-BE49-F238E27FC236}">
                  <a16:creationId xmlns:a16="http://schemas.microsoft.com/office/drawing/2014/main" id="{79A0A59C-E7FB-4ADD-B3D1-EBD33A2727F9}"/>
                </a:ext>
              </a:extLst>
            </p:cNvPr>
            <p:cNvSpPr txBox="1"/>
            <p:nvPr/>
          </p:nvSpPr>
          <p:spPr>
            <a:xfrm>
              <a:off x="8996591" y="5573915"/>
              <a:ext cx="1221904" cy="688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>
                  <a:solidFill>
                    <a:schemeClr val="bg1"/>
                  </a:solidFill>
                  <a:ea typeface="Verdana" panose="020B0604030504040204" pitchFamily="34" charset="0"/>
                </a:rPr>
                <a:t>25%</a:t>
              </a:r>
              <a:endParaRPr lang="cs-CZ" sz="9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7298059" y="3993891"/>
            <a:ext cx="1081846" cy="757615"/>
            <a:chOff x="8650977" y="5222911"/>
            <a:chExt cx="1773190" cy="1329243"/>
          </a:xfrm>
        </p:grpSpPr>
        <p:pic>
          <p:nvPicPr>
            <p:cNvPr id="42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BEB154F6-5B3F-48E4-AFCA-E1053547B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977" y="5222911"/>
              <a:ext cx="1773190" cy="1329243"/>
            </a:xfrm>
            <a:prstGeom prst="rect">
              <a:avLst/>
            </a:prstGeom>
          </p:spPr>
        </p:pic>
        <p:sp>
          <p:nvSpPr>
            <p:cNvPr id="43" name="TextBox 22">
              <a:extLst>
                <a:ext uri="{FF2B5EF4-FFF2-40B4-BE49-F238E27FC236}">
                  <a16:creationId xmlns:a16="http://schemas.microsoft.com/office/drawing/2014/main" id="{79A0A59C-E7FB-4ADD-B3D1-EBD33A2727F9}"/>
                </a:ext>
              </a:extLst>
            </p:cNvPr>
            <p:cNvSpPr txBox="1"/>
            <p:nvPr/>
          </p:nvSpPr>
          <p:spPr>
            <a:xfrm>
              <a:off x="8996592" y="5573915"/>
              <a:ext cx="1221905" cy="70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>
                  <a:solidFill>
                    <a:schemeClr val="bg1"/>
                  </a:solidFill>
                  <a:ea typeface="Verdana" panose="020B0604030504040204" pitchFamily="34" charset="0"/>
                </a:rPr>
                <a:t>75%</a:t>
              </a:r>
              <a:endParaRPr lang="cs-CZ" sz="105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4" name="Skupina 43"/>
          <p:cNvGrpSpPr/>
          <p:nvPr/>
        </p:nvGrpSpPr>
        <p:grpSpPr>
          <a:xfrm>
            <a:off x="8618338" y="2385248"/>
            <a:ext cx="845436" cy="653578"/>
            <a:chOff x="8650977" y="5222911"/>
            <a:chExt cx="1773190" cy="1329243"/>
          </a:xfrm>
        </p:grpSpPr>
        <p:pic>
          <p:nvPicPr>
            <p:cNvPr id="45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BEB154F6-5B3F-48E4-AFCA-E1053547B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977" y="5222911"/>
              <a:ext cx="1773190" cy="1329243"/>
            </a:xfrm>
            <a:prstGeom prst="rect">
              <a:avLst/>
            </a:prstGeom>
          </p:spPr>
        </p:pic>
        <p:sp>
          <p:nvSpPr>
            <p:cNvPr id="46" name="TextBox 22">
              <a:extLst>
                <a:ext uri="{FF2B5EF4-FFF2-40B4-BE49-F238E27FC236}">
                  <a16:creationId xmlns:a16="http://schemas.microsoft.com/office/drawing/2014/main" id="{79A0A59C-E7FB-4ADD-B3D1-EBD33A2727F9}"/>
                </a:ext>
              </a:extLst>
            </p:cNvPr>
            <p:cNvSpPr txBox="1"/>
            <p:nvPr/>
          </p:nvSpPr>
          <p:spPr>
            <a:xfrm>
              <a:off x="8996591" y="5573915"/>
              <a:ext cx="1221904" cy="688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>
                  <a:solidFill>
                    <a:schemeClr val="bg1"/>
                  </a:solidFill>
                  <a:ea typeface="Verdana" panose="020B0604030504040204" pitchFamily="34" charset="0"/>
                </a:rPr>
                <a:t>25%</a:t>
              </a:r>
              <a:endParaRPr lang="cs-CZ" sz="9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C25E063C-B519-3A36-BB6F-DCDA38741DDD}"/>
                  </a:ext>
                </a:extLst>
              </p14:cNvPr>
              <p14:cNvContentPartPr/>
              <p14:nvPr/>
            </p14:nvContentPartPr>
            <p14:xfrm>
              <a:off x="5404680" y="3970471"/>
              <a:ext cx="614880" cy="216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C25E063C-B519-3A36-BB6F-DCDA38741D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4160" y="3949603"/>
                <a:ext cx="655560" cy="629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185571EE-DA5C-697F-9515-3D1BCD6C37CB}"/>
                  </a:ext>
                </a:extLst>
              </p14:cNvPr>
              <p14:cNvContentPartPr/>
              <p14:nvPr/>
            </p14:nvContentPartPr>
            <p14:xfrm>
              <a:off x="5345280" y="4259911"/>
              <a:ext cx="695880" cy="356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185571EE-DA5C-697F-9515-3D1BCD6C37C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24760" y="4239391"/>
                <a:ext cx="736560" cy="7632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Obrázek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784" y="1432743"/>
            <a:ext cx="1832910" cy="137468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772" y="1646155"/>
            <a:ext cx="1678499" cy="1335306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09680D85-E7C1-358A-245C-B769A2E0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Význam </a:t>
            </a:r>
            <a:r>
              <a:rPr lang="sk-SK" dirty="0" err="1"/>
              <a:t>architektury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282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ECDB0-E47A-4D6B-9231-C7742074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jednotné podmínky pro všechny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BBB6B-08F2-43F3-820F-5738572D22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3F70A-63F3-4A35-BF78-04148501E9E3}"/>
              </a:ext>
            </a:extLst>
          </p:cNvPr>
          <p:cNvSpPr txBox="1"/>
          <p:nvPr/>
        </p:nvSpPr>
        <p:spPr>
          <a:xfrm>
            <a:off x="4900963" y="1427891"/>
            <a:ext cx="116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5" name="AutoShape 4" descr="\eta ">
            <a:extLst>
              <a:ext uri="{FF2B5EF4-FFF2-40B4-BE49-F238E27FC236}">
                <a16:creationId xmlns:a16="http://schemas.microsoft.com/office/drawing/2014/main" id="{17B9190C-F882-4CBA-ACA4-C7C5F46F37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09894" y="13949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A0A59C-E7FB-4ADD-B3D1-EBD33A2727F9}"/>
              </a:ext>
            </a:extLst>
          </p:cNvPr>
          <p:cNvSpPr txBox="1"/>
          <p:nvPr/>
        </p:nvSpPr>
        <p:spPr>
          <a:xfrm>
            <a:off x="4117737" y="2695452"/>
            <a:ext cx="15653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>
                <a:solidFill>
                  <a:schemeClr val="bg1"/>
                </a:solidFill>
                <a:ea typeface="Verdana" panose="020B0604030504040204" pitchFamily="34" charset="0"/>
              </a:rPr>
              <a:t>70</a:t>
            </a:r>
          </a:p>
          <a:p>
            <a:pPr algn="ctr"/>
            <a:r>
              <a:rPr lang="cs-CZ" sz="2000">
                <a:solidFill>
                  <a:schemeClr val="bg1"/>
                </a:solidFill>
                <a:ea typeface="Verdana" panose="020B0604030504040204" pitchFamily="34" charset="0"/>
              </a:rPr>
              <a:t>kWh/(m</a:t>
            </a:r>
            <a:r>
              <a:rPr lang="cs-CZ" sz="2000" baseline="30000">
                <a:solidFill>
                  <a:schemeClr val="bg1"/>
                </a:solidFill>
                <a:ea typeface="Verdana" panose="020B0604030504040204" pitchFamily="34" charset="0"/>
              </a:rPr>
              <a:t>2</a:t>
            </a:r>
            <a:r>
              <a:rPr lang="cs-CZ" sz="2000">
                <a:solidFill>
                  <a:schemeClr val="bg1"/>
                </a:solidFill>
                <a:ea typeface="Verdana" panose="020B0604030504040204" pitchFamily="34" charset="0"/>
              </a:rPr>
              <a:t>a)</a:t>
            </a:r>
          </a:p>
          <a:p>
            <a:endParaRPr lang="cs-CZ" sz="2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357455" y="2142851"/>
            <a:ext cx="2339037" cy="2985520"/>
            <a:chOff x="8643505" y="1997960"/>
            <a:chExt cx="1970852" cy="2572705"/>
          </a:xfrm>
        </p:grpSpPr>
        <p:pic>
          <p:nvPicPr>
            <p:cNvPr id="39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AF1850-835F-401D-A03A-997002045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7" t="18860" r="83914" b="60696"/>
            <a:stretch/>
          </p:blipFill>
          <p:spPr>
            <a:xfrm>
              <a:off x="8643505" y="2578156"/>
              <a:ext cx="1970852" cy="1992509"/>
            </a:xfrm>
            <a:prstGeom prst="rect">
              <a:avLst/>
            </a:prstGeom>
          </p:spPr>
        </p:pic>
        <p:pic>
          <p:nvPicPr>
            <p:cNvPr id="40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AF1850-835F-401D-A03A-997002045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73" t="65970" r="82028" b="17902"/>
            <a:stretch/>
          </p:blipFill>
          <p:spPr>
            <a:xfrm>
              <a:off x="9766441" y="2488460"/>
              <a:ext cx="829856" cy="661858"/>
            </a:xfrm>
            <a:prstGeom prst="rect">
              <a:avLst/>
            </a:prstGeom>
          </p:spPr>
        </p:pic>
        <p:pic>
          <p:nvPicPr>
            <p:cNvPr id="41" name="Obrázek 40"/>
            <p:cNvPicPr>
              <a:picLocks noChangeAspect="1"/>
            </p:cNvPicPr>
            <p:nvPr/>
          </p:nvPicPr>
          <p:blipFill rotWithShape="1">
            <a:blip r:embed="rId3"/>
            <a:srcRect l="4403" t="28357" r="65082" b="28734"/>
            <a:stretch/>
          </p:blipFill>
          <p:spPr>
            <a:xfrm>
              <a:off x="8684356" y="1997960"/>
              <a:ext cx="794061" cy="780371"/>
            </a:xfrm>
            <a:prstGeom prst="rect">
              <a:avLst/>
            </a:prstGeom>
          </p:spPr>
        </p:pic>
      </p:grpSp>
      <p:grpSp>
        <p:nvGrpSpPr>
          <p:cNvPr id="4" name="Skupina 3"/>
          <p:cNvGrpSpPr/>
          <p:nvPr/>
        </p:nvGrpSpPr>
        <p:grpSpPr>
          <a:xfrm>
            <a:off x="8689450" y="2329000"/>
            <a:ext cx="2456280" cy="3205658"/>
            <a:chOff x="4827702" y="1926734"/>
            <a:chExt cx="1856513" cy="2556460"/>
          </a:xfrm>
        </p:grpSpPr>
        <p:sp>
          <p:nvSpPr>
            <p:cNvPr id="18" name="AutoShape 4" descr="\eta ">
              <a:extLst>
                <a:ext uri="{FF2B5EF4-FFF2-40B4-BE49-F238E27FC236}">
                  <a16:creationId xmlns:a16="http://schemas.microsoft.com/office/drawing/2014/main" id="{17B9190C-F882-4CBA-ACA4-C7C5F46F37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41124" y="405130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6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AF1850-835F-401D-A03A-997002045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7" t="18860" r="83914" b="60696"/>
            <a:stretch/>
          </p:blipFill>
          <p:spPr>
            <a:xfrm>
              <a:off x="4827702" y="3279978"/>
              <a:ext cx="538884" cy="544805"/>
            </a:xfrm>
            <a:prstGeom prst="rect">
              <a:avLst/>
            </a:prstGeom>
          </p:spPr>
        </p:pic>
        <p:pic>
          <p:nvPicPr>
            <p:cNvPr id="64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AF1850-835F-401D-A03A-997002045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73" t="65970" r="82028" b="17902"/>
            <a:stretch/>
          </p:blipFill>
          <p:spPr>
            <a:xfrm>
              <a:off x="5305276" y="3687834"/>
              <a:ext cx="997244" cy="795360"/>
            </a:xfrm>
            <a:prstGeom prst="rect">
              <a:avLst/>
            </a:prstGeom>
          </p:spPr>
        </p:pic>
        <p:pic>
          <p:nvPicPr>
            <p:cNvPr id="65" name="Obrázek 64"/>
            <p:cNvPicPr>
              <a:picLocks noChangeAspect="1"/>
            </p:cNvPicPr>
            <p:nvPr/>
          </p:nvPicPr>
          <p:blipFill rotWithShape="1">
            <a:blip r:embed="rId3"/>
            <a:srcRect l="4403" t="28357" r="65082" b="28734"/>
            <a:stretch/>
          </p:blipFill>
          <p:spPr>
            <a:xfrm>
              <a:off x="5007633" y="1926734"/>
              <a:ext cx="1676582" cy="1647677"/>
            </a:xfrm>
            <a:prstGeom prst="rect">
              <a:avLst/>
            </a:prstGeom>
          </p:spPr>
        </p:pic>
      </p:grpSp>
      <p:grpSp>
        <p:nvGrpSpPr>
          <p:cNvPr id="5" name="Skupina 4"/>
          <p:cNvGrpSpPr/>
          <p:nvPr/>
        </p:nvGrpSpPr>
        <p:grpSpPr>
          <a:xfrm>
            <a:off x="928534" y="1414749"/>
            <a:ext cx="3269086" cy="2115016"/>
            <a:chOff x="1149864" y="2202556"/>
            <a:chExt cx="2475838" cy="16121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2AA9B-3C54-446F-A4E9-D9A20D94DD1B}"/>
                </a:ext>
              </a:extLst>
            </p:cNvPr>
            <p:cNvSpPr txBox="1"/>
            <p:nvPr/>
          </p:nvSpPr>
          <p:spPr>
            <a:xfrm>
              <a:off x="2459053" y="2854443"/>
              <a:ext cx="1166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100%</a:t>
              </a:r>
            </a:p>
          </p:txBody>
        </p:sp>
        <p:sp>
          <p:nvSpPr>
            <p:cNvPr id="11" name="AutoShape 4" descr="\eta ">
              <a:extLst>
                <a:ext uri="{FF2B5EF4-FFF2-40B4-BE49-F238E27FC236}">
                  <a16:creationId xmlns:a16="http://schemas.microsoft.com/office/drawing/2014/main" id="{17B9190C-F882-4CBA-ACA4-C7C5F46F37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03326" y="236741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60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AF1850-835F-401D-A03A-997002045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7" t="18860" r="83914" b="60696"/>
            <a:stretch/>
          </p:blipFill>
          <p:spPr>
            <a:xfrm>
              <a:off x="1314597" y="3087547"/>
              <a:ext cx="719301" cy="727205"/>
            </a:xfrm>
            <a:prstGeom prst="rect">
              <a:avLst/>
            </a:prstGeom>
          </p:spPr>
        </p:pic>
        <p:pic>
          <p:nvPicPr>
            <p:cNvPr id="61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AF1850-835F-401D-A03A-997002045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73" t="65970" r="82028" b="17902"/>
            <a:stretch/>
          </p:blipFill>
          <p:spPr>
            <a:xfrm>
              <a:off x="1819540" y="2276517"/>
              <a:ext cx="1806162" cy="1440519"/>
            </a:xfrm>
            <a:prstGeom prst="rect">
              <a:avLst/>
            </a:prstGeom>
          </p:spPr>
        </p:pic>
        <p:pic>
          <p:nvPicPr>
            <p:cNvPr id="62" name="Obrázek 61"/>
            <p:cNvPicPr>
              <a:picLocks noChangeAspect="1"/>
            </p:cNvPicPr>
            <p:nvPr/>
          </p:nvPicPr>
          <p:blipFill rotWithShape="1">
            <a:blip r:embed="rId3"/>
            <a:srcRect l="4403" t="28357" r="65082" b="28734"/>
            <a:stretch/>
          </p:blipFill>
          <p:spPr>
            <a:xfrm>
              <a:off x="1149864" y="2202556"/>
              <a:ext cx="851229" cy="83655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Freihand 1">
                <a:extLst>
                  <a:ext uri="{FF2B5EF4-FFF2-40B4-BE49-F238E27FC236}">
                    <a16:creationId xmlns:a16="http://schemas.microsoft.com/office/drawing/2014/main" id="{C25E063C-B519-3A36-BB6F-DCDA38741DDD}"/>
                  </a:ext>
                </a:extLst>
              </p14:cNvPr>
              <p14:cNvContentPartPr/>
              <p14:nvPr/>
            </p14:nvContentPartPr>
            <p14:xfrm>
              <a:off x="7958235" y="3523686"/>
              <a:ext cx="614880" cy="21600"/>
            </p14:xfrm>
          </p:contentPart>
        </mc:Choice>
        <mc:Fallback xmlns="">
          <p:pic>
            <p:nvPicPr>
              <p:cNvPr id="32" name="Freihand 1">
                <a:extLst>
                  <a:ext uri="{FF2B5EF4-FFF2-40B4-BE49-F238E27FC236}">
                    <a16:creationId xmlns:a16="http://schemas.microsoft.com/office/drawing/2014/main" id="{C25E063C-B519-3A36-BB6F-DCDA38741D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7635" y="3491103"/>
                <a:ext cx="674280" cy="85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Freihand 4">
                <a:extLst>
                  <a:ext uri="{FF2B5EF4-FFF2-40B4-BE49-F238E27FC236}">
                    <a16:creationId xmlns:a16="http://schemas.microsoft.com/office/drawing/2014/main" id="{185571EE-DA5C-697F-9515-3D1BCD6C37CB}"/>
                  </a:ext>
                </a:extLst>
              </p14:cNvPr>
              <p14:cNvContentPartPr/>
              <p14:nvPr/>
            </p14:nvContentPartPr>
            <p14:xfrm>
              <a:off x="7812826" y="3774194"/>
              <a:ext cx="695880" cy="35640"/>
            </p14:xfrm>
          </p:contentPart>
        </mc:Choice>
        <mc:Fallback xmlns="">
          <p:pic>
            <p:nvPicPr>
              <p:cNvPr id="33" name="Freihand 4">
                <a:extLst>
                  <a:ext uri="{FF2B5EF4-FFF2-40B4-BE49-F238E27FC236}">
                    <a16:creationId xmlns:a16="http://schemas.microsoft.com/office/drawing/2014/main" id="{185571EE-DA5C-697F-9515-3D1BCD6C37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466" y="3754394"/>
                <a:ext cx="7333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Freihand 1">
                <a:extLst>
                  <a:ext uri="{FF2B5EF4-FFF2-40B4-BE49-F238E27FC236}">
                    <a16:creationId xmlns:a16="http://schemas.microsoft.com/office/drawing/2014/main" id="{C25E063C-B519-3A36-BB6F-DCDA38741DDD}"/>
                  </a:ext>
                </a:extLst>
              </p14:cNvPr>
              <p14:cNvContentPartPr/>
              <p14:nvPr/>
            </p14:nvContentPartPr>
            <p14:xfrm rot="1454754">
              <a:off x="4565220" y="3025386"/>
              <a:ext cx="614880" cy="21600"/>
            </p14:xfrm>
          </p:contentPart>
        </mc:Choice>
        <mc:Fallback xmlns="">
          <p:pic>
            <p:nvPicPr>
              <p:cNvPr id="34" name="Freihand 1">
                <a:extLst>
                  <a:ext uri="{FF2B5EF4-FFF2-40B4-BE49-F238E27FC236}">
                    <a16:creationId xmlns:a16="http://schemas.microsoft.com/office/drawing/2014/main" id="{C25E063C-B519-3A36-BB6F-DCDA38741D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454754">
                <a:off x="4534620" y="2992803"/>
                <a:ext cx="674280" cy="85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Freihand 4">
                <a:extLst>
                  <a:ext uri="{FF2B5EF4-FFF2-40B4-BE49-F238E27FC236}">
                    <a16:creationId xmlns:a16="http://schemas.microsoft.com/office/drawing/2014/main" id="{185571EE-DA5C-697F-9515-3D1BCD6C37CB}"/>
                  </a:ext>
                </a:extLst>
              </p14:cNvPr>
              <p14:cNvContentPartPr/>
              <p14:nvPr/>
            </p14:nvContentPartPr>
            <p14:xfrm rot="1454754">
              <a:off x="4505820" y="3314826"/>
              <a:ext cx="695880" cy="35640"/>
            </p14:xfrm>
          </p:contentPart>
        </mc:Choice>
        <mc:Fallback xmlns="">
          <p:pic>
            <p:nvPicPr>
              <p:cNvPr id="35" name="Freihand 4">
                <a:extLst>
                  <a:ext uri="{FF2B5EF4-FFF2-40B4-BE49-F238E27FC236}">
                    <a16:creationId xmlns:a16="http://schemas.microsoft.com/office/drawing/2014/main" id="{185571EE-DA5C-697F-9515-3D1BCD6C37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454754">
                <a:off x="4487460" y="3295026"/>
                <a:ext cx="73332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57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8" y="1355903"/>
            <a:ext cx="11050933" cy="3860801"/>
          </a:xfrm>
          <a:prstGeom prst="rect">
            <a:avLst/>
          </a:prstGeom>
        </p:spPr>
      </p:pic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>
                <a:solidFill>
                  <a:schemeClr val="tx1"/>
                </a:solidFill>
                <a:latin typeface="Helvetica Neue" panose="020B0604020202020204" charset="0"/>
              </a:rPr>
              <a:t>EPBD IV – ZEB ukazatele</a:t>
            </a:r>
          </a:p>
        </p:txBody>
      </p:sp>
      <p:sp>
        <p:nvSpPr>
          <p:cNvPr id="42" name="Obdélník 41"/>
          <p:cNvSpPr/>
          <p:nvPr/>
        </p:nvSpPr>
        <p:spPr>
          <a:xfrm>
            <a:off x="1612900" y="3009901"/>
            <a:ext cx="9994901" cy="10287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43" name="Obdélník 42"/>
          <p:cNvSpPr/>
          <p:nvPr/>
        </p:nvSpPr>
        <p:spPr>
          <a:xfrm>
            <a:off x="1612900" y="1981201"/>
            <a:ext cx="9994901" cy="10287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152933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863951" y="371574"/>
            <a:ext cx="905465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667" dirty="0">
                <a:solidFill>
                  <a:schemeClr val="tx1"/>
                </a:solidFill>
                <a:latin typeface="Helvetica Neue" panose="020B0604020202020204" charset="0"/>
              </a:rPr>
              <a:t>EPBD IV – ZEB ukazatele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35" y="1016482"/>
            <a:ext cx="11086213" cy="478012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613476" y="3263901"/>
            <a:ext cx="9906001" cy="8763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33444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D8E62-1F4D-45A3-87DF-1D3E3741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50" y="300160"/>
            <a:ext cx="7399850" cy="647923"/>
          </a:xfrm>
        </p:spPr>
        <p:txBody>
          <a:bodyPr>
            <a:normAutofit/>
          </a:bodyPr>
          <a:lstStyle/>
          <a:p>
            <a:r>
              <a:rPr lang="cs-CZ" sz="2700" dirty="0" smtClean="0">
                <a:latin typeface="+mn-lt"/>
              </a:rPr>
              <a:t>Hodnocená hranice budovy</a:t>
            </a:r>
            <a:endParaRPr lang="cs-CZ" sz="27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13B4C2-1800-4540-A231-E2B810F048C4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25" y="1403355"/>
            <a:ext cx="4038779" cy="49561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74849" y="1093272"/>
            <a:ext cx="578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DNES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659827" y="1143040"/>
            <a:ext cx="78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ÚPRAVA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40" y="1401049"/>
            <a:ext cx="5531896" cy="49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D8E62-1F4D-45A3-87DF-1D3E3741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50" y="300160"/>
            <a:ext cx="7399850" cy="647923"/>
          </a:xfrm>
        </p:spPr>
        <p:txBody>
          <a:bodyPr>
            <a:normAutofit/>
          </a:bodyPr>
          <a:lstStyle/>
          <a:p>
            <a:r>
              <a:rPr lang="cs-CZ" sz="2700" dirty="0" smtClean="0">
                <a:latin typeface="+mn-lt"/>
              </a:rPr>
              <a:t>Celková d</a:t>
            </a:r>
            <a:r>
              <a:rPr lang="cs-CZ" sz="2700" dirty="0" smtClean="0">
                <a:latin typeface="+mn-lt"/>
              </a:rPr>
              <a:t>odaná energie</a:t>
            </a:r>
            <a:endParaRPr lang="cs-CZ" sz="27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13B4C2-1800-4540-A231-E2B810F048C4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21" y="3898764"/>
            <a:ext cx="5594898" cy="2064451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3" y="3348990"/>
            <a:ext cx="5276850" cy="3007360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518472" y="1037457"/>
            <a:ext cx="113481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Zohledňuje architektonicko-stavební koncept, účinnost využití energie v budově, zpětné využití energie, regulaci a provozní souvislosti, obálku </a:t>
            </a:r>
            <a:r>
              <a:rPr lang="cs-CZ" dirty="0" smtClean="0"/>
              <a:t>budovy</a:t>
            </a:r>
          </a:p>
          <a:p>
            <a:r>
              <a:rPr lang="cs-CZ" b="1" dirty="0" smtClean="0"/>
              <a:t>Definuje nízkou spotřebu energie v budově bez ohledu na zdroje</a:t>
            </a:r>
          </a:p>
          <a:p>
            <a:endParaRPr lang="cs-CZ" dirty="0" smtClean="0"/>
          </a:p>
          <a:p>
            <a:r>
              <a:rPr lang="cs-CZ" dirty="0" smtClean="0"/>
              <a:t>Současná hranice		90 – 115 kWh/m2a	(rezerva 35 – 60 %)</a:t>
            </a:r>
            <a:endParaRPr lang="cs-CZ" dirty="0"/>
          </a:p>
          <a:p>
            <a:r>
              <a:rPr lang="cs-CZ" dirty="0" smtClean="0"/>
              <a:t>Nově: 			78 kWh/m2a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60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29055662F6DA42AD4FF3446113113F" ma:contentTypeVersion="18" ma:contentTypeDescription="Umožňuje vytvoriť nový dokument." ma:contentTypeScope="" ma:versionID="4a871d24b3c2c7681fdeb9bca874faee">
  <xsd:schema xmlns:xsd="http://www.w3.org/2001/XMLSchema" xmlns:xs="http://www.w3.org/2001/XMLSchema" xmlns:p="http://schemas.microsoft.com/office/2006/metadata/properties" xmlns:ns2="697fb3aa-9310-406e-960e-02156234094e" xmlns:ns3="4b6b30d7-f94b-4d29-9c02-57d61ba2171c" targetNamespace="http://schemas.microsoft.com/office/2006/metadata/properties" ma:root="true" ma:fieldsID="892bdf6ed1894386124c140e6d009910" ns2:_="" ns3:_="">
    <xsd:import namespace="697fb3aa-9310-406e-960e-02156234094e"/>
    <xsd:import namespace="4b6b30d7-f94b-4d29-9c02-57d61ba21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fb3aa-9310-406e-960e-021562340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Značky obrázka" ma:readOnly="false" ma:fieldId="{5cf76f15-5ced-4ddc-b409-7134ff3c332f}" ma:taxonomyMulti="true" ma:sspId="77ad8647-d6d6-4a1d-a25f-ca5f6625f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b30d7-f94b-4d29-9c02-57d61ba2171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c2075cd-f7ac-41da-8f7b-f678980aab8f}" ma:internalName="TaxCatchAll" ma:showField="CatchAllData" ma:web="4b6b30d7-f94b-4d29-9c02-57d61ba21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6b30d7-f94b-4d29-9c02-57d61ba2171c" xsi:nil="true"/>
    <lcf76f155ced4ddcb4097134ff3c332f xmlns="697fb3aa-9310-406e-960e-0215623409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3D49A6-DDC3-4C13-9FE8-F600CEF4F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4F2CB0-9CB6-4574-9963-2417D3127B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7fb3aa-9310-406e-960e-02156234094e"/>
    <ds:schemaRef ds:uri="4b6b30d7-f94b-4d29-9c02-57d61ba21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13ECA9-8DEB-4C64-AD4D-CA80F36F48CB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4b6b30d7-f94b-4d29-9c02-57d61ba2171c"/>
    <ds:schemaRef ds:uri="697fb3aa-9310-406e-960e-02156234094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1063</Words>
  <Application>Microsoft Office PowerPoint</Application>
  <PresentationFormat>Širokoúhlá obrazovka</PresentationFormat>
  <Paragraphs>149</Paragraphs>
  <Slides>23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7" baseType="lpstr">
      <vt:lpstr>Arial Unicode MS</vt:lpstr>
      <vt:lpstr>Arial</vt:lpstr>
      <vt:lpstr>Calibri</vt:lpstr>
      <vt:lpstr>Calibri Light</vt:lpstr>
      <vt:lpstr>Courier New</vt:lpstr>
      <vt:lpstr>Didact Gothic</vt:lpstr>
      <vt:lpstr>Fjalla One</vt:lpstr>
      <vt:lpstr>Helvetica Neue</vt:lpstr>
      <vt:lpstr>Helvetica Neue Light</vt:lpstr>
      <vt:lpstr>Helvetica Neue Medium</vt:lpstr>
      <vt:lpstr>Ink Free</vt:lpstr>
      <vt:lpstr>Times New Roman</vt:lpstr>
      <vt:lpstr>Verdana</vt:lpstr>
      <vt:lpstr>Motiv Office</vt:lpstr>
      <vt:lpstr>Bezemisní budovy a renovační pas</vt:lpstr>
      <vt:lpstr>Prezentace aplikace PowerPoint</vt:lpstr>
      <vt:lpstr>Prezentace aplikace PowerPoint</vt:lpstr>
      <vt:lpstr>Význam architektury</vt:lpstr>
      <vt:lpstr>jednotné podmínky pro všechny</vt:lpstr>
      <vt:lpstr>Prezentace aplikace PowerPoint</vt:lpstr>
      <vt:lpstr>Prezentace aplikace PowerPoint</vt:lpstr>
      <vt:lpstr>Hodnocená hranice budovy</vt:lpstr>
      <vt:lpstr>Celková dodaná energie</vt:lpstr>
      <vt:lpstr>Primární energie</vt:lpstr>
      <vt:lpstr>Prezentace aplikace PowerPoint</vt:lpstr>
      <vt:lpstr>Prezentace aplikace PowerPoint</vt:lpstr>
      <vt:lpstr>Prezentace aplikace PowerPoint</vt:lpstr>
      <vt:lpstr>Architektura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Microsoft Office</dc:creator>
  <cp:lastModifiedBy>Michal Čejka</cp:lastModifiedBy>
  <cp:revision>72</cp:revision>
  <dcterms:created xsi:type="dcterms:W3CDTF">2020-09-07T11:02:01Z</dcterms:created>
  <dcterms:modified xsi:type="dcterms:W3CDTF">2025-11-27T06:29:58Z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0x010100D229055662F6DA42AD4FF3446113113F</vt:lpwstr>
  </property>
  <property fmtid="{D5CDD505-2E9C-101B-9397-08002B2CF9AE}" pid="3" name="MediaServiceImageTags">
    <vt:lpwstr/>
  </property>
</Properties>
</file>