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9" r:id="rId2"/>
    <p:sldId id="1572" r:id="rId3"/>
    <p:sldId id="1641" r:id="rId4"/>
    <p:sldId id="1111" r:id="rId5"/>
    <p:sldId id="1642" r:id="rId6"/>
    <p:sldId id="1576" r:id="rId7"/>
    <p:sldId id="1643" r:id="rId8"/>
    <p:sldId id="1644" r:id="rId9"/>
    <p:sldId id="1645" r:id="rId10"/>
    <p:sldId id="1623" r:id="rId11"/>
    <p:sldId id="1624" r:id="rId12"/>
    <p:sldId id="1625" r:id="rId13"/>
    <p:sldId id="1626" r:id="rId14"/>
    <p:sldId id="1627" r:id="rId15"/>
    <p:sldId id="1634" r:id="rId16"/>
    <p:sldId id="1628" r:id="rId17"/>
    <p:sldId id="1633" r:id="rId18"/>
    <p:sldId id="1635" r:id="rId19"/>
    <p:sldId id="1636" r:id="rId20"/>
    <p:sldId id="1637" r:id="rId21"/>
    <p:sldId id="1638" r:id="rId22"/>
    <p:sldId id="1639" r:id="rId23"/>
    <p:sldId id="1629" r:id="rId24"/>
    <p:sldId id="1646" r:id="rId25"/>
    <p:sldId id="1647" r:id="rId26"/>
    <p:sldId id="562" r:id="rId27"/>
    <p:sldId id="563" r:id="rId28"/>
    <p:sldId id="1648" r:id="rId29"/>
    <p:sldId id="387" r:id="rId30"/>
  </p:sldIdLst>
  <p:sldSz cx="12192000" cy="6858000"/>
  <p:notesSz cx="6724650" cy="987425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10">
          <p15:clr>
            <a:srgbClr val="A4A3A4"/>
          </p15:clr>
        </p15:guide>
        <p15:guide id="2" pos="21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A47316"/>
    <a:srgbClr val="3A3A3A"/>
    <a:srgbClr val="9C701D"/>
    <a:srgbClr val="E2001A"/>
    <a:srgbClr val="F8B000"/>
    <a:srgbClr val="D40032"/>
    <a:srgbClr val="E20000"/>
    <a:srgbClr val="A386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9879" autoAdjust="0"/>
  </p:normalViewPr>
  <p:slideViewPr>
    <p:cSldViewPr snapToGrid="0">
      <p:cViewPr>
        <p:scale>
          <a:sx n="75" d="100"/>
          <a:sy n="75" d="100"/>
        </p:scale>
        <p:origin x="96" y="269"/>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2" d="100"/>
          <a:sy n="62" d="100"/>
        </p:scale>
        <p:origin x="-3302" y="-82"/>
      </p:cViewPr>
      <p:guideLst>
        <p:guide orient="horz" pos="3110"/>
        <p:guide pos="21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14650" cy="493713"/>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08413" y="0"/>
            <a:ext cx="2914650" cy="493713"/>
          </a:xfrm>
          <a:prstGeom prst="rect">
            <a:avLst/>
          </a:prstGeom>
        </p:spPr>
        <p:txBody>
          <a:bodyPr vert="horz" lIns="91440" tIns="45720" rIns="91440" bIns="45720" rtlCol="0"/>
          <a:lstStyle>
            <a:lvl1pPr algn="r">
              <a:defRPr sz="1200"/>
            </a:lvl1pPr>
          </a:lstStyle>
          <a:p>
            <a:fld id="{A939AD90-5433-4DC3-94AA-706F68266533}" type="datetimeFigureOut">
              <a:rPr lang="cs-CZ" smtClean="0"/>
              <a:pPr/>
              <a:t>26.11.2025</a:t>
            </a:fld>
            <a:endParaRPr lang="cs-CZ"/>
          </a:p>
        </p:txBody>
      </p:sp>
      <p:sp>
        <p:nvSpPr>
          <p:cNvPr id="4" name="Zástupný symbol pro obrázek snímku 3"/>
          <p:cNvSpPr>
            <a:spLocks noGrp="1" noRot="1" noChangeAspect="1"/>
          </p:cNvSpPr>
          <p:nvPr>
            <p:ph type="sldImg" idx="2"/>
          </p:nvPr>
        </p:nvSpPr>
        <p:spPr>
          <a:xfrm>
            <a:off x="73025" y="741363"/>
            <a:ext cx="6578600" cy="370205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3100" y="4691063"/>
            <a:ext cx="5378450" cy="4443412"/>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8950"/>
            <a:ext cx="2914650" cy="493713"/>
          </a:xfrm>
          <a:prstGeom prst="rect">
            <a:avLst/>
          </a:prstGeom>
        </p:spPr>
        <p:txBody>
          <a:bodyPr vert="horz" lIns="91440" tIns="45720" rIns="91440" bIns="45720" rtlCol="0" anchor="b"/>
          <a:lstStyle>
            <a:lvl1pPr algn="l">
              <a:defRPr sz="1200"/>
            </a:lvl1pPr>
          </a:lstStyle>
          <a:p>
            <a:endParaRPr lang="cs-CZ"/>
          </a:p>
        </p:txBody>
      </p:sp>
      <p:sp>
        <p:nvSpPr>
          <p:cNvPr id="8" name="Zástupný symbol pro číslo snímku 7"/>
          <p:cNvSpPr>
            <a:spLocks noGrp="1"/>
          </p:cNvSpPr>
          <p:nvPr>
            <p:ph type="sldNum" sz="quarter" idx="5"/>
          </p:nvPr>
        </p:nvSpPr>
        <p:spPr>
          <a:xfrm>
            <a:off x="3808413" y="9378950"/>
            <a:ext cx="2914650" cy="493713"/>
          </a:xfrm>
          <a:prstGeom prst="rect">
            <a:avLst/>
          </a:prstGeom>
        </p:spPr>
        <p:txBody>
          <a:bodyPr vert="horz" lIns="91440" tIns="45720" rIns="91440" bIns="45720" rtlCol="0" anchor="b"/>
          <a:lstStyle>
            <a:lvl1pPr algn="r">
              <a:defRPr sz="1200"/>
            </a:lvl1pPr>
          </a:lstStyle>
          <a:p>
            <a:fld id="{2DFD2D5D-5E1A-49D3-B2FB-FE125397DBC2}" type="slidenum">
              <a:rPr lang="cs-CZ" smtClean="0"/>
              <a:pPr/>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a:t>
            </a:fld>
            <a:endParaRPr lang="cs-CZ" dirty="0"/>
          </a:p>
        </p:txBody>
      </p:sp>
    </p:spTree>
    <p:extLst>
      <p:ext uri="{BB962C8B-B14F-4D97-AF65-F5344CB8AC3E}">
        <p14:creationId xmlns:p14="http://schemas.microsoft.com/office/powerpoint/2010/main" val="3251397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11</a:t>
            </a:fld>
            <a:endParaRPr lang="cs-CZ" dirty="0"/>
          </a:p>
        </p:txBody>
      </p:sp>
    </p:spTree>
    <p:extLst>
      <p:ext uri="{BB962C8B-B14F-4D97-AF65-F5344CB8AC3E}">
        <p14:creationId xmlns:p14="http://schemas.microsoft.com/office/powerpoint/2010/main" val="1787770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12</a:t>
            </a:fld>
            <a:endParaRPr lang="cs-CZ" dirty="0"/>
          </a:p>
        </p:txBody>
      </p:sp>
    </p:spTree>
    <p:extLst>
      <p:ext uri="{BB962C8B-B14F-4D97-AF65-F5344CB8AC3E}">
        <p14:creationId xmlns:p14="http://schemas.microsoft.com/office/powerpoint/2010/main" val="2390407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13</a:t>
            </a:fld>
            <a:endParaRPr lang="cs-CZ" dirty="0"/>
          </a:p>
        </p:txBody>
      </p:sp>
    </p:spTree>
    <p:extLst>
      <p:ext uri="{BB962C8B-B14F-4D97-AF65-F5344CB8AC3E}">
        <p14:creationId xmlns:p14="http://schemas.microsoft.com/office/powerpoint/2010/main" val="232746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14</a:t>
            </a:fld>
            <a:endParaRPr lang="cs-CZ" dirty="0"/>
          </a:p>
        </p:txBody>
      </p:sp>
    </p:spTree>
    <p:extLst>
      <p:ext uri="{BB962C8B-B14F-4D97-AF65-F5344CB8AC3E}">
        <p14:creationId xmlns:p14="http://schemas.microsoft.com/office/powerpoint/2010/main" val="1306956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15</a:t>
            </a:fld>
            <a:endParaRPr lang="cs-CZ" dirty="0"/>
          </a:p>
        </p:txBody>
      </p:sp>
    </p:spTree>
    <p:extLst>
      <p:ext uri="{BB962C8B-B14F-4D97-AF65-F5344CB8AC3E}">
        <p14:creationId xmlns:p14="http://schemas.microsoft.com/office/powerpoint/2010/main" val="4044042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16</a:t>
            </a:fld>
            <a:endParaRPr lang="cs-CZ" dirty="0"/>
          </a:p>
        </p:txBody>
      </p:sp>
    </p:spTree>
    <p:extLst>
      <p:ext uri="{BB962C8B-B14F-4D97-AF65-F5344CB8AC3E}">
        <p14:creationId xmlns:p14="http://schemas.microsoft.com/office/powerpoint/2010/main" val="1803836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17</a:t>
            </a:fld>
            <a:endParaRPr lang="cs-CZ" dirty="0"/>
          </a:p>
        </p:txBody>
      </p:sp>
    </p:spTree>
    <p:extLst>
      <p:ext uri="{BB962C8B-B14F-4D97-AF65-F5344CB8AC3E}">
        <p14:creationId xmlns:p14="http://schemas.microsoft.com/office/powerpoint/2010/main" val="3761928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18</a:t>
            </a:fld>
            <a:endParaRPr lang="cs-CZ" dirty="0"/>
          </a:p>
        </p:txBody>
      </p:sp>
    </p:spTree>
    <p:extLst>
      <p:ext uri="{BB962C8B-B14F-4D97-AF65-F5344CB8AC3E}">
        <p14:creationId xmlns:p14="http://schemas.microsoft.com/office/powerpoint/2010/main" val="13805188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19</a:t>
            </a:fld>
            <a:endParaRPr lang="cs-CZ" dirty="0"/>
          </a:p>
        </p:txBody>
      </p:sp>
    </p:spTree>
    <p:extLst>
      <p:ext uri="{BB962C8B-B14F-4D97-AF65-F5344CB8AC3E}">
        <p14:creationId xmlns:p14="http://schemas.microsoft.com/office/powerpoint/2010/main" val="22840771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20</a:t>
            </a:fld>
            <a:endParaRPr lang="cs-CZ" dirty="0"/>
          </a:p>
        </p:txBody>
      </p:sp>
    </p:spTree>
    <p:extLst>
      <p:ext uri="{BB962C8B-B14F-4D97-AF65-F5344CB8AC3E}">
        <p14:creationId xmlns:p14="http://schemas.microsoft.com/office/powerpoint/2010/main" val="1489673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3</a:t>
            </a:fld>
            <a:endParaRPr lang="cs-CZ" dirty="0"/>
          </a:p>
        </p:txBody>
      </p:sp>
    </p:spTree>
    <p:extLst>
      <p:ext uri="{BB962C8B-B14F-4D97-AF65-F5344CB8AC3E}">
        <p14:creationId xmlns:p14="http://schemas.microsoft.com/office/powerpoint/2010/main" val="4233534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21</a:t>
            </a:fld>
            <a:endParaRPr lang="cs-CZ" dirty="0"/>
          </a:p>
        </p:txBody>
      </p:sp>
    </p:spTree>
    <p:extLst>
      <p:ext uri="{BB962C8B-B14F-4D97-AF65-F5344CB8AC3E}">
        <p14:creationId xmlns:p14="http://schemas.microsoft.com/office/powerpoint/2010/main" val="843570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22</a:t>
            </a:fld>
            <a:endParaRPr lang="cs-CZ" dirty="0"/>
          </a:p>
        </p:txBody>
      </p:sp>
    </p:spTree>
    <p:extLst>
      <p:ext uri="{BB962C8B-B14F-4D97-AF65-F5344CB8AC3E}">
        <p14:creationId xmlns:p14="http://schemas.microsoft.com/office/powerpoint/2010/main" val="124848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23</a:t>
            </a:fld>
            <a:endParaRPr lang="cs-CZ" dirty="0"/>
          </a:p>
        </p:txBody>
      </p:sp>
    </p:spTree>
    <p:extLst>
      <p:ext uri="{BB962C8B-B14F-4D97-AF65-F5344CB8AC3E}">
        <p14:creationId xmlns:p14="http://schemas.microsoft.com/office/powerpoint/2010/main" val="39883371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24</a:t>
            </a:fld>
            <a:endParaRPr lang="cs-CZ" dirty="0"/>
          </a:p>
        </p:txBody>
      </p:sp>
    </p:spTree>
    <p:extLst>
      <p:ext uri="{BB962C8B-B14F-4D97-AF65-F5344CB8AC3E}">
        <p14:creationId xmlns:p14="http://schemas.microsoft.com/office/powerpoint/2010/main" val="34996709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25</a:t>
            </a:fld>
            <a:endParaRPr lang="cs-CZ" dirty="0"/>
          </a:p>
        </p:txBody>
      </p:sp>
    </p:spTree>
    <p:extLst>
      <p:ext uri="{BB962C8B-B14F-4D97-AF65-F5344CB8AC3E}">
        <p14:creationId xmlns:p14="http://schemas.microsoft.com/office/powerpoint/2010/main" val="1990570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4</a:t>
            </a:fld>
            <a:endParaRPr lang="cs-CZ" dirty="0"/>
          </a:p>
        </p:txBody>
      </p:sp>
    </p:spTree>
    <p:extLst>
      <p:ext uri="{BB962C8B-B14F-4D97-AF65-F5344CB8AC3E}">
        <p14:creationId xmlns:p14="http://schemas.microsoft.com/office/powerpoint/2010/main" val="2655551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5</a:t>
            </a:fld>
            <a:endParaRPr lang="cs-CZ" dirty="0"/>
          </a:p>
        </p:txBody>
      </p:sp>
    </p:spTree>
    <p:extLst>
      <p:ext uri="{BB962C8B-B14F-4D97-AF65-F5344CB8AC3E}">
        <p14:creationId xmlns:p14="http://schemas.microsoft.com/office/powerpoint/2010/main" val="659349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6</a:t>
            </a:fld>
            <a:endParaRPr lang="cs-CZ" dirty="0"/>
          </a:p>
        </p:txBody>
      </p:sp>
    </p:spTree>
    <p:extLst>
      <p:ext uri="{BB962C8B-B14F-4D97-AF65-F5344CB8AC3E}">
        <p14:creationId xmlns:p14="http://schemas.microsoft.com/office/powerpoint/2010/main" val="50811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7</a:t>
            </a:fld>
            <a:endParaRPr lang="cs-CZ" dirty="0"/>
          </a:p>
        </p:txBody>
      </p:sp>
    </p:spTree>
    <p:extLst>
      <p:ext uri="{BB962C8B-B14F-4D97-AF65-F5344CB8AC3E}">
        <p14:creationId xmlns:p14="http://schemas.microsoft.com/office/powerpoint/2010/main" val="3778810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8</a:t>
            </a:fld>
            <a:endParaRPr lang="cs-CZ" dirty="0"/>
          </a:p>
        </p:txBody>
      </p:sp>
    </p:spTree>
    <p:extLst>
      <p:ext uri="{BB962C8B-B14F-4D97-AF65-F5344CB8AC3E}">
        <p14:creationId xmlns:p14="http://schemas.microsoft.com/office/powerpoint/2010/main" val="2928995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9</a:t>
            </a:fld>
            <a:endParaRPr lang="cs-CZ" dirty="0"/>
          </a:p>
        </p:txBody>
      </p:sp>
    </p:spTree>
    <p:extLst>
      <p:ext uri="{BB962C8B-B14F-4D97-AF65-F5344CB8AC3E}">
        <p14:creationId xmlns:p14="http://schemas.microsoft.com/office/powerpoint/2010/main" val="3763940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datum 3"/>
          <p:cNvSpPr>
            <a:spLocks noGrp="1"/>
          </p:cNvSpPr>
          <p:nvPr>
            <p:ph type="dt" idx="10"/>
          </p:nvPr>
        </p:nvSpPr>
        <p:spPr/>
        <p:txBody>
          <a:bodyPr/>
          <a:lstStyle/>
          <a:p>
            <a:pPr>
              <a:defRPr/>
            </a:pPr>
            <a:fld id="{FF013E9B-6ADF-4702-AA9C-20A317A9491E}" type="datetime1">
              <a:rPr lang="cs-CZ" smtClean="0"/>
              <a:pPr>
                <a:defRPr/>
              </a:pPr>
              <a:t>26.11.2025</a:t>
            </a:fld>
            <a:endParaRPr lang="cs-CZ" dirty="0"/>
          </a:p>
        </p:txBody>
      </p:sp>
      <p:sp>
        <p:nvSpPr>
          <p:cNvPr id="5" name="Zástupný symbol pro číslo snímku 4"/>
          <p:cNvSpPr>
            <a:spLocks noGrp="1"/>
          </p:cNvSpPr>
          <p:nvPr>
            <p:ph type="sldNum" sz="quarter" idx="11"/>
          </p:nvPr>
        </p:nvSpPr>
        <p:spPr/>
        <p:txBody>
          <a:bodyPr/>
          <a:lstStyle/>
          <a:p>
            <a:pPr>
              <a:defRPr/>
            </a:pPr>
            <a:fld id="{F26DF411-AEF0-47FF-81CB-54CFDA9EE041}" type="slidenum">
              <a:rPr lang="cs-CZ" smtClean="0"/>
              <a:pPr>
                <a:defRPr/>
              </a:pPr>
              <a:t>10</a:t>
            </a:fld>
            <a:endParaRPr lang="cs-CZ" dirty="0"/>
          </a:p>
        </p:txBody>
      </p:sp>
    </p:spTree>
    <p:extLst>
      <p:ext uri="{BB962C8B-B14F-4D97-AF65-F5344CB8AC3E}">
        <p14:creationId xmlns:p14="http://schemas.microsoft.com/office/powerpoint/2010/main" val="370657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183DF97-7B7D-453F-BAE9-F13FF028DB5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C669136-669C-4619-95D4-7BFAF323DB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1B15B3B-E14C-49D6-8E9B-AE3336FBDFF4}"/>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5" name="Zástupný symbol pro zápatí 4">
            <a:extLst>
              <a:ext uri="{FF2B5EF4-FFF2-40B4-BE49-F238E27FC236}">
                <a16:creationId xmlns:a16="http://schemas.microsoft.com/office/drawing/2014/main" id="{29DCC828-E013-4D07-A6F0-B62D48F0679C}"/>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FC4AF21E-C4B2-4467-8EFA-B2FDAD4393CE}"/>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420028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6C43AB3-EDD7-4362-8218-466AD5884DE7}"/>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C8437A9-3555-4F2B-8441-D137691E29B5}"/>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186038B-5E6D-4181-AE16-D1EDA0292271}"/>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5" name="Zástupný symbol pro zápatí 4">
            <a:extLst>
              <a:ext uri="{FF2B5EF4-FFF2-40B4-BE49-F238E27FC236}">
                <a16:creationId xmlns:a16="http://schemas.microsoft.com/office/drawing/2014/main" id="{BFEA93B5-4C73-49D2-A86D-F3961419FC76}"/>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A70EC754-AE1C-4E90-8CC4-F34474E3462E}"/>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3275397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958CC591-E6F2-4DE4-B6B4-99CBA3F4A0B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AFF0CC6-C940-4A65-8C73-192A294CA85B}"/>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E72FE60-00E8-47B5-9F1B-AFB6C533DD1F}"/>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5" name="Zástupný symbol pro zápatí 4">
            <a:extLst>
              <a:ext uri="{FF2B5EF4-FFF2-40B4-BE49-F238E27FC236}">
                <a16:creationId xmlns:a16="http://schemas.microsoft.com/office/drawing/2014/main" id="{57110DE6-83B0-4218-B70B-B6D9B47A2C49}"/>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08C26685-7D12-4E72-8744-BDD2A7DF80BE}"/>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3619320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02CEC2C-40F2-4875-83EC-28E3DFFDE971}"/>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6F4BCF7-D883-459E-BE29-C79DBC5A019D}"/>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4185CB5-040D-4BF7-8857-F69AED242C8E}"/>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5" name="Zástupný symbol pro zápatí 4">
            <a:extLst>
              <a:ext uri="{FF2B5EF4-FFF2-40B4-BE49-F238E27FC236}">
                <a16:creationId xmlns:a16="http://schemas.microsoft.com/office/drawing/2014/main" id="{4D2543E5-D529-40D7-A8E3-7A4935480917}"/>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11EB13E0-E662-4812-9C49-6525CBA39537}"/>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4038618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B81DB1-ABE8-4FA8-A5CB-2EAE1A1CB4DA}"/>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44F5B37D-4830-4916-B669-04C0CA0825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D93A51DC-1075-4F40-8A46-47EB4468B2A7}"/>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5" name="Zástupný symbol pro zápatí 4">
            <a:extLst>
              <a:ext uri="{FF2B5EF4-FFF2-40B4-BE49-F238E27FC236}">
                <a16:creationId xmlns:a16="http://schemas.microsoft.com/office/drawing/2014/main" id="{31658A45-6025-4ED6-9E63-4689CC8E2FDA}"/>
              </a:ext>
            </a:extLst>
          </p:cNvPr>
          <p:cNvSpPr>
            <a:spLocks noGrp="1"/>
          </p:cNvSpPr>
          <p:nvPr>
            <p:ph type="ftr" sz="quarter" idx="11"/>
          </p:nvPr>
        </p:nvSpPr>
        <p:spPr/>
        <p:txBody>
          <a:bodyPr/>
          <a:lstStyle/>
          <a:p>
            <a:endParaRPr lang="cs-CZ" dirty="0"/>
          </a:p>
        </p:txBody>
      </p:sp>
      <p:sp>
        <p:nvSpPr>
          <p:cNvPr id="6" name="Zástupný symbol pro číslo snímku 5">
            <a:extLst>
              <a:ext uri="{FF2B5EF4-FFF2-40B4-BE49-F238E27FC236}">
                <a16:creationId xmlns:a16="http://schemas.microsoft.com/office/drawing/2014/main" id="{4088EBB7-25E8-4E9E-8286-7C2127D81B74}"/>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3686169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C6FC29-F55D-4561-9B54-BA66DFFAD8A0}"/>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4DD77133-8B5D-4DC7-ACB3-CA3512AC354D}"/>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B4EA2685-674D-414A-B806-9339019D2436}"/>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52B3ACD-41F6-4A94-A59E-9A6C9B298EE7}"/>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6" name="Zástupný symbol pro zápatí 5">
            <a:extLst>
              <a:ext uri="{FF2B5EF4-FFF2-40B4-BE49-F238E27FC236}">
                <a16:creationId xmlns:a16="http://schemas.microsoft.com/office/drawing/2014/main" id="{ED25471D-A92F-4A51-BC50-A7AC01E96BD1}"/>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61800A22-0514-4CE6-A008-E1292486CAA6}"/>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3785502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59868C-6A06-4C68-8F6B-1DF800D8AEB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6873161E-F1EF-450F-B338-5CEF998125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B1A806B1-52E8-4DA7-9DB7-C8C1B14CDB1C}"/>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C38544CE-C7B8-4704-B7BC-418A4919F0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E794DBBB-0863-44BB-B0AF-1035B9EC6337}"/>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DD0E5861-AA0A-4FEB-939C-3713A2A016F1}"/>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8" name="Zástupný symbol pro zápatí 7">
            <a:extLst>
              <a:ext uri="{FF2B5EF4-FFF2-40B4-BE49-F238E27FC236}">
                <a16:creationId xmlns:a16="http://schemas.microsoft.com/office/drawing/2014/main" id="{0872695D-497C-402D-A12C-3F490FBF20A6}"/>
              </a:ext>
            </a:extLst>
          </p:cNvPr>
          <p:cNvSpPr>
            <a:spLocks noGrp="1"/>
          </p:cNvSpPr>
          <p:nvPr>
            <p:ph type="ftr" sz="quarter" idx="11"/>
          </p:nvPr>
        </p:nvSpPr>
        <p:spPr/>
        <p:txBody>
          <a:bodyPr/>
          <a:lstStyle/>
          <a:p>
            <a:endParaRPr lang="cs-CZ" dirty="0"/>
          </a:p>
        </p:txBody>
      </p:sp>
      <p:sp>
        <p:nvSpPr>
          <p:cNvPr id="9" name="Zástupný symbol pro číslo snímku 8">
            <a:extLst>
              <a:ext uri="{FF2B5EF4-FFF2-40B4-BE49-F238E27FC236}">
                <a16:creationId xmlns:a16="http://schemas.microsoft.com/office/drawing/2014/main" id="{BA098F7A-0212-4DA4-A2C9-54FAD1362AEA}"/>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2118439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3BADD-5112-4F6F-903E-ECDC5A80B98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E4AEE8C-F8A7-4612-9E54-257E5725D3D4}"/>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4" name="Zástupný symbol pro zápatí 3">
            <a:extLst>
              <a:ext uri="{FF2B5EF4-FFF2-40B4-BE49-F238E27FC236}">
                <a16:creationId xmlns:a16="http://schemas.microsoft.com/office/drawing/2014/main" id="{481F059F-9BB4-4AEB-871B-B9C049971D01}"/>
              </a:ext>
            </a:extLst>
          </p:cNvPr>
          <p:cNvSpPr>
            <a:spLocks noGrp="1"/>
          </p:cNvSpPr>
          <p:nvPr>
            <p:ph type="ftr" sz="quarter" idx="11"/>
          </p:nvPr>
        </p:nvSpPr>
        <p:spPr/>
        <p:txBody>
          <a:bodyPr/>
          <a:lstStyle/>
          <a:p>
            <a:endParaRPr lang="cs-CZ" dirty="0"/>
          </a:p>
        </p:txBody>
      </p:sp>
      <p:sp>
        <p:nvSpPr>
          <p:cNvPr id="5" name="Zástupný symbol pro číslo snímku 4">
            <a:extLst>
              <a:ext uri="{FF2B5EF4-FFF2-40B4-BE49-F238E27FC236}">
                <a16:creationId xmlns:a16="http://schemas.microsoft.com/office/drawing/2014/main" id="{31D0A0E8-CACC-4D36-B9F3-3449837FDC97}"/>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2438545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397BA9E-CF42-4A31-9E71-85BE8151D47C}"/>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3" name="Zástupný symbol pro zápatí 2">
            <a:extLst>
              <a:ext uri="{FF2B5EF4-FFF2-40B4-BE49-F238E27FC236}">
                <a16:creationId xmlns:a16="http://schemas.microsoft.com/office/drawing/2014/main" id="{32EE103B-15B3-4144-BFEB-F0D46B9305CF}"/>
              </a:ext>
            </a:extLst>
          </p:cNvPr>
          <p:cNvSpPr>
            <a:spLocks noGrp="1"/>
          </p:cNvSpPr>
          <p:nvPr>
            <p:ph type="ftr" sz="quarter" idx="11"/>
          </p:nvPr>
        </p:nvSpPr>
        <p:spPr/>
        <p:txBody>
          <a:bodyPr/>
          <a:lstStyle/>
          <a:p>
            <a:endParaRPr lang="cs-CZ" dirty="0"/>
          </a:p>
        </p:txBody>
      </p:sp>
      <p:sp>
        <p:nvSpPr>
          <p:cNvPr id="4" name="Zástupný symbol pro číslo snímku 3">
            <a:extLst>
              <a:ext uri="{FF2B5EF4-FFF2-40B4-BE49-F238E27FC236}">
                <a16:creationId xmlns:a16="http://schemas.microsoft.com/office/drawing/2014/main" id="{4E4D027C-7994-4933-B45B-0E75CCC0D3BF}"/>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23156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7A64F78-8679-4D20-BC85-717DA93BD73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09DC56F8-6537-48CE-A208-579F99C0B4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6512AD4A-B1F7-4400-9AC8-945AA7F49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74495F1F-5C74-4F29-BE75-F408DD7967F8}"/>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6" name="Zástupný symbol pro zápatí 5">
            <a:extLst>
              <a:ext uri="{FF2B5EF4-FFF2-40B4-BE49-F238E27FC236}">
                <a16:creationId xmlns:a16="http://schemas.microsoft.com/office/drawing/2014/main" id="{137B7829-2D63-4FBD-A07F-BED5187E8385}"/>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B210E348-9BF0-4B17-BC88-DA5BF48F8E17}"/>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3547744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76E544-AEB4-4AD3-9B87-A80CA1AF8C8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B7C2BB4-FCC9-4D85-A765-43FEF2B814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dirty="0"/>
          </a:p>
        </p:txBody>
      </p:sp>
      <p:sp>
        <p:nvSpPr>
          <p:cNvPr id="4" name="Zástupný symbol pro text 3">
            <a:extLst>
              <a:ext uri="{FF2B5EF4-FFF2-40B4-BE49-F238E27FC236}">
                <a16:creationId xmlns:a16="http://schemas.microsoft.com/office/drawing/2014/main" id="{531C42E1-C271-478A-9951-F9B2D8F739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8A7C4BC-885F-4009-B17B-549C82E10FE2}"/>
              </a:ext>
            </a:extLst>
          </p:cNvPr>
          <p:cNvSpPr>
            <a:spLocks noGrp="1"/>
          </p:cNvSpPr>
          <p:nvPr>
            <p:ph type="dt" sz="half" idx="10"/>
          </p:nvPr>
        </p:nvSpPr>
        <p:spPr/>
        <p:txBody>
          <a:bodyPr/>
          <a:lstStyle/>
          <a:p>
            <a:fld id="{18FC9B6B-DF0A-43C3-B3F6-A2E973A63F62}" type="datetimeFigureOut">
              <a:rPr lang="cs-CZ" smtClean="0"/>
              <a:pPr/>
              <a:t>26.11.2025</a:t>
            </a:fld>
            <a:endParaRPr lang="cs-CZ" dirty="0"/>
          </a:p>
        </p:txBody>
      </p:sp>
      <p:sp>
        <p:nvSpPr>
          <p:cNvPr id="6" name="Zástupný symbol pro zápatí 5">
            <a:extLst>
              <a:ext uri="{FF2B5EF4-FFF2-40B4-BE49-F238E27FC236}">
                <a16:creationId xmlns:a16="http://schemas.microsoft.com/office/drawing/2014/main" id="{FA5F7685-3FE1-4293-93A5-35A761F545B9}"/>
              </a:ext>
            </a:extLst>
          </p:cNvPr>
          <p:cNvSpPr>
            <a:spLocks noGrp="1"/>
          </p:cNvSpPr>
          <p:nvPr>
            <p:ph type="ftr" sz="quarter" idx="11"/>
          </p:nvPr>
        </p:nvSpPr>
        <p:spPr/>
        <p:txBody>
          <a:bodyPr/>
          <a:lstStyle/>
          <a:p>
            <a:endParaRPr lang="cs-CZ" dirty="0"/>
          </a:p>
        </p:txBody>
      </p:sp>
      <p:sp>
        <p:nvSpPr>
          <p:cNvPr id="7" name="Zástupný symbol pro číslo snímku 6">
            <a:extLst>
              <a:ext uri="{FF2B5EF4-FFF2-40B4-BE49-F238E27FC236}">
                <a16:creationId xmlns:a16="http://schemas.microsoft.com/office/drawing/2014/main" id="{9BF4F7E0-71F4-48D3-B766-BF2FE946D13B}"/>
              </a:ext>
            </a:extLst>
          </p:cNvPr>
          <p:cNvSpPr>
            <a:spLocks noGrp="1"/>
          </p:cNvSpPr>
          <p:nvPr>
            <p:ph type="sldNum" sz="quarter" idx="12"/>
          </p:nvPr>
        </p:nvSpPr>
        <p:spPr/>
        <p:txBody>
          <a:body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2991193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4139593A-DCC0-49BB-B740-CC6ABD68AA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067C837-6E7C-4B1B-81E8-D33A17459F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33A57C8-EBFC-4BBF-A361-BA9BCCBB24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FC9B6B-DF0A-43C3-B3F6-A2E973A63F62}" type="datetimeFigureOut">
              <a:rPr lang="cs-CZ" smtClean="0"/>
              <a:pPr/>
              <a:t>26.11.2025</a:t>
            </a:fld>
            <a:endParaRPr lang="cs-CZ" dirty="0"/>
          </a:p>
        </p:txBody>
      </p:sp>
      <p:sp>
        <p:nvSpPr>
          <p:cNvPr id="5" name="Zástupný symbol pro zápatí 4">
            <a:extLst>
              <a:ext uri="{FF2B5EF4-FFF2-40B4-BE49-F238E27FC236}">
                <a16:creationId xmlns:a16="http://schemas.microsoft.com/office/drawing/2014/main" id="{B093BD75-CD35-4F4B-B904-22E01538E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dirty="0"/>
          </a:p>
        </p:txBody>
      </p:sp>
      <p:sp>
        <p:nvSpPr>
          <p:cNvPr id="6" name="Zástupný symbol pro číslo snímku 5">
            <a:extLst>
              <a:ext uri="{FF2B5EF4-FFF2-40B4-BE49-F238E27FC236}">
                <a16:creationId xmlns:a16="http://schemas.microsoft.com/office/drawing/2014/main" id="{ECF87D89-01AF-43E7-8A9D-CB84E13BB1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877BB-AFFF-427F-B79D-57347CCF09EF}" type="slidenum">
              <a:rPr lang="cs-CZ" smtClean="0"/>
              <a:pPr/>
              <a:t>‹#›</a:t>
            </a:fld>
            <a:endParaRPr lang="cs-CZ" dirty="0"/>
          </a:p>
        </p:txBody>
      </p:sp>
    </p:spTree>
    <p:extLst>
      <p:ext uri="{BB962C8B-B14F-4D97-AF65-F5344CB8AC3E}">
        <p14:creationId xmlns:p14="http://schemas.microsoft.com/office/powerpoint/2010/main" val="308556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Zakázky\2023\MKT-018015_DEKPRIME - šablona prezentace\Grafika\podklady\shutterstock_1938921409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8" t="32627" r="872" b="10797"/>
          <a:stretch/>
        </p:blipFill>
        <p:spPr bwMode="auto">
          <a:xfrm>
            <a:off x="0" y="-7317"/>
            <a:ext cx="12192001" cy="3493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ovéPole 6"/>
          <p:cNvSpPr txBox="1"/>
          <p:nvPr/>
        </p:nvSpPr>
        <p:spPr>
          <a:xfrm>
            <a:off x="6842502" y="5674751"/>
            <a:ext cx="5001566" cy="461665"/>
          </a:xfrm>
          <a:prstGeom prst="rect">
            <a:avLst/>
          </a:prstGeom>
          <a:noFill/>
          <a:ln>
            <a:noFill/>
          </a:ln>
        </p:spPr>
        <p:txBody>
          <a:bodyPr wrap="square" rtlCol="0">
            <a:spAutoFit/>
          </a:bodyPr>
          <a:lstStyle/>
          <a:p>
            <a:pPr algn="r"/>
            <a:r>
              <a:rPr lang="cs-CZ" sz="2400" dirty="0">
                <a:latin typeface="Arial" panose="020B0604020202020204" pitchFamily="34" charset="0"/>
                <a:cs typeface="Arial" panose="020B0604020202020204" pitchFamily="34" charset="0"/>
              </a:rPr>
              <a:t>Tomáš </a:t>
            </a:r>
            <a:r>
              <a:rPr lang="cs-CZ" sz="2400" dirty="0" err="1">
                <a:latin typeface="Arial" panose="020B0604020202020204" pitchFamily="34" charset="0"/>
                <a:cs typeface="Arial" panose="020B0604020202020204" pitchFamily="34" charset="0"/>
              </a:rPr>
              <a:t>Kupsa</a:t>
            </a:r>
            <a:endParaRPr lang="cs-CZ" sz="2400" dirty="0">
              <a:latin typeface="Arial" panose="020B0604020202020204" pitchFamily="34" charset="0"/>
              <a:cs typeface="Arial" panose="020B0604020202020204" pitchFamily="34" charset="0"/>
            </a:endParaRPr>
          </a:p>
        </p:txBody>
      </p:sp>
      <p:sp>
        <p:nvSpPr>
          <p:cNvPr id="9" name="TextovéPole 8"/>
          <p:cNvSpPr txBox="1"/>
          <p:nvPr/>
        </p:nvSpPr>
        <p:spPr>
          <a:xfrm>
            <a:off x="10064492" y="6182417"/>
            <a:ext cx="1779576" cy="400110"/>
          </a:xfrm>
          <a:prstGeom prst="rect">
            <a:avLst/>
          </a:prstGeom>
          <a:noFill/>
          <a:ln>
            <a:noFill/>
          </a:ln>
        </p:spPr>
        <p:txBody>
          <a:bodyPr wrap="square" rtlCol="0">
            <a:spAutoFit/>
          </a:bodyPr>
          <a:lstStyle/>
          <a:p>
            <a:pPr algn="r"/>
            <a:r>
              <a:rPr lang="cs-CZ" sz="2000" dirty="0">
                <a:latin typeface="Arial" panose="020B0604020202020204" pitchFamily="34" charset="0"/>
                <a:cs typeface="Arial" panose="020B0604020202020204" pitchFamily="34" charset="0"/>
              </a:rPr>
              <a:t>27. 11. 2025</a:t>
            </a:r>
          </a:p>
        </p:txBody>
      </p:sp>
      <p:sp>
        <p:nvSpPr>
          <p:cNvPr id="5" name="TextovéPole 4"/>
          <p:cNvSpPr txBox="1"/>
          <p:nvPr/>
        </p:nvSpPr>
        <p:spPr>
          <a:xfrm>
            <a:off x="155575" y="3666592"/>
            <a:ext cx="11134042" cy="1323439"/>
          </a:xfrm>
          <a:prstGeom prst="rect">
            <a:avLst/>
          </a:prstGeom>
          <a:noFill/>
          <a:ln>
            <a:noFill/>
          </a:ln>
        </p:spPr>
        <p:txBody>
          <a:bodyPr wrap="square" rtlCol="0">
            <a:spAutoFit/>
          </a:bodyPr>
          <a:lstStyle/>
          <a:p>
            <a:r>
              <a:rPr lang="cs-CZ" sz="4000" dirty="0">
                <a:latin typeface="Arial Black" panose="020B0A04020102020204" pitchFamily="34" charset="0"/>
              </a:rPr>
              <a:t>Konstrukce oddělující vytápěný a nevytápěný prostor v ČSN 730540-2</a:t>
            </a:r>
          </a:p>
        </p:txBody>
      </p:sp>
      <p:sp>
        <p:nvSpPr>
          <p:cNvPr id="8" name="AutoShape 5" descr="https://callida.cz/images/banners/asite-hp-banner-callida.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4" name="Obdélník 3"/>
          <p:cNvSpPr/>
          <p:nvPr/>
        </p:nvSpPr>
        <p:spPr>
          <a:xfrm>
            <a:off x="6966007" y="-7317"/>
            <a:ext cx="4548119" cy="10727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1" name="Obrázek 10">
            <a:extLst>
              <a:ext uri="{FF2B5EF4-FFF2-40B4-BE49-F238E27FC236}">
                <a16:creationId xmlns:a16="http://schemas.microsoft.com/office/drawing/2014/main" id="{3D796929-B6D9-47F2-A875-F96C4BE4A6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8817" y="275473"/>
            <a:ext cx="3842497" cy="507210"/>
          </a:xfrm>
          <a:prstGeom prst="rect">
            <a:avLst/>
          </a:prstGeom>
        </p:spPr>
      </p:pic>
      <p:sp>
        <p:nvSpPr>
          <p:cNvPr id="10" name="TextovéPole 9">
            <a:extLst>
              <a:ext uri="{FF2B5EF4-FFF2-40B4-BE49-F238E27FC236}">
                <a16:creationId xmlns:a16="http://schemas.microsoft.com/office/drawing/2014/main" id="{A4C2B87C-C7DD-470D-A540-D0C67A60F267}"/>
              </a:ext>
            </a:extLst>
          </p:cNvPr>
          <p:cNvSpPr txBox="1"/>
          <p:nvPr/>
        </p:nvSpPr>
        <p:spPr>
          <a:xfrm>
            <a:off x="155575" y="5170473"/>
            <a:ext cx="7997094" cy="461665"/>
          </a:xfrm>
          <a:prstGeom prst="rect">
            <a:avLst/>
          </a:prstGeom>
          <a:noFill/>
          <a:ln>
            <a:noFill/>
          </a:ln>
        </p:spPr>
        <p:txBody>
          <a:bodyPr wrap="square" rtlCol="0">
            <a:spAutoFit/>
          </a:bodyPr>
          <a:lstStyle/>
          <a:p>
            <a:r>
              <a:rPr lang="cs-CZ" sz="2400" dirty="0">
                <a:latin typeface="Arial" panose="020B0604020202020204" pitchFamily="34" charset="0"/>
                <a:cs typeface="Arial" panose="020B0604020202020204" pitchFamily="34" charset="0"/>
              </a:rPr>
              <a:t>Konference Energetická náročnost budov</a:t>
            </a:r>
          </a:p>
        </p:txBody>
      </p:sp>
    </p:spTree>
    <p:extLst>
      <p:ext uri="{BB962C8B-B14F-4D97-AF65-F5344CB8AC3E}">
        <p14:creationId xmlns:p14="http://schemas.microsoft.com/office/powerpoint/2010/main" val="1324764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164818" y="1044454"/>
            <a:ext cx="5163833" cy="3662541"/>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b="1" dirty="0">
                <a:latin typeface="Arial" panose="020B0604020202020204" pitchFamily="34" charset="0"/>
                <a:cs typeface="Arial" panose="020B0604020202020204" pitchFamily="34" charset="0"/>
              </a:rPr>
              <a:t>Příklady z praxe 1:</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Stávající RD</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Nevytápěný suterén celý pod UT – nevytápěný profil s n=0,10 1/h</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Výpočet suterénu EN 13 370 (P=40, w=0,45, z=2,8, </a:t>
            </a:r>
            <a:r>
              <a:rPr lang="el-GR" sz="2400" dirty="0">
                <a:latin typeface="Calibri" panose="020F0502020204030204" pitchFamily="34" charset="0"/>
                <a:ea typeface="Calibri" panose="020F0502020204030204" pitchFamily="34" charset="0"/>
                <a:cs typeface="Calibri" panose="020F0502020204030204" pitchFamily="34" charset="0"/>
              </a:rPr>
              <a:t>λ</a:t>
            </a:r>
            <a:r>
              <a:rPr lang="cs-CZ" sz="2400" dirty="0">
                <a:latin typeface="Calibri" panose="020F0502020204030204" pitchFamily="34" charset="0"/>
                <a:ea typeface="Calibri" panose="020F0502020204030204" pitchFamily="34" charset="0"/>
                <a:cs typeface="Calibri" panose="020F0502020204030204" pitchFamily="34" charset="0"/>
              </a:rPr>
              <a:t>gr=2.0, Gw=1.0</a:t>
            </a:r>
            <a:r>
              <a:rPr lang="cs-CZ" sz="2400" dirty="0">
                <a:latin typeface="Arial" panose="020B0604020202020204" pitchFamily="34" charset="0"/>
                <a:cs typeface="Arial" panose="020B0604020202020204" pitchFamily="34" charset="0"/>
              </a:rPr>
              <a:t>)</a:t>
            </a:r>
          </a:p>
        </p:txBody>
      </p:sp>
      <p:pic>
        <p:nvPicPr>
          <p:cNvPr id="3" name="Obrázek 2">
            <a:extLst>
              <a:ext uri="{FF2B5EF4-FFF2-40B4-BE49-F238E27FC236}">
                <a16:creationId xmlns:a16="http://schemas.microsoft.com/office/drawing/2014/main" id="{6C8339C5-E3DA-4A7F-AB9E-7ABE5CDB8D10}"/>
              </a:ext>
            </a:extLst>
          </p:cNvPr>
          <p:cNvPicPr>
            <a:picLocks noChangeAspect="1"/>
          </p:cNvPicPr>
          <p:nvPr/>
        </p:nvPicPr>
        <p:blipFill>
          <a:blip r:embed="rId4"/>
          <a:stretch>
            <a:fillRect/>
          </a:stretch>
        </p:blipFill>
        <p:spPr>
          <a:xfrm>
            <a:off x="5592812" y="1512504"/>
            <a:ext cx="5558953" cy="4654241"/>
          </a:xfrm>
          <a:prstGeom prst="rect">
            <a:avLst/>
          </a:prstGeom>
          <a:effectLst>
            <a:outerShdw blurRad="63500" sx="102000" sy="102000" algn="ctr" rotWithShape="0">
              <a:prstClr val="black">
                <a:alpha val="40000"/>
              </a:prstClr>
            </a:outerShdw>
          </a:effectLst>
        </p:spPr>
      </p:pic>
      <p:sp>
        <p:nvSpPr>
          <p:cNvPr id="8" name="Řečová bublina: obdélníkový bublinový popisek 7">
            <a:extLst>
              <a:ext uri="{FF2B5EF4-FFF2-40B4-BE49-F238E27FC236}">
                <a16:creationId xmlns:a16="http://schemas.microsoft.com/office/drawing/2014/main" id="{A6E24E04-51D5-4591-B356-F4220EA3CE33}"/>
              </a:ext>
            </a:extLst>
          </p:cNvPr>
          <p:cNvSpPr/>
          <p:nvPr/>
        </p:nvSpPr>
        <p:spPr bwMode="auto">
          <a:xfrm>
            <a:off x="9196863" y="2592808"/>
            <a:ext cx="2480807" cy="983973"/>
          </a:xfrm>
          <a:prstGeom prst="wedgeRectCallout">
            <a:avLst>
              <a:gd name="adj1" fmla="val -33210"/>
              <a:gd name="adj2" fmla="val 13820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Strop přesně </a:t>
            </a:r>
          </a:p>
          <a:p>
            <a:pPr algn="ctr"/>
            <a:r>
              <a:rPr lang="cs-CZ" sz="1867" dirty="0">
                <a:solidFill>
                  <a:srgbClr val="FF0000"/>
                </a:solidFill>
                <a:latin typeface="Arial" panose="020B0604020202020204" pitchFamily="34" charset="0"/>
                <a:cs typeface="Arial" panose="020B0604020202020204" pitchFamily="34" charset="0"/>
              </a:rPr>
              <a:t>U=0,95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Řečová bublina: obdélníkový bublinový popisek 9">
            <a:extLst>
              <a:ext uri="{FF2B5EF4-FFF2-40B4-BE49-F238E27FC236}">
                <a16:creationId xmlns:a16="http://schemas.microsoft.com/office/drawing/2014/main" id="{B8AD5C09-C5B3-4571-B1C4-758147385BFB}"/>
              </a:ext>
            </a:extLst>
          </p:cNvPr>
          <p:cNvSpPr/>
          <p:nvPr/>
        </p:nvSpPr>
        <p:spPr bwMode="auto">
          <a:xfrm>
            <a:off x="9196864" y="5739227"/>
            <a:ext cx="2659777" cy="983973"/>
          </a:xfrm>
          <a:prstGeom prst="wedgeRectCallout">
            <a:avLst>
              <a:gd name="adj1" fmla="val -35915"/>
              <a:gd name="adj2" fmla="val -7209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Podlaha beton -15 cm</a:t>
            </a:r>
          </a:p>
          <a:p>
            <a:pPr algn="ctr"/>
            <a:r>
              <a:rPr lang="cs-CZ" sz="1867" dirty="0">
                <a:solidFill>
                  <a:srgbClr val="FF0000"/>
                </a:solidFill>
                <a:latin typeface="Arial" panose="020B0604020202020204" pitchFamily="34" charset="0"/>
                <a:cs typeface="Arial" panose="020B0604020202020204" pitchFamily="34" charset="0"/>
              </a:rPr>
              <a:t>U=3,6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1" name="Řečová bublina: obdélníkový bublinový popisek 10">
            <a:extLst>
              <a:ext uri="{FF2B5EF4-FFF2-40B4-BE49-F238E27FC236}">
                <a16:creationId xmlns:a16="http://schemas.microsoft.com/office/drawing/2014/main" id="{546DF214-C289-4F37-B700-2F601846D61D}"/>
              </a:ext>
            </a:extLst>
          </p:cNvPr>
          <p:cNvSpPr/>
          <p:nvPr/>
        </p:nvSpPr>
        <p:spPr bwMode="auto">
          <a:xfrm>
            <a:off x="5071305" y="5776247"/>
            <a:ext cx="2480807" cy="983973"/>
          </a:xfrm>
          <a:prstGeom prst="wedgeRectCallout">
            <a:avLst>
              <a:gd name="adj1" fmla="val 68688"/>
              <a:gd name="adj2" fmla="val -84597"/>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Stěny CP - 45 cm</a:t>
            </a:r>
          </a:p>
          <a:p>
            <a:pPr algn="ctr"/>
            <a:r>
              <a:rPr lang="cs-CZ" sz="1867" dirty="0">
                <a:solidFill>
                  <a:srgbClr val="FF0000"/>
                </a:solidFill>
                <a:latin typeface="Arial" panose="020B0604020202020204" pitchFamily="34" charset="0"/>
                <a:cs typeface="Arial" panose="020B0604020202020204" pitchFamily="34" charset="0"/>
              </a:rPr>
              <a:t>U=1,5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2" name="Nadpis 1">
            <a:extLst>
              <a:ext uri="{FF2B5EF4-FFF2-40B4-BE49-F238E27FC236}">
                <a16:creationId xmlns:a16="http://schemas.microsoft.com/office/drawing/2014/main" id="{4CB48847-5793-45AF-BA43-2B26CDDE108F}"/>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76638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0839834-633F-4065-966C-7F225C79E578}"/>
              </a:ext>
            </a:extLst>
          </p:cNvPr>
          <p:cNvPicPr>
            <a:picLocks noChangeAspect="1"/>
          </p:cNvPicPr>
          <p:nvPr/>
        </p:nvPicPr>
        <p:blipFill>
          <a:blip r:embed="rId3"/>
          <a:stretch>
            <a:fillRect/>
          </a:stretch>
        </p:blipFill>
        <p:spPr>
          <a:xfrm>
            <a:off x="359417" y="1075755"/>
            <a:ext cx="7035420" cy="3772003"/>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pic>
        <p:nvPicPr>
          <p:cNvPr id="3" name="Obrázek 2">
            <a:extLst>
              <a:ext uri="{FF2B5EF4-FFF2-40B4-BE49-F238E27FC236}">
                <a16:creationId xmlns:a16="http://schemas.microsoft.com/office/drawing/2014/main" id="{6C8339C5-E3DA-4A7F-AB9E-7ABE5CDB8D10}"/>
              </a:ext>
            </a:extLst>
          </p:cNvPr>
          <p:cNvPicPr>
            <a:picLocks noChangeAspect="1"/>
          </p:cNvPicPr>
          <p:nvPr/>
        </p:nvPicPr>
        <p:blipFill>
          <a:blip r:embed="rId5"/>
          <a:stretch>
            <a:fillRect/>
          </a:stretch>
        </p:blipFill>
        <p:spPr>
          <a:xfrm>
            <a:off x="5917186" y="1758581"/>
            <a:ext cx="5558953" cy="4654241"/>
          </a:xfrm>
          <a:prstGeom prst="rect">
            <a:avLst/>
          </a:prstGeom>
          <a:effectLst>
            <a:outerShdw blurRad="63500" sx="102000" sy="102000" algn="ctr" rotWithShape="0">
              <a:prstClr val="black">
                <a:alpha val="40000"/>
              </a:prstClr>
            </a:outerShdw>
          </a:effectLst>
        </p:spPr>
      </p:pic>
      <p:sp>
        <p:nvSpPr>
          <p:cNvPr id="12" name="Řečová bublina: obdélníkový bublinový popisek 11">
            <a:extLst>
              <a:ext uri="{FF2B5EF4-FFF2-40B4-BE49-F238E27FC236}">
                <a16:creationId xmlns:a16="http://schemas.microsoft.com/office/drawing/2014/main" id="{A6220313-0CA1-4909-AFE3-5D98781D33C6}"/>
              </a:ext>
            </a:extLst>
          </p:cNvPr>
          <p:cNvSpPr/>
          <p:nvPr/>
        </p:nvSpPr>
        <p:spPr bwMode="auto">
          <a:xfrm>
            <a:off x="883640" y="5209928"/>
            <a:ext cx="3322040" cy="983973"/>
          </a:xfrm>
          <a:prstGeom prst="wedgeRectCallout">
            <a:avLst>
              <a:gd name="adj1" fmla="val 36978"/>
              <a:gd name="adj2" fmla="val -16303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P</a:t>
            </a:r>
            <a:r>
              <a:rPr lang="cs-CZ" sz="1867" dirty="0">
                <a:solidFill>
                  <a:srgbClr val="FF0000"/>
                </a:solidFill>
                <a:latin typeface="Arial" panose="020B0604020202020204" pitchFamily="34" charset="0"/>
                <a:cs typeface="Arial" panose="020B0604020202020204" pitchFamily="34" charset="0"/>
              </a:rPr>
              <a:t>řísnější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3" name="Elipsa 5">
            <a:extLst>
              <a:ext uri="{FF2B5EF4-FFF2-40B4-BE49-F238E27FC236}">
                <a16:creationId xmlns:a16="http://schemas.microsoft.com/office/drawing/2014/main" id="{AF9E924D-094F-4AEB-B58B-06F2E6C25EDC}"/>
              </a:ext>
            </a:extLst>
          </p:cNvPr>
          <p:cNvSpPr/>
          <p:nvPr/>
        </p:nvSpPr>
        <p:spPr bwMode="auto">
          <a:xfrm>
            <a:off x="3463561" y="3582837"/>
            <a:ext cx="1325217" cy="5899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
        <p:nvSpPr>
          <p:cNvPr id="10" name="Nadpis 1">
            <a:extLst>
              <a:ext uri="{FF2B5EF4-FFF2-40B4-BE49-F238E27FC236}">
                <a16:creationId xmlns:a16="http://schemas.microsoft.com/office/drawing/2014/main" id="{6ED98A65-59F9-4464-A345-82A3E9E00108}"/>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10823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A832564-60DE-43A4-AC51-118E8ADFD898}"/>
              </a:ext>
            </a:extLst>
          </p:cNvPr>
          <p:cNvPicPr>
            <a:picLocks noChangeAspect="1"/>
          </p:cNvPicPr>
          <p:nvPr/>
        </p:nvPicPr>
        <p:blipFill>
          <a:blip r:embed="rId3"/>
          <a:stretch>
            <a:fillRect/>
          </a:stretch>
        </p:blipFill>
        <p:spPr>
          <a:xfrm>
            <a:off x="5399386" y="1269273"/>
            <a:ext cx="5756777" cy="4615016"/>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195298" y="1044454"/>
            <a:ext cx="5163833" cy="3662541"/>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b="1" dirty="0">
                <a:latin typeface="Arial" panose="020B0604020202020204" pitchFamily="34" charset="0"/>
                <a:cs typeface="Arial" panose="020B0604020202020204" pitchFamily="34" charset="0"/>
              </a:rPr>
              <a:t>Příklady z praxe 1:</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Stávající RD</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Nevytápěný suterén celý pod UT – nevytápěný profil s n=0,10 1/h</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Výpočet suterénu EN 13 370 (P=40, w=0,45, z=2,8, </a:t>
            </a:r>
            <a:r>
              <a:rPr lang="el-GR" sz="2400" dirty="0">
                <a:latin typeface="Calibri" panose="020F0502020204030204" pitchFamily="34" charset="0"/>
                <a:ea typeface="Calibri" panose="020F0502020204030204" pitchFamily="34" charset="0"/>
                <a:cs typeface="Calibri" panose="020F0502020204030204" pitchFamily="34" charset="0"/>
              </a:rPr>
              <a:t>λ</a:t>
            </a:r>
            <a:r>
              <a:rPr lang="cs-CZ" sz="2400" dirty="0">
                <a:latin typeface="Calibri" panose="020F0502020204030204" pitchFamily="34" charset="0"/>
                <a:ea typeface="Calibri" panose="020F0502020204030204" pitchFamily="34" charset="0"/>
                <a:cs typeface="Calibri" panose="020F0502020204030204" pitchFamily="34" charset="0"/>
              </a:rPr>
              <a:t>gr=2.0, Gw=1.0</a:t>
            </a:r>
            <a:r>
              <a:rPr lang="cs-CZ" sz="2400" dirty="0">
                <a:latin typeface="Arial" panose="020B0604020202020204" pitchFamily="34" charset="0"/>
                <a:cs typeface="Arial" panose="020B0604020202020204" pitchFamily="34" charset="0"/>
              </a:rPr>
              <a:t>)</a:t>
            </a:r>
          </a:p>
        </p:txBody>
      </p:sp>
      <p:sp>
        <p:nvSpPr>
          <p:cNvPr id="8" name="Řečová bublina: obdélníkový bublinový popisek 7">
            <a:extLst>
              <a:ext uri="{FF2B5EF4-FFF2-40B4-BE49-F238E27FC236}">
                <a16:creationId xmlns:a16="http://schemas.microsoft.com/office/drawing/2014/main" id="{A6E24E04-51D5-4591-B356-F4220EA3CE33}"/>
              </a:ext>
            </a:extLst>
          </p:cNvPr>
          <p:cNvSpPr/>
          <p:nvPr/>
        </p:nvSpPr>
        <p:spPr bwMode="auto">
          <a:xfrm>
            <a:off x="9375834" y="2445027"/>
            <a:ext cx="2480807" cy="983973"/>
          </a:xfrm>
          <a:prstGeom prst="wedgeRectCallout">
            <a:avLst>
              <a:gd name="adj1" fmla="val -33210"/>
              <a:gd name="adj2" fmla="val 13820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Strop přesně </a:t>
            </a:r>
          </a:p>
          <a:p>
            <a:pPr algn="ctr"/>
            <a:r>
              <a:rPr lang="cs-CZ" sz="1867" dirty="0">
                <a:solidFill>
                  <a:srgbClr val="FF0000"/>
                </a:solidFill>
                <a:latin typeface="Arial" panose="020B0604020202020204" pitchFamily="34" charset="0"/>
                <a:cs typeface="Arial" panose="020B0604020202020204" pitchFamily="34" charset="0"/>
              </a:rPr>
              <a:t>U=0,95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Řečová bublina: obdélníkový bublinový popisek 9">
            <a:extLst>
              <a:ext uri="{FF2B5EF4-FFF2-40B4-BE49-F238E27FC236}">
                <a16:creationId xmlns:a16="http://schemas.microsoft.com/office/drawing/2014/main" id="{B8AD5C09-C5B3-4571-B1C4-758147385BFB}"/>
              </a:ext>
            </a:extLst>
          </p:cNvPr>
          <p:cNvSpPr/>
          <p:nvPr/>
        </p:nvSpPr>
        <p:spPr bwMode="auto">
          <a:xfrm>
            <a:off x="9196864" y="5739227"/>
            <a:ext cx="2659777" cy="983973"/>
          </a:xfrm>
          <a:prstGeom prst="wedgeRectCallout">
            <a:avLst>
              <a:gd name="adj1" fmla="val -35915"/>
              <a:gd name="adj2" fmla="val -7209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Podlaha beton -15 cm</a:t>
            </a:r>
          </a:p>
          <a:p>
            <a:pPr algn="ctr"/>
            <a:r>
              <a:rPr lang="cs-CZ" sz="1867" dirty="0">
                <a:solidFill>
                  <a:srgbClr val="FF0000"/>
                </a:solidFill>
                <a:latin typeface="Arial" panose="020B0604020202020204" pitchFamily="34" charset="0"/>
                <a:cs typeface="Arial" panose="020B0604020202020204" pitchFamily="34" charset="0"/>
              </a:rPr>
              <a:t>U=3,6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1" name="Řečová bublina: obdélníkový bublinový popisek 10">
            <a:extLst>
              <a:ext uri="{FF2B5EF4-FFF2-40B4-BE49-F238E27FC236}">
                <a16:creationId xmlns:a16="http://schemas.microsoft.com/office/drawing/2014/main" id="{546DF214-C289-4F37-B700-2F601846D61D}"/>
              </a:ext>
            </a:extLst>
          </p:cNvPr>
          <p:cNvSpPr/>
          <p:nvPr/>
        </p:nvSpPr>
        <p:spPr bwMode="auto">
          <a:xfrm>
            <a:off x="5071305" y="5776247"/>
            <a:ext cx="2480807" cy="983973"/>
          </a:xfrm>
          <a:prstGeom prst="wedgeRectCallout">
            <a:avLst>
              <a:gd name="adj1" fmla="val 68688"/>
              <a:gd name="adj2" fmla="val -84597"/>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Stěny CP - 45 cm</a:t>
            </a:r>
          </a:p>
          <a:p>
            <a:pPr algn="ctr"/>
            <a:r>
              <a:rPr lang="cs-CZ" sz="1867" dirty="0">
                <a:solidFill>
                  <a:srgbClr val="FF0000"/>
                </a:solidFill>
                <a:latin typeface="Arial" panose="020B0604020202020204" pitchFamily="34" charset="0"/>
                <a:cs typeface="Arial" panose="020B0604020202020204" pitchFamily="34" charset="0"/>
              </a:rPr>
              <a:t>U=1,5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2" name="Řečová bublina: obdélníkový bublinový popisek 11">
            <a:extLst>
              <a:ext uri="{FF2B5EF4-FFF2-40B4-BE49-F238E27FC236}">
                <a16:creationId xmlns:a16="http://schemas.microsoft.com/office/drawing/2014/main" id="{440E7353-83DA-474F-9FDE-2AEB16226E93}"/>
              </a:ext>
            </a:extLst>
          </p:cNvPr>
          <p:cNvSpPr/>
          <p:nvPr/>
        </p:nvSpPr>
        <p:spPr bwMode="auto">
          <a:xfrm>
            <a:off x="6129936" y="2147582"/>
            <a:ext cx="2762395" cy="1262769"/>
          </a:xfrm>
          <a:prstGeom prst="wedgeRectCallout">
            <a:avLst>
              <a:gd name="adj1" fmla="val 15807"/>
              <a:gd name="adj2" fmla="val 148142"/>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b="1" dirty="0">
                <a:solidFill>
                  <a:srgbClr val="FF0000"/>
                </a:solidFill>
                <a:latin typeface="Arial" panose="020B0604020202020204" pitchFamily="34" charset="0"/>
                <a:cs typeface="Arial" panose="020B0604020202020204" pitchFamily="34" charset="0"/>
              </a:rPr>
              <a:t>XPS </a:t>
            </a:r>
            <a:r>
              <a:rPr lang="cs-CZ" sz="1867" b="1" dirty="0" err="1">
                <a:solidFill>
                  <a:srgbClr val="FF0000"/>
                </a:solidFill>
                <a:latin typeface="Arial" panose="020B0604020202020204" pitchFamily="34" charset="0"/>
                <a:cs typeface="Arial" panose="020B0604020202020204" pitchFamily="34" charset="0"/>
              </a:rPr>
              <a:t>tl</a:t>
            </a:r>
            <a:r>
              <a:rPr lang="cs-CZ" sz="1867" b="1" dirty="0">
                <a:solidFill>
                  <a:srgbClr val="FF0000"/>
                </a:solidFill>
                <a:latin typeface="Arial" panose="020B0604020202020204" pitchFamily="34" charset="0"/>
                <a:cs typeface="Arial" panose="020B0604020202020204" pitchFamily="34" charset="0"/>
              </a:rPr>
              <a:t>. 0,1 m po obvodu do UT -1.000 m</a:t>
            </a:r>
          </a:p>
          <a:p>
            <a:pPr algn="ctr"/>
            <a:r>
              <a:rPr lang="cs-CZ" sz="1867" b="1" dirty="0">
                <a:solidFill>
                  <a:srgbClr val="FF0000"/>
                </a:solidFill>
                <a:latin typeface="Arial" panose="020B0604020202020204" pitchFamily="34" charset="0"/>
                <a:cs typeface="Arial" panose="020B0604020202020204" pitchFamily="34" charset="0"/>
              </a:rPr>
              <a:t>U=0,95 W/(m</a:t>
            </a:r>
            <a:r>
              <a:rPr lang="cs-CZ" sz="1867" b="1" baseline="30000" dirty="0">
                <a:solidFill>
                  <a:srgbClr val="FF0000"/>
                </a:solidFill>
                <a:latin typeface="Arial" panose="020B0604020202020204" pitchFamily="34" charset="0"/>
                <a:cs typeface="Arial" panose="020B0604020202020204" pitchFamily="34" charset="0"/>
              </a:rPr>
              <a:t>2</a:t>
            </a:r>
            <a:r>
              <a:rPr lang="cs-CZ" sz="1867" b="1" dirty="0">
                <a:solidFill>
                  <a:srgbClr val="FF0000"/>
                </a:solidFill>
                <a:latin typeface="Arial" panose="020B0604020202020204" pitchFamily="34" charset="0"/>
                <a:cs typeface="Arial" panose="020B0604020202020204" pitchFamily="34" charset="0"/>
              </a:rPr>
              <a:t>.K)</a:t>
            </a:r>
          </a:p>
        </p:txBody>
      </p:sp>
      <p:sp>
        <p:nvSpPr>
          <p:cNvPr id="13" name="Nadpis 1">
            <a:extLst>
              <a:ext uri="{FF2B5EF4-FFF2-40B4-BE49-F238E27FC236}">
                <a16:creationId xmlns:a16="http://schemas.microsoft.com/office/drawing/2014/main" id="{BEE38148-05A6-4695-84A9-066B0B1D592F}"/>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328625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D10FA07-5912-473F-86DA-A7FD9CD012C4}"/>
              </a:ext>
            </a:extLst>
          </p:cNvPr>
          <p:cNvPicPr>
            <a:picLocks noChangeAspect="1"/>
          </p:cNvPicPr>
          <p:nvPr/>
        </p:nvPicPr>
        <p:blipFill>
          <a:blip r:embed="rId3"/>
          <a:stretch>
            <a:fillRect/>
          </a:stretch>
        </p:blipFill>
        <p:spPr>
          <a:xfrm>
            <a:off x="359417" y="977832"/>
            <a:ext cx="7155487" cy="3829336"/>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pic>
        <p:nvPicPr>
          <p:cNvPr id="10" name="Obrázek 9">
            <a:extLst>
              <a:ext uri="{FF2B5EF4-FFF2-40B4-BE49-F238E27FC236}">
                <a16:creationId xmlns:a16="http://schemas.microsoft.com/office/drawing/2014/main" id="{710BA301-877C-40BB-8FCE-E7CBF870062A}"/>
              </a:ext>
            </a:extLst>
          </p:cNvPr>
          <p:cNvPicPr>
            <a:picLocks noChangeAspect="1"/>
          </p:cNvPicPr>
          <p:nvPr/>
        </p:nvPicPr>
        <p:blipFill>
          <a:blip r:embed="rId5"/>
          <a:stretch>
            <a:fillRect/>
          </a:stretch>
        </p:blipFill>
        <p:spPr>
          <a:xfrm>
            <a:off x="6497695" y="2273694"/>
            <a:ext cx="5061337" cy="4057505"/>
          </a:xfrm>
          <a:prstGeom prst="rect">
            <a:avLst/>
          </a:prstGeom>
          <a:effectLst>
            <a:outerShdw blurRad="63500" sx="102000" sy="102000" algn="ctr" rotWithShape="0">
              <a:prstClr val="black">
                <a:alpha val="40000"/>
              </a:prstClr>
            </a:outerShdw>
          </a:effectLst>
        </p:spPr>
      </p:pic>
      <p:sp>
        <p:nvSpPr>
          <p:cNvPr id="11" name="Elipsa 5">
            <a:extLst>
              <a:ext uri="{FF2B5EF4-FFF2-40B4-BE49-F238E27FC236}">
                <a16:creationId xmlns:a16="http://schemas.microsoft.com/office/drawing/2014/main" id="{D252038C-222D-4307-A16C-6078ED88A9A4}"/>
              </a:ext>
            </a:extLst>
          </p:cNvPr>
          <p:cNvSpPr/>
          <p:nvPr/>
        </p:nvSpPr>
        <p:spPr bwMode="auto">
          <a:xfrm>
            <a:off x="3463561" y="4172773"/>
            <a:ext cx="1325217" cy="5899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
        <p:nvSpPr>
          <p:cNvPr id="12" name="Řečová bublina: obdélníkový bublinový popisek 11">
            <a:extLst>
              <a:ext uri="{FF2B5EF4-FFF2-40B4-BE49-F238E27FC236}">
                <a16:creationId xmlns:a16="http://schemas.microsoft.com/office/drawing/2014/main" id="{A6220313-0CA1-4909-AFE3-5D98781D33C6}"/>
              </a:ext>
            </a:extLst>
          </p:cNvPr>
          <p:cNvSpPr/>
          <p:nvPr/>
        </p:nvSpPr>
        <p:spPr bwMode="auto">
          <a:xfrm>
            <a:off x="984308" y="5500747"/>
            <a:ext cx="3322040" cy="983973"/>
          </a:xfrm>
          <a:prstGeom prst="wedgeRectCallout">
            <a:avLst>
              <a:gd name="adj1" fmla="val 36978"/>
              <a:gd name="adj2" fmla="val -16303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a:t>
            </a:r>
            <a:r>
              <a:rPr lang="cs-CZ" sz="1867" dirty="0">
                <a:solidFill>
                  <a:srgbClr val="FF0000"/>
                </a:solidFill>
                <a:latin typeface="Arial" panose="020B0604020202020204" pitchFamily="34" charset="0"/>
                <a:cs typeface="Arial" panose="020B0604020202020204" pitchFamily="34" charset="0"/>
              </a:rPr>
              <a:t>Mírnější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3" name="Nadpis 1">
            <a:extLst>
              <a:ext uri="{FF2B5EF4-FFF2-40B4-BE49-F238E27FC236}">
                <a16:creationId xmlns:a16="http://schemas.microsoft.com/office/drawing/2014/main" id="{7274558F-60A1-41EC-A982-A6366FCCD30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2297159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21560F5-42D8-4225-B3A4-318A3FEAC440}"/>
              </a:ext>
            </a:extLst>
          </p:cNvPr>
          <p:cNvPicPr>
            <a:picLocks noChangeAspect="1"/>
          </p:cNvPicPr>
          <p:nvPr/>
        </p:nvPicPr>
        <p:blipFill>
          <a:blip r:embed="rId3"/>
          <a:stretch>
            <a:fillRect/>
          </a:stretch>
        </p:blipFill>
        <p:spPr>
          <a:xfrm>
            <a:off x="6711241" y="1308820"/>
            <a:ext cx="4169688" cy="424036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428978" y="1044454"/>
            <a:ext cx="5163833" cy="4031873"/>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b="1" dirty="0">
                <a:latin typeface="Arial" panose="020B0604020202020204" pitchFamily="34" charset="0"/>
                <a:cs typeface="Arial" panose="020B0604020202020204" pitchFamily="34" charset="0"/>
              </a:rPr>
              <a:t>Příklady z praxe 2:</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Stávající BD</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Nevytápěné technické podlaží celé nad UT – nevytápěný profil s n=0,30 1/h</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Výpočet podlahy EN 13 370 (P=79.8, w=0.21, </a:t>
            </a:r>
            <a:r>
              <a:rPr lang="el-GR" sz="2400" dirty="0">
                <a:latin typeface="Calibri" panose="020F0502020204030204" pitchFamily="34" charset="0"/>
                <a:ea typeface="Calibri" panose="020F0502020204030204" pitchFamily="34" charset="0"/>
                <a:cs typeface="Calibri" panose="020F0502020204030204" pitchFamily="34" charset="0"/>
              </a:rPr>
              <a:t>λ</a:t>
            </a:r>
            <a:r>
              <a:rPr lang="cs-CZ" sz="2400" dirty="0">
                <a:latin typeface="Calibri" panose="020F0502020204030204" pitchFamily="34" charset="0"/>
                <a:ea typeface="Calibri" panose="020F0502020204030204" pitchFamily="34" charset="0"/>
                <a:cs typeface="Calibri" panose="020F0502020204030204" pitchFamily="34" charset="0"/>
              </a:rPr>
              <a:t>gr=2.0, Gw=1.0</a:t>
            </a:r>
            <a:r>
              <a:rPr lang="cs-CZ" sz="2400" dirty="0">
                <a:latin typeface="Arial" panose="020B0604020202020204" pitchFamily="34" charset="0"/>
                <a:cs typeface="Arial" panose="020B0604020202020204" pitchFamily="34" charset="0"/>
              </a:rPr>
              <a:t>)</a:t>
            </a:r>
          </a:p>
        </p:txBody>
      </p:sp>
      <p:sp>
        <p:nvSpPr>
          <p:cNvPr id="8" name="Řečová bublina: obdélníkový bublinový popisek 7">
            <a:extLst>
              <a:ext uri="{FF2B5EF4-FFF2-40B4-BE49-F238E27FC236}">
                <a16:creationId xmlns:a16="http://schemas.microsoft.com/office/drawing/2014/main" id="{A6E24E04-51D5-4591-B356-F4220EA3CE33}"/>
              </a:ext>
            </a:extLst>
          </p:cNvPr>
          <p:cNvSpPr/>
          <p:nvPr/>
        </p:nvSpPr>
        <p:spPr bwMode="auto">
          <a:xfrm>
            <a:off x="7426374" y="2937012"/>
            <a:ext cx="2480807" cy="983973"/>
          </a:xfrm>
          <a:prstGeom prst="wedgeRectCallout">
            <a:avLst>
              <a:gd name="adj1" fmla="val -33210"/>
              <a:gd name="adj2" fmla="val 13820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Strop přesně </a:t>
            </a:r>
          </a:p>
          <a:p>
            <a:pPr algn="ctr"/>
            <a:r>
              <a:rPr lang="cs-CZ" sz="1867" dirty="0">
                <a:solidFill>
                  <a:srgbClr val="FF0000"/>
                </a:solidFill>
                <a:latin typeface="Arial" panose="020B0604020202020204" pitchFamily="34" charset="0"/>
                <a:cs typeface="Arial" panose="020B0604020202020204" pitchFamily="34" charset="0"/>
              </a:rPr>
              <a:t>U=0,95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Řečová bublina: obdélníkový bublinový popisek 9">
            <a:extLst>
              <a:ext uri="{FF2B5EF4-FFF2-40B4-BE49-F238E27FC236}">
                <a16:creationId xmlns:a16="http://schemas.microsoft.com/office/drawing/2014/main" id="{B8AD5C09-C5B3-4571-B1C4-758147385BFB}"/>
              </a:ext>
            </a:extLst>
          </p:cNvPr>
          <p:cNvSpPr/>
          <p:nvPr/>
        </p:nvSpPr>
        <p:spPr bwMode="auto">
          <a:xfrm>
            <a:off x="9382321" y="5739227"/>
            <a:ext cx="2659777" cy="983973"/>
          </a:xfrm>
          <a:prstGeom prst="wedgeRectCallout">
            <a:avLst>
              <a:gd name="adj1" fmla="val -36314"/>
              <a:gd name="adj2" fmla="val -115191"/>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Podlaha beton -15 cm</a:t>
            </a:r>
          </a:p>
          <a:p>
            <a:pPr algn="ctr"/>
            <a:r>
              <a:rPr lang="cs-CZ" sz="1867" dirty="0">
                <a:solidFill>
                  <a:srgbClr val="FF0000"/>
                </a:solidFill>
                <a:latin typeface="Arial" panose="020B0604020202020204" pitchFamily="34" charset="0"/>
                <a:cs typeface="Arial" panose="020B0604020202020204" pitchFamily="34" charset="0"/>
              </a:rPr>
              <a:t>U=3,6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1" name="Řečová bublina: obdélníkový bublinový popisek 10">
            <a:extLst>
              <a:ext uri="{FF2B5EF4-FFF2-40B4-BE49-F238E27FC236}">
                <a16:creationId xmlns:a16="http://schemas.microsoft.com/office/drawing/2014/main" id="{546DF214-C289-4F37-B700-2F601846D61D}"/>
              </a:ext>
            </a:extLst>
          </p:cNvPr>
          <p:cNvSpPr/>
          <p:nvPr/>
        </p:nvSpPr>
        <p:spPr bwMode="auto">
          <a:xfrm>
            <a:off x="4562421" y="5739227"/>
            <a:ext cx="2480807" cy="983973"/>
          </a:xfrm>
          <a:prstGeom prst="wedgeRectCallout">
            <a:avLst>
              <a:gd name="adj1" fmla="val 81081"/>
              <a:gd name="adj2" fmla="val -108300"/>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Stěny sendvičový panel </a:t>
            </a:r>
          </a:p>
          <a:p>
            <a:pPr algn="ctr"/>
            <a:r>
              <a:rPr lang="cs-CZ" sz="1867" dirty="0">
                <a:solidFill>
                  <a:srgbClr val="FF0000"/>
                </a:solidFill>
                <a:latin typeface="Arial" panose="020B0604020202020204" pitchFamily="34" charset="0"/>
                <a:cs typeface="Arial" panose="020B0604020202020204" pitchFamily="34" charset="0"/>
              </a:rPr>
              <a:t>U=0,92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2" name="Řečová bublina: obdélníkový bublinový popisek 11">
            <a:extLst>
              <a:ext uri="{FF2B5EF4-FFF2-40B4-BE49-F238E27FC236}">
                <a16:creationId xmlns:a16="http://schemas.microsoft.com/office/drawing/2014/main" id="{9694D2EE-5685-47BC-BC31-BB7D3EA3F04F}"/>
              </a:ext>
            </a:extLst>
          </p:cNvPr>
          <p:cNvSpPr/>
          <p:nvPr/>
        </p:nvSpPr>
        <p:spPr bwMode="auto">
          <a:xfrm>
            <a:off x="7156188" y="5739227"/>
            <a:ext cx="2113171" cy="983973"/>
          </a:xfrm>
          <a:prstGeom prst="wedgeRectCallout">
            <a:avLst>
              <a:gd name="adj1" fmla="val 40593"/>
              <a:gd name="adj2" fmla="val -132005"/>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výplně</a:t>
            </a:r>
          </a:p>
          <a:p>
            <a:pPr algn="ctr"/>
            <a:r>
              <a:rPr lang="cs-CZ" sz="1867" dirty="0">
                <a:solidFill>
                  <a:srgbClr val="FF0000"/>
                </a:solidFill>
                <a:latin typeface="Arial" panose="020B0604020202020204" pitchFamily="34" charset="0"/>
                <a:cs typeface="Arial" panose="020B0604020202020204" pitchFamily="34" charset="0"/>
              </a:rPr>
              <a:t>U=3,30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cxnSp>
        <p:nvCxnSpPr>
          <p:cNvPr id="6" name="Přímá spojnice 5">
            <a:extLst>
              <a:ext uri="{FF2B5EF4-FFF2-40B4-BE49-F238E27FC236}">
                <a16:creationId xmlns:a16="http://schemas.microsoft.com/office/drawing/2014/main" id="{56FBBA29-2DFD-47F8-BE6F-AF9EA4E03BDE}"/>
              </a:ext>
            </a:extLst>
          </p:cNvPr>
          <p:cNvCxnSpPr/>
          <p:nvPr/>
        </p:nvCxnSpPr>
        <p:spPr bwMode="auto">
          <a:xfrm flipH="1" flipV="1">
            <a:off x="7156188" y="4431527"/>
            <a:ext cx="929248" cy="508884"/>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13" name="Nadpis 1">
            <a:extLst>
              <a:ext uri="{FF2B5EF4-FFF2-40B4-BE49-F238E27FC236}">
                <a16:creationId xmlns:a16="http://schemas.microsoft.com/office/drawing/2014/main" id="{3BD5CBB6-E7FB-406E-8366-5B2AE0C17B6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244042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7CE06CEC-39E1-40C8-B67A-D07F3EB7FA53}"/>
              </a:ext>
            </a:extLst>
          </p:cNvPr>
          <p:cNvPicPr>
            <a:picLocks noChangeAspect="1"/>
          </p:cNvPicPr>
          <p:nvPr/>
        </p:nvPicPr>
        <p:blipFill>
          <a:blip r:embed="rId3"/>
          <a:stretch>
            <a:fillRect/>
          </a:stretch>
        </p:blipFill>
        <p:spPr>
          <a:xfrm>
            <a:off x="475189" y="1029049"/>
            <a:ext cx="7552691" cy="4048024"/>
          </a:xfrm>
          <a:prstGeom prst="rect">
            <a:avLst/>
          </a:prstGeom>
          <a:effectLst>
            <a:outerShdw blurRad="63500" sx="102000" sy="102000" algn="ctr" rotWithShape="0">
              <a:prstClr val="black">
                <a:alpha val="40000"/>
              </a:prstClr>
            </a:outerShdw>
          </a:effectLst>
        </p:spPr>
      </p:pic>
      <p:pic>
        <p:nvPicPr>
          <p:cNvPr id="4" name="Obrázek 3">
            <a:extLst>
              <a:ext uri="{FF2B5EF4-FFF2-40B4-BE49-F238E27FC236}">
                <a16:creationId xmlns:a16="http://schemas.microsoft.com/office/drawing/2014/main" id="{B21560F5-42D8-4225-B3A4-318A3FEAC440}"/>
              </a:ext>
            </a:extLst>
          </p:cNvPr>
          <p:cNvPicPr>
            <a:picLocks noChangeAspect="1"/>
          </p:cNvPicPr>
          <p:nvPr/>
        </p:nvPicPr>
        <p:blipFill>
          <a:blip r:embed="rId4"/>
          <a:stretch>
            <a:fillRect/>
          </a:stretch>
        </p:blipFill>
        <p:spPr>
          <a:xfrm>
            <a:off x="6943519" y="1695645"/>
            <a:ext cx="4169688" cy="424036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12" name="Elipsa 5">
            <a:extLst>
              <a:ext uri="{FF2B5EF4-FFF2-40B4-BE49-F238E27FC236}">
                <a16:creationId xmlns:a16="http://schemas.microsoft.com/office/drawing/2014/main" id="{32D77549-D8D2-476D-98A2-768EEC174ACA}"/>
              </a:ext>
            </a:extLst>
          </p:cNvPr>
          <p:cNvSpPr/>
          <p:nvPr/>
        </p:nvSpPr>
        <p:spPr bwMode="auto">
          <a:xfrm>
            <a:off x="3858193" y="3735897"/>
            <a:ext cx="1325217" cy="5046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
        <p:nvSpPr>
          <p:cNvPr id="13" name="Řečová bublina: obdélníkový bublinový popisek 12">
            <a:extLst>
              <a:ext uri="{FF2B5EF4-FFF2-40B4-BE49-F238E27FC236}">
                <a16:creationId xmlns:a16="http://schemas.microsoft.com/office/drawing/2014/main" id="{C3FE6191-D2CA-42CB-A06C-058330FD2D49}"/>
              </a:ext>
            </a:extLst>
          </p:cNvPr>
          <p:cNvSpPr/>
          <p:nvPr/>
        </p:nvSpPr>
        <p:spPr bwMode="auto">
          <a:xfrm>
            <a:off x="883640" y="5444019"/>
            <a:ext cx="3322040" cy="983973"/>
          </a:xfrm>
          <a:prstGeom prst="wedgeRectCallout">
            <a:avLst>
              <a:gd name="adj1" fmla="val 36978"/>
              <a:gd name="adj2" fmla="val -16303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P</a:t>
            </a:r>
            <a:r>
              <a:rPr lang="cs-CZ" sz="1867" dirty="0">
                <a:solidFill>
                  <a:srgbClr val="FF0000"/>
                </a:solidFill>
                <a:latin typeface="Arial" panose="020B0604020202020204" pitchFamily="34" charset="0"/>
                <a:cs typeface="Arial" panose="020B0604020202020204" pitchFamily="34" charset="0"/>
              </a:rPr>
              <a:t>řísnější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Nadpis 1">
            <a:extLst>
              <a:ext uri="{FF2B5EF4-FFF2-40B4-BE49-F238E27FC236}">
                <a16:creationId xmlns:a16="http://schemas.microsoft.com/office/drawing/2014/main" id="{AA8CC3AA-AE58-42E3-AD0F-D8CC315F431E}"/>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4237646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7CE06CEC-39E1-40C8-B67A-D07F3EB7FA53}"/>
              </a:ext>
            </a:extLst>
          </p:cNvPr>
          <p:cNvPicPr>
            <a:picLocks noChangeAspect="1"/>
          </p:cNvPicPr>
          <p:nvPr/>
        </p:nvPicPr>
        <p:blipFill>
          <a:blip r:embed="rId3"/>
          <a:stretch>
            <a:fillRect/>
          </a:stretch>
        </p:blipFill>
        <p:spPr>
          <a:xfrm>
            <a:off x="475189" y="1029049"/>
            <a:ext cx="7552691" cy="4048024"/>
          </a:xfrm>
          <a:prstGeom prst="rect">
            <a:avLst/>
          </a:prstGeom>
          <a:effectLst>
            <a:outerShdw blurRad="63500" sx="102000" sy="102000" algn="ctr" rotWithShape="0">
              <a:prstClr val="black">
                <a:alpha val="40000"/>
              </a:prstClr>
            </a:outerShdw>
          </a:effectLst>
        </p:spPr>
      </p:pic>
      <p:pic>
        <p:nvPicPr>
          <p:cNvPr id="4" name="Obrázek 3">
            <a:extLst>
              <a:ext uri="{FF2B5EF4-FFF2-40B4-BE49-F238E27FC236}">
                <a16:creationId xmlns:a16="http://schemas.microsoft.com/office/drawing/2014/main" id="{B21560F5-42D8-4225-B3A4-318A3FEAC440}"/>
              </a:ext>
            </a:extLst>
          </p:cNvPr>
          <p:cNvPicPr>
            <a:picLocks noChangeAspect="1"/>
          </p:cNvPicPr>
          <p:nvPr/>
        </p:nvPicPr>
        <p:blipFill>
          <a:blip r:embed="rId4"/>
          <a:stretch>
            <a:fillRect/>
          </a:stretch>
        </p:blipFill>
        <p:spPr>
          <a:xfrm>
            <a:off x="6943519" y="1695645"/>
            <a:ext cx="4169688" cy="424036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12" name="Elipsa 5">
            <a:extLst>
              <a:ext uri="{FF2B5EF4-FFF2-40B4-BE49-F238E27FC236}">
                <a16:creationId xmlns:a16="http://schemas.microsoft.com/office/drawing/2014/main" id="{32D77549-D8D2-476D-98A2-768EEC174ACA}"/>
              </a:ext>
            </a:extLst>
          </p:cNvPr>
          <p:cNvSpPr/>
          <p:nvPr/>
        </p:nvSpPr>
        <p:spPr bwMode="auto">
          <a:xfrm>
            <a:off x="3858193" y="3735897"/>
            <a:ext cx="1325217" cy="5046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
        <p:nvSpPr>
          <p:cNvPr id="13" name="Řečová bublina: obdélníkový bublinový popisek 12">
            <a:extLst>
              <a:ext uri="{FF2B5EF4-FFF2-40B4-BE49-F238E27FC236}">
                <a16:creationId xmlns:a16="http://schemas.microsoft.com/office/drawing/2014/main" id="{C3FE6191-D2CA-42CB-A06C-058330FD2D49}"/>
              </a:ext>
            </a:extLst>
          </p:cNvPr>
          <p:cNvSpPr/>
          <p:nvPr/>
        </p:nvSpPr>
        <p:spPr bwMode="auto">
          <a:xfrm>
            <a:off x="883640" y="5444019"/>
            <a:ext cx="3322040" cy="983973"/>
          </a:xfrm>
          <a:prstGeom prst="wedgeRectCallout">
            <a:avLst>
              <a:gd name="adj1" fmla="val 36978"/>
              <a:gd name="adj2" fmla="val -16303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P</a:t>
            </a:r>
            <a:r>
              <a:rPr lang="cs-CZ" sz="1867" dirty="0">
                <a:solidFill>
                  <a:srgbClr val="FF0000"/>
                </a:solidFill>
                <a:latin typeface="Arial" panose="020B0604020202020204" pitchFamily="34" charset="0"/>
                <a:cs typeface="Arial" panose="020B0604020202020204" pitchFamily="34" charset="0"/>
              </a:rPr>
              <a:t>řísnější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cxnSp>
        <p:nvCxnSpPr>
          <p:cNvPr id="14" name="Přímá spojnice se šipkou 13">
            <a:extLst>
              <a:ext uri="{FF2B5EF4-FFF2-40B4-BE49-F238E27FC236}">
                <a16:creationId xmlns:a16="http://schemas.microsoft.com/office/drawing/2014/main" id="{E4E98EDC-E401-4DD8-83EF-3AE11F26E26D}"/>
              </a:ext>
            </a:extLst>
          </p:cNvPr>
          <p:cNvCxnSpPr/>
          <p:nvPr/>
        </p:nvCxnSpPr>
        <p:spPr bwMode="auto">
          <a:xfrm>
            <a:off x="3098333" y="3288484"/>
            <a:ext cx="1107347"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1" name="Nadpis 1">
            <a:extLst>
              <a:ext uri="{FF2B5EF4-FFF2-40B4-BE49-F238E27FC236}">
                <a16:creationId xmlns:a16="http://schemas.microsoft.com/office/drawing/2014/main" id="{318DDA29-CB23-49F9-9ABB-BA9F191CF1D8}"/>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1267821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B21560F5-42D8-4225-B3A4-318A3FEAC440}"/>
              </a:ext>
            </a:extLst>
          </p:cNvPr>
          <p:cNvPicPr>
            <a:picLocks noChangeAspect="1"/>
          </p:cNvPicPr>
          <p:nvPr/>
        </p:nvPicPr>
        <p:blipFill>
          <a:blip r:embed="rId3"/>
          <a:stretch>
            <a:fillRect/>
          </a:stretch>
        </p:blipFill>
        <p:spPr>
          <a:xfrm>
            <a:off x="6711241" y="1308820"/>
            <a:ext cx="4169688" cy="424036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428978" y="1044454"/>
            <a:ext cx="5163833" cy="4031873"/>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b="1" dirty="0">
                <a:latin typeface="Arial" panose="020B0604020202020204" pitchFamily="34" charset="0"/>
                <a:cs typeface="Arial" panose="020B0604020202020204" pitchFamily="34" charset="0"/>
              </a:rPr>
              <a:t>Příklady z praxe 2:</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Stávající BD</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Nevytápěné technické podlaží celé nad UT – nevytápěný profil s </a:t>
            </a:r>
            <a:r>
              <a:rPr lang="cs-CZ" sz="2400" b="1" u="sng" dirty="0">
                <a:latin typeface="Arial" panose="020B0604020202020204" pitchFamily="34" charset="0"/>
                <a:cs typeface="Arial" panose="020B0604020202020204" pitchFamily="34" charset="0"/>
              </a:rPr>
              <a:t>n=0,10 1/h</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Výpočet podlahy EN 13 370 (P=79.8, w=0.21, </a:t>
            </a:r>
            <a:r>
              <a:rPr lang="el-GR" sz="2400" dirty="0">
                <a:latin typeface="Calibri" panose="020F0502020204030204" pitchFamily="34" charset="0"/>
                <a:ea typeface="Calibri" panose="020F0502020204030204" pitchFamily="34" charset="0"/>
                <a:cs typeface="Calibri" panose="020F0502020204030204" pitchFamily="34" charset="0"/>
              </a:rPr>
              <a:t>λ</a:t>
            </a:r>
            <a:r>
              <a:rPr lang="cs-CZ" sz="2400" dirty="0">
                <a:latin typeface="Calibri" panose="020F0502020204030204" pitchFamily="34" charset="0"/>
                <a:ea typeface="Calibri" panose="020F0502020204030204" pitchFamily="34" charset="0"/>
                <a:cs typeface="Calibri" panose="020F0502020204030204" pitchFamily="34" charset="0"/>
              </a:rPr>
              <a:t>gr=2.0, Gw=1.0</a:t>
            </a:r>
            <a:r>
              <a:rPr lang="cs-CZ" sz="2400" dirty="0">
                <a:latin typeface="Arial" panose="020B0604020202020204" pitchFamily="34" charset="0"/>
                <a:cs typeface="Arial" panose="020B0604020202020204" pitchFamily="34" charset="0"/>
              </a:rPr>
              <a:t>)</a:t>
            </a:r>
          </a:p>
        </p:txBody>
      </p:sp>
      <p:sp>
        <p:nvSpPr>
          <p:cNvPr id="8" name="Řečová bublina: obdélníkový bublinový popisek 7">
            <a:extLst>
              <a:ext uri="{FF2B5EF4-FFF2-40B4-BE49-F238E27FC236}">
                <a16:creationId xmlns:a16="http://schemas.microsoft.com/office/drawing/2014/main" id="{A6E24E04-51D5-4591-B356-F4220EA3CE33}"/>
              </a:ext>
            </a:extLst>
          </p:cNvPr>
          <p:cNvSpPr/>
          <p:nvPr/>
        </p:nvSpPr>
        <p:spPr bwMode="auto">
          <a:xfrm>
            <a:off x="7426374" y="2937012"/>
            <a:ext cx="2480807" cy="983973"/>
          </a:xfrm>
          <a:prstGeom prst="wedgeRectCallout">
            <a:avLst>
              <a:gd name="adj1" fmla="val -33210"/>
              <a:gd name="adj2" fmla="val 13820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Strop přesně </a:t>
            </a:r>
          </a:p>
          <a:p>
            <a:pPr algn="ctr"/>
            <a:r>
              <a:rPr lang="cs-CZ" sz="1867" dirty="0">
                <a:solidFill>
                  <a:srgbClr val="FF0000"/>
                </a:solidFill>
                <a:latin typeface="Arial" panose="020B0604020202020204" pitchFamily="34" charset="0"/>
                <a:cs typeface="Arial" panose="020B0604020202020204" pitchFamily="34" charset="0"/>
              </a:rPr>
              <a:t>U=0,95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Řečová bublina: obdélníkový bublinový popisek 9">
            <a:extLst>
              <a:ext uri="{FF2B5EF4-FFF2-40B4-BE49-F238E27FC236}">
                <a16:creationId xmlns:a16="http://schemas.microsoft.com/office/drawing/2014/main" id="{B8AD5C09-C5B3-4571-B1C4-758147385BFB}"/>
              </a:ext>
            </a:extLst>
          </p:cNvPr>
          <p:cNvSpPr/>
          <p:nvPr/>
        </p:nvSpPr>
        <p:spPr bwMode="auto">
          <a:xfrm>
            <a:off x="9382321" y="5739227"/>
            <a:ext cx="2659777" cy="983973"/>
          </a:xfrm>
          <a:prstGeom prst="wedgeRectCallout">
            <a:avLst>
              <a:gd name="adj1" fmla="val -36314"/>
              <a:gd name="adj2" fmla="val -115191"/>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Podlaha beton -15 cm</a:t>
            </a:r>
          </a:p>
          <a:p>
            <a:pPr algn="ctr"/>
            <a:r>
              <a:rPr lang="cs-CZ" sz="1867" dirty="0">
                <a:solidFill>
                  <a:srgbClr val="FF0000"/>
                </a:solidFill>
                <a:latin typeface="Arial" panose="020B0604020202020204" pitchFamily="34" charset="0"/>
                <a:cs typeface="Arial" panose="020B0604020202020204" pitchFamily="34" charset="0"/>
              </a:rPr>
              <a:t>U=3,6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1" name="Řečová bublina: obdélníkový bublinový popisek 10">
            <a:extLst>
              <a:ext uri="{FF2B5EF4-FFF2-40B4-BE49-F238E27FC236}">
                <a16:creationId xmlns:a16="http://schemas.microsoft.com/office/drawing/2014/main" id="{546DF214-C289-4F37-B700-2F601846D61D}"/>
              </a:ext>
            </a:extLst>
          </p:cNvPr>
          <p:cNvSpPr/>
          <p:nvPr/>
        </p:nvSpPr>
        <p:spPr bwMode="auto">
          <a:xfrm>
            <a:off x="4562421" y="5739227"/>
            <a:ext cx="2480807" cy="983973"/>
          </a:xfrm>
          <a:prstGeom prst="wedgeRectCallout">
            <a:avLst>
              <a:gd name="adj1" fmla="val 81081"/>
              <a:gd name="adj2" fmla="val -108300"/>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Stěny sendvičový panel </a:t>
            </a:r>
          </a:p>
          <a:p>
            <a:pPr algn="ctr"/>
            <a:r>
              <a:rPr lang="cs-CZ" sz="1867" dirty="0">
                <a:solidFill>
                  <a:srgbClr val="FF0000"/>
                </a:solidFill>
                <a:latin typeface="Arial" panose="020B0604020202020204" pitchFamily="34" charset="0"/>
                <a:cs typeface="Arial" panose="020B0604020202020204" pitchFamily="34" charset="0"/>
              </a:rPr>
              <a:t>U=0,92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2" name="Řečová bublina: obdélníkový bublinový popisek 11">
            <a:extLst>
              <a:ext uri="{FF2B5EF4-FFF2-40B4-BE49-F238E27FC236}">
                <a16:creationId xmlns:a16="http://schemas.microsoft.com/office/drawing/2014/main" id="{9694D2EE-5685-47BC-BC31-BB7D3EA3F04F}"/>
              </a:ext>
            </a:extLst>
          </p:cNvPr>
          <p:cNvSpPr/>
          <p:nvPr/>
        </p:nvSpPr>
        <p:spPr bwMode="auto">
          <a:xfrm>
            <a:off x="7156188" y="5739227"/>
            <a:ext cx="2113171" cy="983973"/>
          </a:xfrm>
          <a:prstGeom prst="wedgeRectCallout">
            <a:avLst>
              <a:gd name="adj1" fmla="val 40593"/>
              <a:gd name="adj2" fmla="val -132005"/>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výplně</a:t>
            </a:r>
          </a:p>
          <a:p>
            <a:pPr algn="ctr"/>
            <a:r>
              <a:rPr lang="cs-CZ" sz="1867" dirty="0">
                <a:solidFill>
                  <a:srgbClr val="FF0000"/>
                </a:solidFill>
                <a:latin typeface="Arial" panose="020B0604020202020204" pitchFamily="34" charset="0"/>
                <a:cs typeface="Arial" panose="020B0604020202020204" pitchFamily="34" charset="0"/>
              </a:rPr>
              <a:t>U=3,30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cxnSp>
        <p:nvCxnSpPr>
          <p:cNvPr id="6" name="Přímá spojnice 5">
            <a:extLst>
              <a:ext uri="{FF2B5EF4-FFF2-40B4-BE49-F238E27FC236}">
                <a16:creationId xmlns:a16="http://schemas.microsoft.com/office/drawing/2014/main" id="{56FBBA29-2DFD-47F8-BE6F-AF9EA4E03BDE}"/>
              </a:ext>
            </a:extLst>
          </p:cNvPr>
          <p:cNvCxnSpPr/>
          <p:nvPr/>
        </p:nvCxnSpPr>
        <p:spPr bwMode="auto">
          <a:xfrm flipH="1" flipV="1">
            <a:off x="7156188" y="4431527"/>
            <a:ext cx="929248" cy="508884"/>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13" name="Nadpis 1">
            <a:extLst>
              <a:ext uri="{FF2B5EF4-FFF2-40B4-BE49-F238E27FC236}">
                <a16:creationId xmlns:a16="http://schemas.microsoft.com/office/drawing/2014/main" id="{AD6044F5-1CA9-4511-93BB-810624DF8425}"/>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291035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9528C25C-044E-4CD2-8F51-C4E12DC77EF6}"/>
              </a:ext>
            </a:extLst>
          </p:cNvPr>
          <p:cNvPicPr>
            <a:picLocks noChangeAspect="1"/>
          </p:cNvPicPr>
          <p:nvPr/>
        </p:nvPicPr>
        <p:blipFill>
          <a:blip r:embed="rId3"/>
          <a:stretch>
            <a:fillRect/>
          </a:stretch>
        </p:blipFill>
        <p:spPr>
          <a:xfrm>
            <a:off x="475189" y="921995"/>
            <a:ext cx="7552691" cy="4034752"/>
          </a:xfrm>
          <a:prstGeom prst="rect">
            <a:avLst/>
          </a:prstGeom>
          <a:effectLst>
            <a:outerShdw blurRad="63500" sx="102000" sy="102000" algn="ctr" rotWithShape="0">
              <a:prstClr val="black">
                <a:alpha val="40000"/>
              </a:prstClr>
            </a:outerShdw>
          </a:effectLst>
        </p:spPr>
      </p:pic>
      <p:pic>
        <p:nvPicPr>
          <p:cNvPr id="4" name="Obrázek 3">
            <a:extLst>
              <a:ext uri="{FF2B5EF4-FFF2-40B4-BE49-F238E27FC236}">
                <a16:creationId xmlns:a16="http://schemas.microsoft.com/office/drawing/2014/main" id="{B21560F5-42D8-4225-B3A4-318A3FEAC440}"/>
              </a:ext>
            </a:extLst>
          </p:cNvPr>
          <p:cNvPicPr>
            <a:picLocks noChangeAspect="1"/>
          </p:cNvPicPr>
          <p:nvPr/>
        </p:nvPicPr>
        <p:blipFill>
          <a:blip r:embed="rId4"/>
          <a:stretch>
            <a:fillRect/>
          </a:stretch>
        </p:blipFill>
        <p:spPr>
          <a:xfrm>
            <a:off x="6943519" y="1695645"/>
            <a:ext cx="4169688" cy="424036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12" name="Elipsa 5">
            <a:extLst>
              <a:ext uri="{FF2B5EF4-FFF2-40B4-BE49-F238E27FC236}">
                <a16:creationId xmlns:a16="http://schemas.microsoft.com/office/drawing/2014/main" id="{32D77549-D8D2-476D-98A2-768EEC174ACA}"/>
              </a:ext>
            </a:extLst>
          </p:cNvPr>
          <p:cNvSpPr/>
          <p:nvPr/>
        </p:nvSpPr>
        <p:spPr bwMode="auto">
          <a:xfrm>
            <a:off x="3858193" y="3735897"/>
            <a:ext cx="1325217" cy="5046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
        <p:nvSpPr>
          <p:cNvPr id="13" name="Řečová bublina: obdélníkový bublinový popisek 12">
            <a:extLst>
              <a:ext uri="{FF2B5EF4-FFF2-40B4-BE49-F238E27FC236}">
                <a16:creationId xmlns:a16="http://schemas.microsoft.com/office/drawing/2014/main" id="{C3FE6191-D2CA-42CB-A06C-058330FD2D49}"/>
              </a:ext>
            </a:extLst>
          </p:cNvPr>
          <p:cNvSpPr/>
          <p:nvPr/>
        </p:nvSpPr>
        <p:spPr bwMode="auto">
          <a:xfrm>
            <a:off x="883640" y="5444019"/>
            <a:ext cx="3322040" cy="983973"/>
          </a:xfrm>
          <a:prstGeom prst="wedgeRectCallout">
            <a:avLst>
              <a:gd name="adj1" fmla="val 36978"/>
              <a:gd name="adj2" fmla="val -16303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P</a:t>
            </a:r>
            <a:r>
              <a:rPr lang="cs-CZ" sz="1867" dirty="0">
                <a:solidFill>
                  <a:srgbClr val="FF0000"/>
                </a:solidFill>
                <a:latin typeface="Arial" panose="020B0604020202020204" pitchFamily="34" charset="0"/>
                <a:cs typeface="Arial" panose="020B0604020202020204" pitchFamily="34" charset="0"/>
              </a:rPr>
              <a:t>řísnější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cxnSp>
        <p:nvCxnSpPr>
          <p:cNvPr id="5" name="Přímá spojnice se šipkou 4">
            <a:extLst>
              <a:ext uri="{FF2B5EF4-FFF2-40B4-BE49-F238E27FC236}">
                <a16:creationId xmlns:a16="http://schemas.microsoft.com/office/drawing/2014/main" id="{135138B9-3F0C-4D6A-BA1B-C6C3B04C1DE6}"/>
              </a:ext>
            </a:extLst>
          </p:cNvPr>
          <p:cNvCxnSpPr/>
          <p:nvPr/>
        </p:nvCxnSpPr>
        <p:spPr bwMode="auto">
          <a:xfrm>
            <a:off x="3098333" y="3187816"/>
            <a:ext cx="1107347"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1" name="Nadpis 1">
            <a:extLst>
              <a:ext uri="{FF2B5EF4-FFF2-40B4-BE49-F238E27FC236}">
                <a16:creationId xmlns:a16="http://schemas.microsoft.com/office/drawing/2014/main" id="{2D752C72-AA16-44D9-8698-5FF04A863D4F}"/>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419699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DE6E48B-9BDD-4417-89DA-668370777E11}"/>
              </a:ext>
            </a:extLst>
          </p:cNvPr>
          <p:cNvPicPr>
            <a:picLocks noChangeAspect="1"/>
          </p:cNvPicPr>
          <p:nvPr/>
        </p:nvPicPr>
        <p:blipFill>
          <a:blip r:embed="rId3"/>
          <a:stretch>
            <a:fillRect/>
          </a:stretch>
        </p:blipFill>
        <p:spPr>
          <a:xfrm>
            <a:off x="6640629" y="1174459"/>
            <a:ext cx="4775467" cy="4712984"/>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428978" y="1044454"/>
            <a:ext cx="5163833" cy="4031873"/>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b="1" dirty="0">
                <a:latin typeface="Arial" panose="020B0604020202020204" pitchFamily="34" charset="0"/>
                <a:cs typeface="Arial" panose="020B0604020202020204" pitchFamily="34" charset="0"/>
              </a:rPr>
              <a:t>Příklady z praxe 2:</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zateplený BD</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Nevytápěné technické podlaží celé nad UT – nevytápěný profil s n=0,30 1/h</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Výpočet podlahy EN 13 370 (P=79.8, w=0.21, </a:t>
            </a:r>
            <a:r>
              <a:rPr lang="el-GR" sz="2400" dirty="0">
                <a:latin typeface="Calibri" panose="020F0502020204030204" pitchFamily="34" charset="0"/>
                <a:ea typeface="Calibri" panose="020F0502020204030204" pitchFamily="34" charset="0"/>
                <a:cs typeface="Calibri" panose="020F0502020204030204" pitchFamily="34" charset="0"/>
              </a:rPr>
              <a:t>λ</a:t>
            </a:r>
            <a:r>
              <a:rPr lang="cs-CZ" sz="2400" dirty="0">
                <a:latin typeface="Calibri" panose="020F0502020204030204" pitchFamily="34" charset="0"/>
                <a:ea typeface="Calibri" panose="020F0502020204030204" pitchFamily="34" charset="0"/>
                <a:cs typeface="Calibri" panose="020F0502020204030204" pitchFamily="34" charset="0"/>
              </a:rPr>
              <a:t>gr=2.0, Gw=1.0</a:t>
            </a:r>
            <a:r>
              <a:rPr lang="cs-CZ" sz="2400" dirty="0">
                <a:latin typeface="Arial" panose="020B0604020202020204" pitchFamily="34" charset="0"/>
                <a:cs typeface="Arial" panose="020B0604020202020204" pitchFamily="34" charset="0"/>
              </a:rPr>
              <a:t>)</a:t>
            </a:r>
          </a:p>
        </p:txBody>
      </p:sp>
      <p:sp>
        <p:nvSpPr>
          <p:cNvPr id="8" name="Řečová bublina: obdélníkový bublinový popisek 7">
            <a:extLst>
              <a:ext uri="{FF2B5EF4-FFF2-40B4-BE49-F238E27FC236}">
                <a16:creationId xmlns:a16="http://schemas.microsoft.com/office/drawing/2014/main" id="{A6E24E04-51D5-4591-B356-F4220EA3CE33}"/>
              </a:ext>
            </a:extLst>
          </p:cNvPr>
          <p:cNvSpPr/>
          <p:nvPr/>
        </p:nvSpPr>
        <p:spPr bwMode="auto">
          <a:xfrm>
            <a:off x="7336891" y="3037392"/>
            <a:ext cx="2480807" cy="983973"/>
          </a:xfrm>
          <a:prstGeom prst="wedgeRectCallout">
            <a:avLst>
              <a:gd name="adj1" fmla="val -33210"/>
              <a:gd name="adj2" fmla="val 13820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Strop přesně </a:t>
            </a:r>
          </a:p>
          <a:p>
            <a:pPr algn="ctr"/>
            <a:r>
              <a:rPr lang="cs-CZ" sz="1867" dirty="0">
                <a:solidFill>
                  <a:srgbClr val="FF0000"/>
                </a:solidFill>
                <a:latin typeface="Arial" panose="020B0604020202020204" pitchFamily="34" charset="0"/>
                <a:cs typeface="Arial" panose="020B0604020202020204" pitchFamily="34" charset="0"/>
              </a:rPr>
              <a:t>U=0,95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Řečová bublina: obdélníkový bublinový popisek 9">
            <a:extLst>
              <a:ext uri="{FF2B5EF4-FFF2-40B4-BE49-F238E27FC236}">
                <a16:creationId xmlns:a16="http://schemas.microsoft.com/office/drawing/2014/main" id="{B8AD5C09-C5B3-4571-B1C4-758147385BFB}"/>
              </a:ext>
            </a:extLst>
          </p:cNvPr>
          <p:cNvSpPr/>
          <p:nvPr/>
        </p:nvSpPr>
        <p:spPr bwMode="auto">
          <a:xfrm>
            <a:off x="9382321" y="5739227"/>
            <a:ext cx="2659777" cy="983973"/>
          </a:xfrm>
          <a:prstGeom prst="wedgeRectCallout">
            <a:avLst>
              <a:gd name="adj1" fmla="val -36314"/>
              <a:gd name="adj2" fmla="val -115191"/>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Podlaha beton -15 cm</a:t>
            </a:r>
          </a:p>
          <a:p>
            <a:pPr algn="ctr"/>
            <a:r>
              <a:rPr lang="cs-CZ" sz="1867" dirty="0">
                <a:solidFill>
                  <a:srgbClr val="FF0000"/>
                </a:solidFill>
                <a:latin typeface="Arial" panose="020B0604020202020204" pitchFamily="34" charset="0"/>
                <a:cs typeface="Arial" panose="020B0604020202020204" pitchFamily="34" charset="0"/>
              </a:rPr>
              <a:t>U=3,6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1" name="Řečová bublina: obdélníkový bublinový popisek 10">
            <a:extLst>
              <a:ext uri="{FF2B5EF4-FFF2-40B4-BE49-F238E27FC236}">
                <a16:creationId xmlns:a16="http://schemas.microsoft.com/office/drawing/2014/main" id="{546DF214-C289-4F37-B700-2F601846D61D}"/>
              </a:ext>
            </a:extLst>
          </p:cNvPr>
          <p:cNvSpPr/>
          <p:nvPr/>
        </p:nvSpPr>
        <p:spPr bwMode="auto">
          <a:xfrm>
            <a:off x="4560003" y="5752840"/>
            <a:ext cx="2480807" cy="983973"/>
          </a:xfrm>
          <a:prstGeom prst="wedgeRectCallout">
            <a:avLst>
              <a:gd name="adj1" fmla="val 77474"/>
              <a:gd name="adj2" fmla="val -10602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Stěny sendvičový panel + ETICS</a:t>
            </a:r>
          </a:p>
          <a:p>
            <a:pPr algn="ctr"/>
            <a:r>
              <a:rPr lang="cs-CZ" sz="1867" dirty="0">
                <a:solidFill>
                  <a:srgbClr val="FF0000"/>
                </a:solidFill>
                <a:latin typeface="Arial" panose="020B0604020202020204" pitchFamily="34" charset="0"/>
                <a:cs typeface="Arial" panose="020B0604020202020204" pitchFamily="34" charset="0"/>
              </a:rPr>
              <a:t>U=0,20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2" name="Řečová bublina: obdélníkový bublinový popisek 11">
            <a:extLst>
              <a:ext uri="{FF2B5EF4-FFF2-40B4-BE49-F238E27FC236}">
                <a16:creationId xmlns:a16="http://schemas.microsoft.com/office/drawing/2014/main" id="{9694D2EE-5685-47BC-BC31-BB7D3EA3F04F}"/>
              </a:ext>
            </a:extLst>
          </p:cNvPr>
          <p:cNvSpPr/>
          <p:nvPr/>
        </p:nvSpPr>
        <p:spPr bwMode="auto">
          <a:xfrm>
            <a:off x="7156188" y="5739227"/>
            <a:ext cx="2113171" cy="983973"/>
          </a:xfrm>
          <a:prstGeom prst="wedgeRectCallout">
            <a:avLst>
              <a:gd name="adj1" fmla="val 40593"/>
              <a:gd name="adj2" fmla="val -132005"/>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err="1">
                <a:solidFill>
                  <a:srgbClr val="FF0000"/>
                </a:solidFill>
                <a:latin typeface="Arial" panose="020B0604020202020204" pitchFamily="34" charset="0"/>
                <a:cs typeface="Arial" panose="020B0604020202020204" pitchFamily="34" charset="0"/>
              </a:rPr>
              <a:t>Výplně+dveře</a:t>
            </a:r>
            <a:endParaRPr lang="cs-CZ" sz="1867" dirty="0">
              <a:solidFill>
                <a:srgbClr val="FF0000"/>
              </a:solidFill>
              <a:latin typeface="Arial" panose="020B0604020202020204" pitchFamily="34" charset="0"/>
              <a:cs typeface="Arial" panose="020B0604020202020204" pitchFamily="34" charset="0"/>
            </a:endParaRPr>
          </a:p>
          <a:p>
            <a:pPr algn="ctr"/>
            <a:r>
              <a:rPr lang="cs-CZ" sz="1867" dirty="0">
                <a:solidFill>
                  <a:srgbClr val="FF0000"/>
                </a:solidFill>
                <a:latin typeface="Arial" panose="020B0604020202020204" pitchFamily="34" charset="0"/>
                <a:cs typeface="Arial" panose="020B0604020202020204" pitchFamily="34" charset="0"/>
              </a:rPr>
              <a:t>U=0,90+1,20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cxnSp>
        <p:nvCxnSpPr>
          <p:cNvPr id="6" name="Přímá spojnice 5">
            <a:extLst>
              <a:ext uri="{FF2B5EF4-FFF2-40B4-BE49-F238E27FC236}">
                <a16:creationId xmlns:a16="http://schemas.microsoft.com/office/drawing/2014/main" id="{56FBBA29-2DFD-47F8-BE6F-AF9EA4E03BDE}"/>
              </a:ext>
            </a:extLst>
          </p:cNvPr>
          <p:cNvCxnSpPr>
            <a:cxnSpLocks/>
          </p:cNvCxnSpPr>
          <p:nvPr/>
        </p:nvCxnSpPr>
        <p:spPr bwMode="auto">
          <a:xfrm flipH="1" flipV="1">
            <a:off x="7098151" y="4575666"/>
            <a:ext cx="929248" cy="6366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14" name="Nadpis 1">
            <a:extLst>
              <a:ext uri="{FF2B5EF4-FFF2-40B4-BE49-F238E27FC236}">
                <a16:creationId xmlns:a16="http://schemas.microsoft.com/office/drawing/2014/main" id="{D8155AA4-E9ED-4D4A-8AA7-9A37E3F3A658}"/>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37937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2C7951E-6C4F-4C8A-A9D4-4BA8FFBF878F}"/>
              </a:ext>
            </a:extLst>
          </p:cNvPr>
          <p:cNvSpPr txBox="1"/>
          <p:nvPr/>
        </p:nvSpPr>
        <p:spPr>
          <a:xfrm>
            <a:off x="86949" y="899030"/>
            <a:ext cx="11444651" cy="3262432"/>
          </a:xfrm>
          <a:prstGeom prst="rect">
            <a:avLst/>
          </a:prstGeom>
          <a:noFill/>
        </p:spPr>
        <p:txBody>
          <a:bodyPr wrap="square" rtlCol="0">
            <a:spAutoFit/>
          </a:bodyPr>
          <a:lstStyle/>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Nová norma ČSN 730540-2 je účinná od 1.9.2025</a:t>
            </a:r>
          </a:p>
          <a:p>
            <a:pPr marL="457189" indent="-457189">
              <a:spcBef>
                <a:spcPts val="6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Norma přinesla mimo jiné </a:t>
            </a:r>
            <a:r>
              <a:rPr lang="cs-CZ" sz="2400" b="1" dirty="0">
                <a:latin typeface="Arial" panose="020B0604020202020204" pitchFamily="34" charset="0"/>
                <a:cs typeface="Arial" panose="020B0604020202020204" pitchFamily="34" charset="0"/>
              </a:rPr>
              <a:t>nový požadavek na dělící konstrukce k nevytápěným prostorům </a:t>
            </a:r>
          </a:p>
          <a:p>
            <a:pPr marL="457189" indent="-457189">
              <a:spcBef>
                <a:spcPts val="6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Dříve jednotný požadavek rozdělen na 2 nové </a:t>
            </a:r>
            <a:r>
              <a:rPr lang="cs-CZ" sz="2133" dirty="0">
                <a:latin typeface="Arial" panose="020B0604020202020204" pitchFamily="34" charset="0"/>
                <a:cs typeface="Arial" panose="020B0604020202020204" pitchFamily="34" charset="0"/>
              </a:rPr>
              <a:t>požadavky U</a:t>
            </a:r>
            <a:r>
              <a:rPr lang="cs-CZ" sz="1600" dirty="0">
                <a:latin typeface="Arial" panose="020B0604020202020204" pitchFamily="34" charset="0"/>
                <a:cs typeface="Arial" panose="020B0604020202020204" pitchFamily="34" charset="0"/>
              </a:rPr>
              <a:t>N,20 </a:t>
            </a:r>
            <a:r>
              <a:rPr lang="cs-CZ" sz="2133" dirty="0">
                <a:latin typeface="Arial" panose="020B0604020202020204" pitchFamily="34" charset="0"/>
                <a:cs typeface="Arial" panose="020B0604020202020204" pitchFamily="34" charset="0"/>
              </a:rPr>
              <a:t>dle typu nevytápěného prostoru</a:t>
            </a:r>
          </a:p>
          <a:p>
            <a:pPr marL="900000" lvl="2" indent="-457189">
              <a:spcBef>
                <a:spcPts val="300"/>
              </a:spcBef>
              <a:spcAft>
                <a:spcPts val="300"/>
              </a:spcAft>
              <a:buFont typeface="Arial" panose="020B0604020202020204" pitchFamily="34" charset="0"/>
              <a:buChar char="•"/>
            </a:pPr>
            <a:r>
              <a:rPr lang="cs-CZ" sz="1867" dirty="0">
                <a:latin typeface="Arial" panose="020B0604020202020204" pitchFamily="34" charset="0"/>
                <a:cs typeface="Arial" panose="020B0604020202020204" pitchFamily="34" charset="0"/>
              </a:rPr>
              <a:t>Nevytápěný prostor převážně ve styku s přilehlými vytápěnými zónami nebo zónou</a:t>
            </a:r>
          </a:p>
          <a:p>
            <a:pPr marL="900000" lvl="2" indent="-457189">
              <a:spcBef>
                <a:spcPts val="300"/>
              </a:spcBef>
              <a:spcAft>
                <a:spcPts val="300"/>
              </a:spcAft>
              <a:buFont typeface="Arial" panose="020B0604020202020204" pitchFamily="34" charset="0"/>
              <a:buChar char="•"/>
            </a:pPr>
            <a:r>
              <a:rPr lang="cs-CZ" sz="1867" dirty="0">
                <a:latin typeface="Arial" panose="020B0604020202020204" pitchFamily="34" charset="0"/>
                <a:cs typeface="Arial" panose="020B0604020202020204" pitchFamily="34" charset="0"/>
              </a:rPr>
              <a:t>Nevytápěný prostor převážně ve styku s vnějším prostředím (exteriérový vzduch, zemina)</a:t>
            </a:r>
          </a:p>
          <a:p>
            <a:pPr lvl="2">
              <a:spcBef>
                <a:spcPts val="300"/>
              </a:spcBef>
              <a:spcAft>
                <a:spcPts val="300"/>
              </a:spcAft>
            </a:pPr>
            <a:endParaRPr lang="cs-CZ" sz="2133" dirty="0">
              <a:latin typeface="Arial" panose="020B0604020202020204" pitchFamily="34" charset="0"/>
              <a:cs typeface="Arial" panose="020B0604020202020204" pitchFamily="34" charset="0"/>
            </a:endParaRPr>
          </a:p>
        </p:txBody>
      </p:sp>
      <p:sp>
        <p:nvSpPr>
          <p:cNvPr id="7" name="Nadpis 1">
            <a:extLst>
              <a:ext uri="{FF2B5EF4-FFF2-40B4-BE49-F238E27FC236}">
                <a16:creationId xmlns:a16="http://schemas.microsoft.com/office/drawing/2014/main" id="{DD6D9332-988A-4C3E-A454-B6D01F33984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Nová norma ČSN 730540-2:2025</a:t>
            </a:r>
          </a:p>
        </p:txBody>
      </p:sp>
      <p:pic>
        <p:nvPicPr>
          <p:cNvPr id="11" name="Obrázek 10">
            <a:extLst>
              <a:ext uri="{FF2B5EF4-FFF2-40B4-BE49-F238E27FC236}">
                <a16:creationId xmlns:a16="http://schemas.microsoft.com/office/drawing/2014/main" id="{0B349A03-BF81-4605-867F-0DE9C2A01393}"/>
              </a:ext>
            </a:extLst>
          </p:cNvPr>
          <p:cNvPicPr>
            <a:picLocks noChangeAspect="1"/>
          </p:cNvPicPr>
          <p:nvPr/>
        </p:nvPicPr>
        <p:blipFill>
          <a:blip r:embed="rId4"/>
          <a:stretch>
            <a:fillRect/>
          </a:stretch>
        </p:blipFill>
        <p:spPr>
          <a:xfrm>
            <a:off x="822881" y="3935499"/>
            <a:ext cx="8337563" cy="2756361"/>
          </a:xfrm>
          <a:prstGeom prst="rect">
            <a:avLst/>
          </a:prstGeom>
        </p:spPr>
      </p:pic>
      <p:sp>
        <p:nvSpPr>
          <p:cNvPr id="12" name="Obdélník 11">
            <a:extLst>
              <a:ext uri="{FF2B5EF4-FFF2-40B4-BE49-F238E27FC236}">
                <a16:creationId xmlns:a16="http://schemas.microsoft.com/office/drawing/2014/main" id="{05A89F71-C4D0-4AC5-906B-0E80ECFD2F09}"/>
              </a:ext>
            </a:extLst>
          </p:cNvPr>
          <p:cNvSpPr/>
          <p:nvPr/>
        </p:nvSpPr>
        <p:spPr>
          <a:xfrm>
            <a:off x="6136640" y="5738036"/>
            <a:ext cx="751840" cy="4876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a:extLst>
              <a:ext uri="{FF2B5EF4-FFF2-40B4-BE49-F238E27FC236}">
                <a16:creationId xmlns:a16="http://schemas.microsoft.com/office/drawing/2014/main" id="{7E07EC0B-6319-4F26-BFE0-99456804B5F4}"/>
              </a:ext>
            </a:extLst>
          </p:cNvPr>
          <p:cNvSpPr/>
          <p:nvPr/>
        </p:nvSpPr>
        <p:spPr>
          <a:xfrm>
            <a:off x="3143316" y="5354320"/>
            <a:ext cx="751840" cy="4876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4" name="Obdélník 13">
            <a:extLst>
              <a:ext uri="{FF2B5EF4-FFF2-40B4-BE49-F238E27FC236}">
                <a16:creationId xmlns:a16="http://schemas.microsoft.com/office/drawing/2014/main" id="{3612C751-B0E5-467B-B871-A2F5E60F55E0}"/>
              </a:ext>
            </a:extLst>
          </p:cNvPr>
          <p:cNvSpPr/>
          <p:nvPr/>
        </p:nvSpPr>
        <p:spPr>
          <a:xfrm>
            <a:off x="3143316" y="6101210"/>
            <a:ext cx="751840" cy="4876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1958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AF2016A-CECE-49B4-8FEB-16378FE35FE9}"/>
              </a:ext>
            </a:extLst>
          </p:cNvPr>
          <p:cNvPicPr>
            <a:picLocks noChangeAspect="1"/>
          </p:cNvPicPr>
          <p:nvPr/>
        </p:nvPicPr>
        <p:blipFill>
          <a:blip r:embed="rId3"/>
          <a:stretch>
            <a:fillRect/>
          </a:stretch>
        </p:blipFill>
        <p:spPr>
          <a:xfrm>
            <a:off x="531783" y="1119389"/>
            <a:ext cx="7696915" cy="415301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12" name="Elipsa 5">
            <a:extLst>
              <a:ext uri="{FF2B5EF4-FFF2-40B4-BE49-F238E27FC236}">
                <a16:creationId xmlns:a16="http://schemas.microsoft.com/office/drawing/2014/main" id="{32D77549-D8D2-476D-98A2-768EEC174ACA}"/>
              </a:ext>
            </a:extLst>
          </p:cNvPr>
          <p:cNvSpPr/>
          <p:nvPr/>
        </p:nvSpPr>
        <p:spPr bwMode="auto">
          <a:xfrm>
            <a:off x="3936490" y="3988214"/>
            <a:ext cx="1325217" cy="5816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
        <p:nvSpPr>
          <p:cNvPr id="13" name="Řečová bublina: obdélníkový bublinový popisek 12">
            <a:extLst>
              <a:ext uri="{FF2B5EF4-FFF2-40B4-BE49-F238E27FC236}">
                <a16:creationId xmlns:a16="http://schemas.microsoft.com/office/drawing/2014/main" id="{C3FE6191-D2CA-42CB-A06C-058330FD2D49}"/>
              </a:ext>
            </a:extLst>
          </p:cNvPr>
          <p:cNvSpPr/>
          <p:nvPr/>
        </p:nvSpPr>
        <p:spPr bwMode="auto">
          <a:xfrm>
            <a:off x="883640" y="5519943"/>
            <a:ext cx="3322040" cy="983973"/>
          </a:xfrm>
          <a:prstGeom prst="wedgeRectCallout">
            <a:avLst>
              <a:gd name="adj1" fmla="val 36978"/>
              <a:gd name="adj2" fmla="val -16303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a:t>
            </a:r>
            <a:r>
              <a:rPr lang="cs-CZ" sz="1867" dirty="0">
                <a:solidFill>
                  <a:srgbClr val="FF0000"/>
                </a:solidFill>
                <a:latin typeface="Arial" panose="020B0604020202020204" pitchFamily="34" charset="0"/>
                <a:cs typeface="Arial" panose="020B0604020202020204" pitchFamily="34" charset="0"/>
              </a:rPr>
              <a:t>Stále přísnější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=0,30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pic>
        <p:nvPicPr>
          <p:cNvPr id="10" name="Obrázek 9">
            <a:extLst>
              <a:ext uri="{FF2B5EF4-FFF2-40B4-BE49-F238E27FC236}">
                <a16:creationId xmlns:a16="http://schemas.microsoft.com/office/drawing/2014/main" id="{3D0027C6-F7F9-4B58-8167-5E18E104FA7C}"/>
              </a:ext>
            </a:extLst>
          </p:cNvPr>
          <p:cNvPicPr>
            <a:picLocks noChangeAspect="1"/>
          </p:cNvPicPr>
          <p:nvPr/>
        </p:nvPicPr>
        <p:blipFill>
          <a:blip r:embed="rId5"/>
          <a:stretch>
            <a:fillRect/>
          </a:stretch>
        </p:blipFill>
        <p:spPr>
          <a:xfrm>
            <a:off x="6828824" y="1631721"/>
            <a:ext cx="4775467" cy="4712984"/>
          </a:xfrm>
          <a:prstGeom prst="rect">
            <a:avLst/>
          </a:prstGeom>
          <a:effectLst>
            <a:outerShdw blurRad="63500" sx="102000" sy="102000" algn="ctr" rotWithShape="0">
              <a:prstClr val="black">
                <a:alpha val="40000"/>
              </a:prstClr>
            </a:outerShdw>
          </a:effectLst>
        </p:spPr>
      </p:pic>
      <p:cxnSp>
        <p:nvCxnSpPr>
          <p:cNvPr id="11" name="Přímá spojnice se šipkou 10">
            <a:extLst>
              <a:ext uri="{FF2B5EF4-FFF2-40B4-BE49-F238E27FC236}">
                <a16:creationId xmlns:a16="http://schemas.microsoft.com/office/drawing/2014/main" id="{D0F94A31-C44F-4449-9C68-27E0C62D2AD6}"/>
              </a:ext>
            </a:extLst>
          </p:cNvPr>
          <p:cNvCxnSpPr/>
          <p:nvPr/>
        </p:nvCxnSpPr>
        <p:spPr bwMode="auto">
          <a:xfrm>
            <a:off x="3231813" y="3187816"/>
            <a:ext cx="1107347"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4" name="Nadpis 1">
            <a:extLst>
              <a:ext uri="{FF2B5EF4-FFF2-40B4-BE49-F238E27FC236}">
                <a16:creationId xmlns:a16="http://schemas.microsoft.com/office/drawing/2014/main" id="{C63209BC-F99D-49E1-90CF-CF47D0249524}"/>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3756379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Obrázek 12">
            <a:extLst>
              <a:ext uri="{FF2B5EF4-FFF2-40B4-BE49-F238E27FC236}">
                <a16:creationId xmlns:a16="http://schemas.microsoft.com/office/drawing/2014/main" id="{5DE6E48B-9BDD-4417-89DA-668370777E11}"/>
              </a:ext>
            </a:extLst>
          </p:cNvPr>
          <p:cNvPicPr>
            <a:picLocks noChangeAspect="1"/>
          </p:cNvPicPr>
          <p:nvPr/>
        </p:nvPicPr>
        <p:blipFill>
          <a:blip r:embed="rId3"/>
          <a:stretch>
            <a:fillRect/>
          </a:stretch>
        </p:blipFill>
        <p:spPr>
          <a:xfrm>
            <a:off x="6640629" y="1174459"/>
            <a:ext cx="4775467" cy="4712984"/>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428978" y="1044454"/>
            <a:ext cx="5163833" cy="4031873"/>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b="1" dirty="0">
                <a:latin typeface="Arial" panose="020B0604020202020204" pitchFamily="34" charset="0"/>
                <a:cs typeface="Arial" panose="020B0604020202020204" pitchFamily="34" charset="0"/>
              </a:rPr>
              <a:t>Příklady z praxe 2:</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zateplený BD</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Nevytápěné technické podlaží celé nad UT – nevytápěný profil s n=0,30 1/h</a:t>
            </a:r>
          </a:p>
          <a:p>
            <a:pPr marL="1066773" lvl="1"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Výpočet podlahy EN 13 370 (P=79.8, w=0.21, </a:t>
            </a:r>
            <a:r>
              <a:rPr lang="el-GR" sz="2400" dirty="0">
                <a:latin typeface="Calibri" panose="020F0502020204030204" pitchFamily="34" charset="0"/>
                <a:ea typeface="Calibri" panose="020F0502020204030204" pitchFamily="34" charset="0"/>
                <a:cs typeface="Calibri" panose="020F0502020204030204" pitchFamily="34" charset="0"/>
              </a:rPr>
              <a:t>λ</a:t>
            </a:r>
            <a:r>
              <a:rPr lang="cs-CZ" sz="2400" dirty="0">
                <a:latin typeface="Calibri" panose="020F0502020204030204" pitchFamily="34" charset="0"/>
                <a:ea typeface="Calibri" panose="020F0502020204030204" pitchFamily="34" charset="0"/>
                <a:cs typeface="Calibri" panose="020F0502020204030204" pitchFamily="34" charset="0"/>
              </a:rPr>
              <a:t>gr=2.0, Gw=1.0</a:t>
            </a:r>
            <a:r>
              <a:rPr lang="cs-CZ" sz="2400" dirty="0">
                <a:latin typeface="Arial" panose="020B0604020202020204" pitchFamily="34" charset="0"/>
                <a:cs typeface="Arial" panose="020B0604020202020204" pitchFamily="34" charset="0"/>
              </a:rPr>
              <a:t>)</a:t>
            </a:r>
          </a:p>
        </p:txBody>
      </p:sp>
      <p:sp>
        <p:nvSpPr>
          <p:cNvPr id="8" name="Řečová bublina: obdélníkový bublinový popisek 7">
            <a:extLst>
              <a:ext uri="{FF2B5EF4-FFF2-40B4-BE49-F238E27FC236}">
                <a16:creationId xmlns:a16="http://schemas.microsoft.com/office/drawing/2014/main" id="{A6E24E04-51D5-4591-B356-F4220EA3CE33}"/>
              </a:ext>
            </a:extLst>
          </p:cNvPr>
          <p:cNvSpPr/>
          <p:nvPr/>
        </p:nvSpPr>
        <p:spPr bwMode="auto">
          <a:xfrm>
            <a:off x="7336891" y="3037392"/>
            <a:ext cx="2480807" cy="983973"/>
          </a:xfrm>
          <a:prstGeom prst="wedgeRectCallout">
            <a:avLst>
              <a:gd name="adj1" fmla="val -33210"/>
              <a:gd name="adj2" fmla="val 13820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Strop přesně </a:t>
            </a:r>
          </a:p>
          <a:p>
            <a:pPr algn="ctr"/>
            <a:r>
              <a:rPr lang="cs-CZ" sz="1867" dirty="0">
                <a:solidFill>
                  <a:srgbClr val="FF0000"/>
                </a:solidFill>
                <a:latin typeface="Arial" panose="020B0604020202020204" pitchFamily="34" charset="0"/>
                <a:cs typeface="Arial" panose="020B0604020202020204" pitchFamily="34" charset="0"/>
              </a:rPr>
              <a:t>U=0,95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0" name="Řečová bublina: obdélníkový bublinový popisek 9">
            <a:extLst>
              <a:ext uri="{FF2B5EF4-FFF2-40B4-BE49-F238E27FC236}">
                <a16:creationId xmlns:a16="http://schemas.microsoft.com/office/drawing/2014/main" id="{B8AD5C09-C5B3-4571-B1C4-758147385BFB}"/>
              </a:ext>
            </a:extLst>
          </p:cNvPr>
          <p:cNvSpPr/>
          <p:nvPr/>
        </p:nvSpPr>
        <p:spPr bwMode="auto">
          <a:xfrm>
            <a:off x="7002264" y="5739227"/>
            <a:ext cx="4775467" cy="983973"/>
          </a:xfrm>
          <a:prstGeom prst="wedgeRectCallout">
            <a:avLst>
              <a:gd name="adj1" fmla="val -3054"/>
              <a:gd name="adj2" fmla="val -87909"/>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Podlaha beton -15 cm</a:t>
            </a:r>
          </a:p>
          <a:p>
            <a:pPr algn="ctr"/>
            <a:r>
              <a:rPr lang="cs-CZ" sz="1867" dirty="0">
                <a:solidFill>
                  <a:srgbClr val="FF0000"/>
                </a:solidFill>
                <a:latin typeface="Arial" panose="020B0604020202020204" pitchFamily="34" charset="0"/>
                <a:cs typeface="Arial" panose="020B0604020202020204" pitchFamily="34" charset="0"/>
              </a:rPr>
              <a:t>U=3,6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 + </a:t>
            </a:r>
            <a:r>
              <a:rPr lang="cs-CZ" sz="1867" b="1" dirty="0">
                <a:solidFill>
                  <a:srgbClr val="FF0000"/>
                </a:solidFill>
                <a:latin typeface="Arial" panose="020B0604020202020204" pitchFamily="34" charset="0"/>
                <a:cs typeface="Arial" panose="020B0604020202020204" pitchFamily="34" charset="0"/>
              </a:rPr>
              <a:t>okrajová TI 10 cm XPS, -1.000 pod UT</a:t>
            </a:r>
          </a:p>
        </p:txBody>
      </p:sp>
      <p:sp>
        <p:nvSpPr>
          <p:cNvPr id="11" name="Řečová bublina: obdélníkový bublinový popisek 10">
            <a:extLst>
              <a:ext uri="{FF2B5EF4-FFF2-40B4-BE49-F238E27FC236}">
                <a16:creationId xmlns:a16="http://schemas.microsoft.com/office/drawing/2014/main" id="{546DF214-C289-4F37-B700-2F601846D61D}"/>
              </a:ext>
            </a:extLst>
          </p:cNvPr>
          <p:cNvSpPr/>
          <p:nvPr/>
        </p:nvSpPr>
        <p:spPr bwMode="auto">
          <a:xfrm>
            <a:off x="1998565" y="5752840"/>
            <a:ext cx="2480807" cy="983973"/>
          </a:xfrm>
          <a:prstGeom prst="wedgeRectCallout">
            <a:avLst>
              <a:gd name="adj1" fmla="val 77474"/>
              <a:gd name="adj2" fmla="val -106026"/>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Stěny sendvičový panel + ETICS</a:t>
            </a:r>
          </a:p>
          <a:p>
            <a:pPr algn="ctr"/>
            <a:r>
              <a:rPr lang="cs-CZ" sz="1867" dirty="0">
                <a:solidFill>
                  <a:srgbClr val="FF0000"/>
                </a:solidFill>
                <a:latin typeface="Arial" panose="020B0604020202020204" pitchFamily="34" charset="0"/>
                <a:cs typeface="Arial" panose="020B0604020202020204" pitchFamily="34" charset="0"/>
              </a:rPr>
              <a:t>U=0,20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sp>
        <p:nvSpPr>
          <p:cNvPr id="12" name="Řečová bublina: obdélníkový bublinový popisek 11">
            <a:extLst>
              <a:ext uri="{FF2B5EF4-FFF2-40B4-BE49-F238E27FC236}">
                <a16:creationId xmlns:a16="http://schemas.microsoft.com/office/drawing/2014/main" id="{9694D2EE-5685-47BC-BC31-BB7D3EA3F04F}"/>
              </a:ext>
            </a:extLst>
          </p:cNvPr>
          <p:cNvSpPr/>
          <p:nvPr/>
        </p:nvSpPr>
        <p:spPr bwMode="auto">
          <a:xfrm>
            <a:off x="4684232" y="5739227"/>
            <a:ext cx="2113171" cy="983973"/>
          </a:xfrm>
          <a:prstGeom prst="wedgeRectCallout">
            <a:avLst>
              <a:gd name="adj1" fmla="val 43240"/>
              <a:gd name="adj2" fmla="val -104723"/>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err="1">
                <a:solidFill>
                  <a:srgbClr val="FF0000"/>
                </a:solidFill>
                <a:latin typeface="Arial" panose="020B0604020202020204" pitchFamily="34" charset="0"/>
                <a:cs typeface="Arial" panose="020B0604020202020204" pitchFamily="34" charset="0"/>
              </a:rPr>
              <a:t>Výplně+dveře</a:t>
            </a:r>
            <a:endParaRPr lang="cs-CZ" sz="1867" dirty="0">
              <a:solidFill>
                <a:srgbClr val="FF0000"/>
              </a:solidFill>
              <a:latin typeface="Arial" panose="020B0604020202020204" pitchFamily="34" charset="0"/>
              <a:cs typeface="Arial" panose="020B0604020202020204" pitchFamily="34" charset="0"/>
            </a:endParaRPr>
          </a:p>
          <a:p>
            <a:pPr algn="ctr"/>
            <a:r>
              <a:rPr lang="cs-CZ" sz="1867" dirty="0">
                <a:solidFill>
                  <a:srgbClr val="FF0000"/>
                </a:solidFill>
                <a:latin typeface="Arial" panose="020B0604020202020204" pitchFamily="34" charset="0"/>
                <a:cs typeface="Arial" panose="020B0604020202020204" pitchFamily="34" charset="0"/>
              </a:rPr>
              <a:t>U=0,90+1,20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cxnSp>
        <p:nvCxnSpPr>
          <p:cNvPr id="6" name="Přímá spojnice 5">
            <a:extLst>
              <a:ext uri="{FF2B5EF4-FFF2-40B4-BE49-F238E27FC236}">
                <a16:creationId xmlns:a16="http://schemas.microsoft.com/office/drawing/2014/main" id="{56FBBA29-2DFD-47F8-BE6F-AF9EA4E03BDE}"/>
              </a:ext>
            </a:extLst>
          </p:cNvPr>
          <p:cNvCxnSpPr>
            <a:cxnSpLocks/>
          </p:cNvCxnSpPr>
          <p:nvPr/>
        </p:nvCxnSpPr>
        <p:spPr bwMode="auto">
          <a:xfrm flipH="1" flipV="1">
            <a:off x="7098151" y="4575666"/>
            <a:ext cx="929248" cy="636695"/>
          </a:xfrm>
          <a:prstGeom prst="line">
            <a:avLst/>
          </a:prstGeom>
          <a:solidFill>
            <a:schemeClr val="accent1"/>
          </a:solidFill>
          <a:ln w="76200" cap="flat" cmpd="sng" algn="ctr">
            <a:solidFill>
              <a:srgbClr val="FF0000"/>
            </a:solidFill>
            <a:prstDash val="solid"/>
            <a:round/>
            <a:headEnd type="none" w="med" len="med"/>
            <a:tailEnd type="none" w="med" len="med"/>
          </a:ln>
          <a:effectLst/>
        </p:spPr>
      </p:cxnSp>
      <p:sp>
        <p:nvSpPr>
          <p:cNvPr id="14" name="Nadpis 1">
            <a:extLst>
              <a:ext uri="{FF2B5EF4-FFF2-40B4-BE49-F238E27FC236}">
                <a16:creationId xmlns:a16="http://schemas.microsoft.com/office/drawing/2014/main" id="{A05D8433-5275-44F5-9762-A708482B1047}"/>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28110228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30B3CBB3-46C8-48D7-AEB5-CCF3D1EE211A}"/>
              </a:ext>
            </a:extLst>
          </p:cNvPr>
          <p:cNvPicPr>
            <a:picLocks noChangeAspect="1"/>
          </p:cNvPicPr>
          <p:nvPr/>
        </p:nvPicPr>
        <p:blipFill>
          <a:blip r:embed="rId3"/>
          <a:stretch>
            <a:fillRect/>
          </a:stretch>
        </p:blipFill>
        <p:spPr>
          <a:xfrm>
            <a:off x="335360" y="891885"/>
            <a:ext cx="7848723" cy="4153011"/>
          </a:xfrm>
          <a:prstGeom prst="rect">
            <a:avLst/>
          </a:prstGeom>
          <a:effectLst>
            <a:outerShdw blurRad="63500" sx="102000" sy="102000" algn="ctr" rotWithShape="0">
              <a:prstClr val="black">
                <a:alpha val="40000"/>
              </a:prstClr>
            </a:outerShdw>
          </a:effectLst>
        </p:spPr>
      </p:pic>
      <p:pic>
        <p:nvPicPr>
          <p:cNvPr id="9" name="Picture 2"/>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12" name="Elipsa 5">
            <a:extLst>
              <a:ext uri="{FF2B5EF4-FFF2-40B4-BE49-F238E27FC236}">
                <a16:creationId xmlns:a16="http://schemas.microsoft.com/office/drawing/2014/main" id="{32D77549-D8D2-476D-98A2-768EEC174ACA}"/>
              </a:ext>
            </a:extLst>
          </p:cNvPr>
          <p:cNvSpPr/>
          <p:nvPr/>
        </p:nvSpPr>
        <p:spPr bwMode="auto">
          <a:xfrm>
            <a:off x="3901049" y="4360278"/>
            <a:ext cx="1325217" cy="581636"/>
          </a:xfrm>
          <a:prstGeom prst="ellipse">
            <a:avLst/>
          </a:prstGeom>
          <a:noFill/>
          <a:ln w="762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dirty="0">
              <a:latin typeface="Times New Roman" pitchFamily="18" charset="0"/>
            </a:endParaRPr>
          </a:p>
        </p:txBody>
      </p:sp>
      <p:sp>
        <p:nvSpPr>
          <p:cNvPr id="13" name="Řečová bublina: obdélníkový bublinový popisek 12">
            <a:extLst>
              <a:ext uri="{FF2B5EF4-FFF2-40B4-BE49-F238E27FC236}">
                <a16:creationId xmlns:a16="http://schemas.microsoft.com/office/drawing/2014/main" id="{C3FE6191-D2CA-42CB-A06C-058330FD2D49}"/>
              </a:ext>
            </a:extLst>
          </p:cNvPr>
          <p:cNvSpPr/>
          <p:nvPr/>
        </p:nvSpPr>
        <p:spPr bwMode="auto">
          <a:xfrm>
            <a:off x="883640" y="5519943"/>
            <a:ext cx="3322040" cy="983973"/>
          </a:xfrm>
          <a:prstGeom prst="wedgeRectCallout">
            <a:avLst>
              <a:gd name="adj1" fmla="val 38662"/>
              <a:gd name="adj2" fmla="val -115289"/>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ctr" anchorCtr="0" compatLnSpc="1">
            <a:prstTxWarp prst="textNoShape">
              <a:avLst/>
            </a:prstTxWarp>
          </a:bodyPr>
          <a:lstStyle/>
          <a:p>
            <a:pPr algn="ctr"/>
            <a:r>
              <a:rPr lang="cs-CZ" sz="1867" dirty="0">
                <a:solidFill>
                  <a:srgbClr val="FF0000"/>
                </a:solidFill>
                <a:latin typeface="Arial" panose="020B0604020202020204" pitchFamily="34" charset="0"/>
                <a:cs typeface="Arial" panose="020B0604020202020204" pitchFamily="34" charset="0"/>
              </a:rPr>
              <a:t>=</a:t>
            </a:r>
            <a:r>
              <a:rPr lang="en-US" sz="1867" dirty="0">
                <a:solidFill>
                  <a:srgbClr val="FF0000"/>
                </a:solidFill>
                <a:latin typeface="Arial" panose="020B0604020202020204" pitchFamily="34" charset="0"/>
                <a:cs typeface="Arial" panose="020B0604020202020204" pitchFamily="34" charset="0"/>
              </a:rPr>
              <a:t>&gt; </a:t>
            </a:r>
            <a:r>
              <a:rPr lang="cs-CZ" sz="1867" dirty="0">
                <a:solidFill>
                  <a:srgbClr val="FF0000"/>
                </a:solidFill>
                <a:latin typeface="Arial" panose="020B0604020202020204" pitchFamily="34" charset="0"/>
                <a:cs typeface="Arial" panose="020B0604020202020204" pitchFamily="34" charset="0"/>
              </a:rPr>
              <a:t> mírnější požadavek na strop</a:t>
            </a:r>
          </a:p>
          <a:p>
            <a:pPr algn="ctr"/>
            <a:r>
              <a:rPr lang="cs-CZ" sz="1867" dirty="0">
                <a:solidFill>
                  <a:srgbClr val="FF0000"/>
                </a:solidFill>
                <a:latin typeface="Arial" panose="020B0604020202020204" pitchFamily="34" charset="0"/>
                <a:cs typeface="Arial" panose="020B0604020202020204" pitchFamily="34" charset="0"/>
              </a:rPr>
              <a:t>U</a:t>
            </a:r>
            <a:r>
              <a:rPr lang="cs-CZ" sz="1867" baseline="-25000" dirty="0">
                <a:solidFill>
                  <a:srgbClr val="FF0000"/>
                </a:solidFill>
                <a:latin typeface="Arial" panose="020B0604020202020204" pitchFamily="34" charset="0"/>
                <a:cs typeface="Arial" panose="020B0604020202020204" pitchFamily="34" charset="0"/>
              </a:rPr>
              <a:t>N</a:t>
            </a:r>
            <a:r>
              <a:rPr lang="cs-CZ" sz="1867" dirty="0">
                <a:solidFill>
                  <a:srgbClr val="FF0000"/>
                </a:solidFill>
                <a:latin typeface="Arial" panose="020B0604020202020204" pitchFamily="34" charset="0"/>
                <a:cs typeface="Arial" panose="020B0604020202020204" pitchFamily="34" charset="0"/>
              </a:rPr>
              <a:t>=0,95 W/(m</a:t>
            </a:r>
            <a:r>
              <a:rPr lang="cs-CZ" sz="1867" baseline="30000" dirty="0">
                <a:solidFill>
                  <a:srgbClr val="FF0000"/>
                </a:solidFill>
                <a:latin typeface="Arial" panose="020B0604020202020204" pitchFamily="34" charset="0"/>
                <a:cs typeface="Arial" panose="020B0604020202020204" pitchFamily="34" charset="0"/>
              </a:rPr>
              <a:t>2</a:t>
            </a:r>
            <a:r>
              <a:rPr lang="cs-CZ" sz="1867" dirty="0">
                <a:solidFill>
                  <a:srgbClr val="FF0000"/>
                </a:solidFill>
                <a:latin typeface="Arial" panose="020B0604020202020204" pitchFamily="34" charset="0"/>
                <a:cs typeface="Arial" panose="020B0604020202020204" pitchFamily="34" charset="0"/>
              </a:rPr>
              <a:t>.K)</a:t>
            </a:r>
          </a:p>
        </p:txBody>
      </p:sp>
      <p:pic>
        <p:nvPicPr>
          <p:cNvPr id="10" name="Obrázek 9">
            <a:extLst>
              <a:ext uri="{FF2B5EF4-FFF2-40B4-BE49-F238E27FC236}">
                <a16:creationId xmlns:a16="http://schemas.microsoft.com/office/drawing/2014/main" id="{3D0027C6-F7F9-4B58-8167-5E18E104FA7C}"/>
              </a:ext>
            </a:extLst>
          </p:cNvPr>
          <p:cNvPicPr>
            <a:picLocks noChangeAspect="1"/>
          </p:cNvPicPr>
          <p:nvPr/>
        </p:nvPicPr>
        <p:blipFill>
          <a:blip r:embed="rId5"/>
          <a:stretch>
            <a:fillRect/>
          </a:stretch>
        </p:blipFill>
        <p:spPr>
          <a:xfrm>
            <a:off x="6828824" y="1631721"/>
            <a:ext cx="4775467" cy="4712984"/>
          </a:xfrm>
          <a:prstGeom prst="rect">
            <a:avLst/>
          </a:prstGeom>
          <a:effectLst>
            <a:outerShdw blurRad="63500" sx="102000" sy="102000" algn="ctr" rotWithShape="0">
              <a:prstClr val="black">
                <a:alpha val="40000"/>
              </a:prstClr>
            </a:outerShdw>
          </a:effectLst>
        </p:spPr>
      </p:pic>
      <p:cxnSp>
        <p:nvCxnSpPr>
          <p:cNvPr id="11" name="Přímá spojnice se šipkou 10">
            <a:extLst>
              <a:ext uri="{FF2B5EF4-FFF2-40B4-BE49-F238E27FC236}">
                <a16:creationId xmlns:a16="http://schemas.microsoft.com/office/drawing/2014/main" id="{AF1DF45D-9A4F-4B5E-9B69-FD67B8297B42}"/>
              </a:ext>
            </a:extLst>
          </p:cNvPr>
          <p:cNvCxnSpPr/>
          <p:nvPr/>
        </p:nvCxnSpPr>
        <p:spPr bwMode="auto">
          <a:xfrm>
            <a:off x="3098333" y="2908184"/>
            <a:ext cx="1107347"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14" name="Nadpis 1">
            <a:extLst>
              <a:ext uri="{FF2B5EF4-FFF2-40B4-BE49-F238E27FC236}">
                <a16:creationId xmlns:a16="http://schemas.microsoft.com/office/drawing/2014/main" id="{9DDB7617-CD2A-4D2F-AB71-9CB8C54D5405}"/>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spTree>
    <p:extLst>
      <p:ext uri="{BB962C8B-B14F-4D97-AF65-F5344CB8AC3E}">
        <p14:creationId xmlns:p14="http://schemas.microsoft.com/office/powerpoint/2010/main" val="3317721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246098" y="1044454"/>
            <a:ext cx="11058348" cy="3088025"/>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Nelze obecně říci, že by norma ČSN 730540-2:2025 zpřísňovala požadavek na strop k nevytápěnému prostoru</a:t>
            </a:r>
          </a:p>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U některých stropů k nevytápěným suterénům norma v některých případech skutečně zpřísňuje požadavek (nutno zateplovat vyšší </a:t>
            </a:r>
            <a:r>
              <a:rPr lang="cs-CZ" sz="2400" dirty="0" err="1">
                <a:latin typeface="Arial" panose="020B0604020202020204" pitchFamily="34" charset="0"/>
                <a:cs typeface="Arial" panose="020B0604020202020204" pitchFamily="34" charset="0"/>
              </a:rPr>
              <a:t>tl</a:t>
            </a:r>
            <a:r>
              <a:rPr lang="cs-CZ" sz="2400" dirty="0">
                <a:latin typeface="Arial" panose="020B0604020202020204" pitchFamily="34" charset="0"/>
                <a:cs typeface="Arial" panose="020B0604020202020204" pitchFamily="34" charset="0"/>
              </a:rPr>
              <a:t>. tepelné izolace), v jiných případech je ale možné „dosáhnout“ i mírnějšího požadavku</a:t>
            </a:r>
          </a:p>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Záleží na konkrétním objektu – konstrukce a dispozice - a vstupech jaké si dovolíme použít (např. větrání u nevytápěného prostoru)</a:t>
            </a:r>
          </a:p>
        </p:txBody>
      </p:sp>
      <p:sp>
        <p:nvSpPr>
          <p:cNvPr id="7" name="Nadpis 1">
            <a:extLst>
              <a:ext uri="{FF2B5EF4-FFF2-40B4-BE49-F238E27FC236}">
                <a16:creationId xmlns:a16="http://schemas.microsoft.com/office/drawing/2014/main" id="{289CB1EE-DB98-49C2-B490-A95665EA5336}"/>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Závěry</a:t>
            </a:r>
          </a:p>
        </p:txBody>
      </p:sp>
    </p:spTree>
    <p:extLst>
      <p:ext uri="{BB962C8B-B14F-4D97-AF65-F5344CB8AC3E}">
        <p14:creationId xmlns:p14="http://schemas.microsoft.com/office/powerpoint/2010/main" val="41112380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246098" y="1044454"/>
            <a:ext cx="11058348" cy="3457357"/>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Obecně je vhodné nejdříve hledat cesty jak udělat maximum pro ochranu tepla co nejblíže - tj. na hranici obálky (</a:t>
            </a:r>
            <a:r>
              <a:rPr lang="cs-CZ" sz="2400" b="1" dirty="0">
                <a:latin typeface="Arial" panose="020B0604020202020204" pitchFamily="34" charset="0"/>
                <a:cs typeface="Arial" panose="020B0604020202020204" pitchFamily="34" charset="0"/>
              </a:rPr>
              <a:t>více</a:t>
            </a:r>
            <a:r>
              <a:rPr lang="cs-CZ" sz="2400" dirty="0">
                <a:latin typeface="Arial" panose="020B0604020202020204" pitchFamily="34" charset="0"/>
                <a:cs typeface="Arial" panose="020B0604020202020204" pitchFamily="34" charset="0"/>
              </a:rPr>
              <a:t> </a:t>
            </a:r>
            <a:r>
              <a:rPr lang="cs-CZ" sz="2400" b="1" dirty="0">
                <a:latin typeface="Arial" panose="020B0604020202020204" pitchFamily="34" charset="0"/>
                <a:cs typeface="Arial" panose="020B0604020202020204" pitchFamily="34" charset="0"/>
              </a:rPr>
              <a:t>zateplený strop</a:t>
            </a:r>
            <a:r>
              <a:rPr lang="cs-CZ" sz="2400" dirty="0">
                <a:latin typeface="Arial" panose="020B0604020202020204" pitchFamily="34" charset="0"/>
                <a:cs typeface="Arial" panose="020B0604020202020204" pitchFamily="34" charset="0"/>
              </a:rPr>
              <a:t>). </a:t>
            </a:r>
          </a:p>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Pokud vyšší míra zateplení stropu není žádoucí nebo možná, mohu hledat cesty </a:t>
            </a:r>
            <a:r>
              <a:rPr lang="cs-CZ" sz="2400" b="1" dirty="0">
                <a:latin typeface="Arial" panose="020B0604020202020204" pitchFamily="34" charset="0"/>
                <a:cs typeface="Arial" panose="020B0604020202020204" pitchFamily="34" charset="0"/>
              </a:rPr>
              <a:t>na obálce nevytápěného prostoru </a:t>
            </a:r>
            <a:r>
              <a:rPr lang="cs-CZ" sz="2400" dirty="0">
                <a:latin typeface="Arial" panose="020B0604020202020204" pitchFamily="34" charset="0"/>
                <a:cs typeface="Arial" panose="020B0604020202020204" pitchFamily="34" charset="0"/>
              </a:rPr>
              <a:t>a zajistit tak pro strop mírnější požadavek (</a:t>
            </a:r>
            <a:r>
              <a:rPr lang="cs-CZ" sz="2400" b="1" dirty="0">
                <a:latin typeface="Arial" panose="020B0604020202020204" pitchFamily="34" charset="0"/>
                <a:cs typeface="Arial" panose="020B0604020202020204" pitchFamily="34" charset="0"/>
              </a:rPr>
              <a:t>méně zateplený strop</a:t>
            </a:r>
            <a:r>
              <a:rPr lang="cs-CZ" sz="2400" dirty="0">
                <a:latin typeface="Arial" panose="020B0604020202020204" pitchFamily="34" charset="0"/>
                <a:cs typeface="Arial" panose="020B0604020202020204" pitchFamily="34" charset="0"/>
              </a:rPr>
              <a:t>)</a:t>
            </a:r>
          </a:p>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Zateplení obálky nevytápěného prostoru se může ukázat jako méně efektivní než vyšší míra zateplení stropu. A některých případech si ani mírnější požadavek na strop výpočtově neobhájíme. </a:t>
            </a:r>
          </a:p>
        </p:txBody>
      </p:sp>
      <p:sp>
        <p:nvSpPr>
          <p:cNvPr id="7" name="Nadpis 1">
            <a:extLst>
              <a:ext uri="{FF2B5EF4-FFF2-40B4-BE49-F238E27FC236}">
                <a16:creationId xmlns:a16="http://schemas.microsoft.com/office/drawing/2014/main" id="{289CB1EE-DB98-49C2-B490-A95665EA5336}"/>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Závěry</a:t>
            </a:r>
          </a:p>
        </p:txBody>
      </p:sp>
    </p:spTree>
    <p:extLst>
      <p:ext uri="{BB962C8B-B14F-4D97-AF65-F5344CB8AC3E}">
        <p14:creationId xmlns:p14="http://schemas.microsoft.com/office/powerpoint/2010/main" val="7547333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5" name="TextovéPole 4">
            <a:extLst>
              <a:ext uri="{FF2B5EF4-FFF2-40B4-BE49-F238E27FC236}">
                <a16:creationId xmlns:a16="http://schemas.microsoft.com/office/drawing/2014/main" id="{7B836C54-5E2F-4C04-B2D0-31600BE794E6}"/>
              </a:ext>
            </a:extLst>
          </p:cNvPr>
          <p:cNvSpPr txBox="1"/>
          <p:nvPr/>
        </p:nvSpPr>
        <p:spPr>
          <a:xfrm>
            <a:off x="246098" y="1044454"/>
            <a:ext cx="11058348" cy="1200329"/>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Pro komplikované případy (např. není možné více zateplit strop a zároveň není efektivní nebo možné dělat opatření na obálce nevytápěného prostoru), je možné využít ustanovení normy</a:t>
            </a:r>
          </a:p>
        </p:txBody>
      </p:sp>
      <p:sp>
        <p:nvSpPr>
          <p:cNvPr id="7" name="Nadpis 1">
            <a:extLst>
              <a:ext uri="{FF2B5EF4-FFF2-40B4-BE49-F238E27FC236}">
                <a16:creationId xmlns:a16="http://schemas.microsoft.com/office/drawing/2014/main" id="{289CB1EE-DB98-49C2-B490-A95665EA5336}"/>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Závěry</a:t>
            </a:r>
          </a:p>
        </p:txBody>
      </p:sp>
      <p:pic>
        <p:nvPicPr>
          <p:cNvPr id="6" name="Obrázek 5">
            <a:extLst>
              <a:ext uri="{FF2B5EF4-FFF2-40B4-BE49-F238E27FC236}">
                <a16:creationId xmlns:a16="http://schemas.microsoft.com/office/drawing/2014/main" id="{404861E3-CB19-4843-A5CE-77A5E783B6B1}"/>
              </a:ext>
            </a:extLst>
          </p:cNvPr>
          <p:cNvPicPr>
            <a:picLocks noChangeAspect="1"/>
          </p:cNvPicPr>
          <p:nvPr/>
        </p:nvPicPr>
        <p:blipFill>
          <a:blip r:embed="rId4"/>
          <a:stretch>
            <a:fillRect/>
          </a:stretch>
        </p:blipFill>
        <p:spPr>
          <a:xfrm>
            <a:off x="0" y="2553514"/>
            <a:ext cx="11734011" cy="3336637"/>
          </a:xfrm>
          <a:prstGeom prst="rect">
            <a:avLst/>
          </a:prstGeom>
          <a:effectLst>
            <a:outerShdw blurRad="63500" sx="102000" sy="102000" algn="ctr" rotWithShape="0">
              <a:prstClr val="black">
                <a:alpha val="40000"/>
              </a:prstClr>
            </a:outerShdw>
          </a:effectLst>
        </p:spPr>
      </p:pic>
      <p:sp>
        <p:nvSpPr>
          <p:cNvPr id="8" name="TextovéPole 7">
            <a:extLst>
              <a:ext uri="{FF2B5EF4-FFF2-40B4-BE49-F238E27FC236}">
                <a16:creationId xmlns:a16="http://schemas.microsoft.com/office/drawing/2014/main" id="{34C4F965-D9D9-46B8-B9FB-6982F0D6643B}"/>
              </a:ext>
            </a:extLst>
          </p:cNvPr>
          <p:cNvSpPr txBox="1"/>
          <p:nvPr/>
        </p:nvSpPr>
        <p:spPr>
          <a:xfrm>
            <a:off x="164818" y="3848614"/>
            <a:ext cx="11058348" cy="1036181"/>
          </a:xfrm>
          <a:prstGeom prst="rect">
            <a:avLst/>
          </a:prstGeom>
          <a:noFill/>
        </p:spPr>
        <p:txBody>
          <a:bodyPr wrap="square" rtlCol="0">
            <a:spAutoFit/>
          </a:bodyPr>
          <a:lstStyle/>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Např. v PENB vysvětlím důvody, proč není požadavek na UN stropu splněn</a:t>
            </a:r>
          </a:p>
          <a:p>
            <a:pPr marL="457189" indent="-457189">
              <a:spcBef>
                <a:spcPts val="800"/>
              </a:spcBef>
              <a:spcAft>
                <a:spcPts val="800"/>
              </a:spcAft>
              <a:buFont typeface="Arial" panose="020B0604020202020204" pitchFamily="34" charset="0"/>
              <a:buChar char="•"/>
            </a:pPr>
            <a:r>
              <a:rPr lang="cs-CZ" sz="2400" dirty="0">
                <a:latin typeface="Arial" panose="020B0604020202020204" pitchFamily="34" charset="0"/>
                <a:cs typeface="Arial" panose="020B0604020202020204" pitchFamily="34" charset="0"/>
              </a:rPr>
              <a:t>Vyhovující </a:t>
            </a:r>
            <a:r>
              <a:rPr lang="cs-CZ" sz="2400" dirty="0" err="1">
                <a:latin typeface="Arial" panose="020B0604020202020204" pitchFamily="34" charset="0"/>
                <a:cs typeface="Arial" panose="020B0604020202020204" pitchFamily="34" charset="0"/>
              </a:rPr>
              <a:t>Uem</a:t>
            </a:r>
            <a:r>
              <a:rPr lang="cs-CZ" sz="2400" dirty="0">
                <a:latin typeface="Arial" panose="020B0604020202020204" pitchFamily="34" charset="0"/>
                <a:cs typeface="Arial" panose="020B0604020202020204" pitchFamily="34" charset="0"/>
              </a:rPr>
              <a:t> pak zajistíme jiným způsobem</a:t>
            </a:r>
          </a:p>
        </p:txBody>
      </p:sp>
    </p:spTree>
    <p:extLst>
      <p:ext uri="{BB962C8B-B14F-4D97-AF65-F5344CB8AC3E}">
        <p14:creationId xmlns:p14="http://schemas.microsoft.com/office/powerpoint/2010/main" val="19871220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a:spLocks noGrp="1"/>
          </p:cNvSpPr>
          <p:nvPr>
            <p:ph type="title"/>
          </p:nvPr>
        </p:nvSpPr>
        <p:spPr>
          <a:xfrm>
            <a:off x="239349" y="197768"/>
            <a:ext cx="11617291" cy="638944"/>
          </a:xfrm>
        </p:spPr>
        <p:txBody>
          <a:bodyPr>
            <a:normAutofit/>
          </a:bodyPr>
          <a:lstStyle/>
          <a:p>
            <a:r>
              <a:rPr lang="cs-CZ" sz="3400" dirty="0">
                <a:solidFill>
                  <a:srgbClr val="9C701D"/>
                </a:solidFill>
                <a:latin typeface="Arial Black" pitchFamily="34" charset="0"/>
              </a:rPr>
              <a:t>Další informace</a:t>
            </a:r>
          </a:p>
        </p:txBody>
      </p:sp>
      <p:sp>
        <p:nvSpPr>
          <p:cNvPr id="5" name="Zástupný symbol pro obsah 2"/>
          <p:cNvSpPr>
            <a:spLocks noGrp="1"/>
          </p:cNvSpPr>
          <p:nvPr>
            <p:ph idx="1"/>
          </p:nvPr>
        </p:nvSpPr>
        <p:spPr>
          <a:xfrm>
            <a:off x="239350" y="954321"/>
            <a:ext cx="5541690" cy="4992218"/>
          </a:xfrm>
        </p:spPr>
        <p:txBody>
          <a:bodyPr>
            <a:normAutofit/>
          </a:bodyPr>
          <a:lstStyle/>
          <a:p>
            <a:r>
              <a:rPr lang="cs-CZ" dirty="0"/>
              <a:t>Články na </a:t>
            </a:r>
            <a:r>
              <a:rPr lang="cs-CZ" b="1" dirty="0">
                <a:solidFill>
                  <a:schemeClr val="accent1">
                    <a:lumMod val="75000"/>
                  </a:schemeClr>
                </a:solidFill>
              </a:rPr>
              <a:t>deksoft.eu</a:t>
            </a:r>
            <a:r>
              <a:rPr lang="cs-CZ" dirty="0"/>
              <a:t> v sekci PODPORA / Technická knihovna</a:t>
            </a:r>
          </a:p>
          <a:p>
            <a:r>
              <a:rPr lang="cs-CZ" dirty="0"/>
              <a:t>Článek „Typ nevytápěného prostoru v ČSN 730540-2:2025“ – podrobně popsáno</a:t>
            </a:r>
          </a:p>
        </p:txBody>
      </p:sp>
      <p:sp>
        <p:nvSpPr>
          <p:cNvPr id="9" name="TextovéPole 8"/>
          <p:cNvSpPr txBox="1"/>
          <p:nvPr/>
        </p:nvSpPr>
        <p:spPr>
          <a:xfrm>
            <a:off x="10414000" y="136387"/>
            <a:ext cx="1108270" cy="492443"/>
          </a:xfrm>
          <a:prstGeom prst="rect">
            <a:avLst/>
          </a:prstGeom>
          <a:noFill/>
        </p:spPr>
        <p:txBody>
          <a:bodyPr wrap="square" rtlCol="0">
            <a:spAutoFit/>
          </a:bodyPr>
          <a:lstStyle/>
          <a:p>
            <a:pPr algn="ctr"/>
            <a:r>
              <a:rPr lang="cs-CZ" sz="2600" dirty="0">
                <a:solidFill>
                  <a:schemeClr val="bg1"/>
                </a:solidFill>
                <a:latin typeface="Arial Black" panose="020B0A04020102020204" pitchFamily="34" charset="0"/>
                <a:cs typeface="Arial" panose="020B0604020202020204" pitchFamily="34" charset="0"/>
              </a:rPr>
              <a:t>1</a:t>
            </a:r>
          </a:p>
        </p:txBody>
      </p:sp>
      <p:pic>
        <p:nvPicPr>
          <p:cNvPr id="7" name="Obrázek 6">
            <a:extLst>
              <a:ext uri="{FF2B5EF4-FFF2-40B4-BE49-F238E27FC236}">
                <a16:creationId xmlns:a16="http://schemas.microsoft.com/office/drawing/2014/main" id="{873770A7-1713-45E3-86CC-F5D43EB56746}"/>
              </a:ext>
            </a:extLst>
          </p:cNvPr>
          <p:cNvPicPr>
            <a:picLocks noChangeAspect="1"/>
          </p:cNvPicPr>
          <p:nvPr/>
        </p:nvPicPr>
        <p:blipFill>
          <a:blip r:embed="rId2"/>
          <a:stretch>
            <a:fillRect/>
          </a:stretch>
        </p:blipFill>
        <p:spPr>
          <a:xfrm>
            <a:off x="6242401" y="251650"/>
            <a:ext cx="5710249" cy="6408581"/>
          </a:xfrm>
          <a:prstGeom prst="rect">
            <a:avLst/>
          </a:prstGeom>
        </p:spPr>
      </p:pic>
      <p:sp>
        <p:nvSpPr>
          <p:cNvPr id="10" name="Šipka: doprava 9">
            <a:extLst>
              <a:ext uri="{FF2B5EF4-FFF2-40B4-BE49-F238E27FC236}">
                <a16:creationId xmlns:a16="http://schemas.microsoft.com/office/drawing/2014/main" id="{DB98B40D-7AB6-4EC4-BBF6-2FB58F30ED7A}"/>
              </a:ext>
            </a:extLst>
          </p:cNvPr>
          <p:cNvSpPr/>
          <p:nvPr/>
        </p:nvSpPr>
        <p:spPr>
          <a:xfrm>
            <a:off x="6096000" y="5770880"/>
            <a:ext cx="1290320" cy="638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100553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a:spLocks noGrp="1"/>
          </p:cNvSpPr>
          <p:nvPr>
            <p:ph type="title"/>
          </p:nvPr>
        </p:nvSpPr>
        <p:spPr>
          <a:xfrm>
            <a:off x="239349" y="197768"/>
            <a:ext cx="11617291" cy="638944"/>
          </a:xfrm>
        </p:spPr>
        <p:txBody>
          <a:bodyPr>
            <a:normAutofit/>
          </a:bodyPr>
          <a:lstStyle/>
          <a:p>
            <a:r>
              <a:rPr lang="cs-CZ" sz="3400" dirty="0">
                <a:solidFill>
                  <a:srgbClr val="9C701D"/>
                </a:solidFill>
                <a:latin typeface="Arial Black" pitchFamily="34" charset="0"/>
              </a:rPr>
              <a:t>Další informace</a:t>
            </a:r>
          </a:p>
        </p:txBody>
      </p:sp>
      <p:sp>
        <p:nvSpPr>
          <p:cNvPr id="5" name="Zástupný symbol pro obsah 2"/>
          <p:cNvSpPr>
            <a:spLocks noGrp="1"/>
          </p:cNvSpPr>
          <p:nvPr>
            <p:ph idx="1"/>
          </p:nvPr>
        </p:nvSpPr>
        <p:spPr>
          <a:xfrm>
            <a:off x="239350" y="954321"/>
            <a:ext cx="6791370" cy="4992218"/>
          </a:xfrm>
        </p:spPr>
        <p:txBody>
          <a:bodyPr>
            <a:normAutofit/>
          </a:bodyPr>
          <a:lstStyle/>
          <a:p>
            <a:r>
              <a:rPr lang="cs-CZ" dirty="0"/>
              <a:t>Novinky v programu ENERGETIKA DEKSOFT</a:t>
            </a:r>
          </a:p>
          <a:p>
            <a:r>
              <a:rPr lang="cs-CZ" b="1" dirty="0">
                <a:solidFill>
                  <a:schemeClr val="accent1">
                    <a:lumMod val="75000"/>
                  </a:schemeClr>
                </a:solidFill>
              </a:rPr>
              <a:t>deksoft.eu/energetika</a:t>
            </a:r>
            <a:endParaRPr lang="cs-CZ" dirty="0">
              <a:solidFill>
                <a:schemeClr val="accent1">
                  <a:lumMod val="75000"/>
                </a:schemeClr>
              </a:solidFill>
            </a:endParaRPr>
          </a:p>
          <a:p>
            <a:r>
              <a:rPr lang="cs-CZ" dirty="0"/>
              <a:t>Například historie revizí – nové funkce apod.</a:t>
            </a:r>
          </a:p>
        </p:txBody>
      </p:sp>
      <p:sp>
        <p:nvSpPr>
          <p:cNvPr id="9" name="TextovéPole 8"/>
          <p:cNvSpPr txBox="1"/>
          <p:nvPr/>
        </p:nvSpPr>
        <p:spPr>
          <a:xfrm>
            <a:off x="10414000" y="136387"/>
            <a:ext cx="1108270" cy="492443"/>
          </a:xfrm>
          <a:prstGeom prst="rect">
            <a:avLst/>
          </a:prstGeom>
          <a:noFill/>
        </p:spPr>
        <p:txBody>
          <a:bodyPr wrap="square" rtlCol="0">
            <a:spAutoFit/>
          </a:bodyPr>
          <a:lstStyle/>
          <a:p>
            <a:pPr algn="ctr"/>
            <a:r>
              <a:rPr lang="cs-CZ" sz="2600" dirty="0">
                <a:solidFill>
                  <a:schemeClr val="bg1"/>
                </a:solidFill>
                <a:latin typeface="Arial Black" panose="020B0A04020102020204" pitchFamily="34" charset="0"/>
                <a:cs typeface="Arial" panose="020B0604020202020204" pitchFamily="34" charset="0"/>
              </a:rPr>
              <a:t>1</a:t>
            </a:r>
          </a:p>
        </p:txBody>
      </p:sp>
      <p:pic>
        <p:nvPicPr>
          <p:cNvPr id="3" name="Obrázek 2">
            <a:extLst>
              <a:ext uri="{FF2B5EF4-FFF2-40B4-BE49-F238E27FC236}">
                <a16:creationId xmlns:a16="http://schemas.microsoft.com/office/drawing/2014/main" id="{8A48D8C6-AD6C-4991-9B39-FCAA95E5B071}"/>
              </a:ext>
            </a:extLst>
          </p:cNvPr>
          <p:cNvPicPr>
            <a:picLocks noChangeAspect="1"/>
          </p:cNvPicPr>
          <p:nvPr/>
        </p:nvPicPr>
        <p:blipFill>
          <a:blip r:embed="rId2"/>
          <a:stretch>
            <a:fillRect/>
          </a:stretch>
        </p:blipFill>
        <p:spPr>
          <a:xfrm>
            <a:off x="7523990" y="829837"/>
            <a:ext cx="4485050" cy="5871035"/>
          </a:xfrm>
          <a:prstGeom prst="rect">
            <a:avLst/>
          </a:prstGeom>
        </p:spPr>
      </p:pic>
    </p:spTree>
    <p:extLst>
      <p:ext uri="{BB962C8B-B14F-4D97-AF65-F5344CB8AC3E}">
        <p14:creationId xmlns:p14="http://schemas.microsoft.com/office/powerpoint/2010/main" val="4075010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Nadpis 1"/>
          <p:cNvSpPr>
            <a:spLocks noGrp="1"/>
          </p:cNvSpPr>
          <p:nvPr>
            <p:ph type="title"/>
          </p:nvPr>
        </p:nvSpPr>
        <p:spPr>
          <a:xfrm>
            <a:off x="239349" y="197768"/>
            <a:ext cx="11617291" cy="638944"/>
          </a:xfrm>
        </p:spPr>
        <p:txBody>
          <a:bodyPr>
            <a:normAutofit/>
          </a:bodyPr>
          <a:lstStyle/>
          <a:p>
            <a:r>
              <a:rPr lang="cs-CZ" sz="3400" dirty="0">
                <a:solidFill>
                  <a:srgbClr val="9C701D"/>
                </a:solidFill>
                <a:latin typeface="Arial Black" pitchFamily="34" charset="0"/>
              </a:rPr>
              <a:t>Další informace</a:t>
            </a:r>
          </a:p>
        </p:txBody>
      </p:sp>
      <p:sp>
        <p:nvSpPr>
          <p:cNvPr id="5" name="Zástupný symbol pro obsah 2"/>
          <p:cNvSpPr>
            <a:spLocks noGrp="1"/>
          </p:cNvSpPr>
          <p:nvPr>
            <p:ph idx="1"/>
          </p:nvPr>
        </p:nvSpPr>
        <p:spPr>
          <a:xfrm>
            <a:off x="239350" y="954321"/>
            <a:ext cx="11617290" cy="4992218"/>
          </a:xfrm>
        </p:spPr>
        <p:txBody>
          <a:bodyPr>
            <a:normAutofit/>
          </a:bodyPr>
          <a:lstStyle/>
          <a:p>
            <a:r>
              <a:rPr lang="cs-CZ" dirty="0"/>
              <a:t>DEKPRIME – </a:t>
            </a:r>
            <a:r>
              <a:rPr lang="cs-CZ" b="1" dirty="0">
                <a:solidFill>
                  <a:schemeClr val="accent1">
                    <a:lumMod val="75000"/>
                  </a:schemeClr>
                </a:solidFill>
              </a:rPr>
              <a:t>dekprime.cz</a:t>
            </a:r>
          </a:p>
          <a:p>
            <a:r>
              <a:rPr lang="cs-CZ" dirty="0"/>
              <a:t>Záznam webináře k vydání nové normy ČSN 730540-2</a:t>
            </a:r>
          </a:p>
          <a:p>
            <a:r>
              <a:rPr lang="cs-CZ" dirty="0"/>
              <a:t>Včetně dnešní problematiky – podrobněji probráno </a:t>
            </a:r>
          </a:p>
        </p:txBody>
      </p:sp>
      <p:sp>
        <p:nvSpPr>
          <p:cNvPr id="9" name="TextovéPole 8"/>
          <p:cNvSpPr txBox="1"/>
          <p:nvPr/>
        </p:nvSpPr>
        <p:spPr>
          <a:xfrm>
            <a:off x="10414000" y="136387"/>
            <a:ext cx="1108270" cy="492443"/>
          </a:xfrm>
          <a:prstGeom prst="rect">
            <a:avLst/>
          </a:prstGeom>
          <a:noFill/>
        </p:spPr>
        <p:txBody>
          <a:bodyPr wrap="square" rtlCol="0">
            <a:spAutoFit/>
          </a:bodyPr>
          <a:lstStyle/>
          <a:p>
            <a:pPr algn="ctr"/>
            <a:r>
              <a:rPr lang="cs-CZ" sz="2600" dirty="0">
                <a:solidFill>
                  <a:schemeClr val="bg1"/>
                </a:solidFill>
                <a:latin typeface="Arial Black" panose="020B0A04020102020204" pitchFamily="34" charset="0"/>
                <a:cs typeface="Arial" panose="020B0604020202020204" pitchFamily="34" charset="0"/>
              </a:rPr>
              <a:t>1</a:t>
            </a:r>
          </a:p>
        </p:txBody>
      </p:sp>
      <p:pic>
        <p:nvPicPr>
          <p:cNvPr id="4" name="Obrázek 3">
            <a:extLst>
              <a:ext uri="{FF2B5EF4-FFF2-40B4-BE49-F238E27FC236}">
                <a16:creationId xmlns:a16="http://schemas.microsoft.com/office/drawing/2014/main" id="{A70A0341-B813-4155-A27C-8ADF8E6A83F0}"/>
              </a:ext>
            </a:extLst>
          </p:cNvPr>
          <p:cNvPicPr>
            <a:picLocks noChangeAspect="1"/>
          </p:cNvPicPr>
          <p:nvPr/>
        </p:nvPicPr>
        <p:blipFill>
          <a:blip r:embed="rId2"/>
          <a:stretch>
            <a:fillRect/>
          </a:stretch>
        </p:blipFill>
        <p:spPr>
          <a:xfrm>
            <a:off x="4723392" y="2913555"/>
            <a:ext cx="6676128" cy="3695819"/>
          </a:xfrm>
          <a:prstGeom prst="rect">
            <a:avLst/>
          </a:prstGeom>
        </p:spPr>
      </p:pic>
      <p:pic>
        <p:nvPicPr>
          <p:cNvPr id="7" name="Obrázek 6">
            <a:extLst>
              <a:ext uri="{FF2B5EF4-FFF2-40B4-BE49-F238E27FC236}">
                <a16:creationId xmlns:a16="http://schemas.microsoft.com/office/drawing/2014/main" id="{86459EAF-2DA4-4196-8E59-7F028BB4A437}"/>
              </a:ext>
            </a:extLst>
          </p:cNvPr>
          <p:cNvPicPr>
            <a:picLocks noChangeAspect="1"/>
          </p:cNvPicPr>
          <p:nvPr/>
        </p:nvPicPr>
        <p:blipFill>
          <a:blip r:embed="rId3"/>
          <a:stretch>
            <a:fillRect/>
          </a:stretch>
        </p:blipFill>
        <p:spPr>
          <a:xfrm>
            <a:off x="598512" y="2913556"/>
            <a:ext cx="3219924" cy="3749040"/>
          </a:xfrm>
          <a:prstGeom prst="rect">
            <a:avLst/>
          </a:prstGeom>
        </p:spPr>
      </p:pic>
      <p:sp>
        <p:nvSpPr>
          <p:cNvPr id="10" name="Šipka: doprava 9">
            <a:extLst>
              <a:ext uri="{FF2B5EF4-FFF2-40B4-BE49-F238E27FC236}">
                <a16:creationId xmlns:a16="http://schemas.microsoft.com/office/drawing/2014/main" id="{D01BC548-93F6-4628-805D-37E9D28F729D}"/>
              </a:ext>
            </a:extLst>
          </p:cNvPr>
          <p:cNvSpPr/>
          <p:nvPr/>
        </p:nvSpPr>
        <p:spPr>
          <a:xfrm>
            <a:off x="3532438" y="4441992"/>
            <a:ext cx="1290320" cy="638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57653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190C10BA-E57E-48BE-A09D-77A1179829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3857" y="3557153"/>
            <a:ext cx="4974783" cy="656672"/>
          </a:xfrm>
          <a:prstGeom prst="rect">
            <a:avLst/>
          </a:prstGeom>
        </p:spPr>
      </p:pic>
      <p:sp>
        <p:nvSpPr>
          <p:cNvPr id="4" name="TextovéPole 3">
            <a:extLst>
              <a:ext uri="{FF2B5EF4-FFF2-40B4-BE49-F238E27FC236}">
                <a16:creationId xmlns:a16="http://schemas.microsoft.com/office/drawing/2014/main" id="{911E43C6-8459-4FAE-B3A7-80B6A55D7E0F}"/>
              </a:ext>
            </a:extLst>
          </p:cNvPr>
          <p:cNvSpPr txBox="1"/>
          <p:nvPr/>
        </p:nvSpPr>
        <p:spPr>
          <a:xfrm>
            <a:off x="2787235" y="1207872"/>
            <a:ext cx="5788025" cy="707886"/>
          </a:xfrm>
          <a:prstGeom prst="rect">
            <a:avLst/>
          </a:prstGeom>
          <a:noFill/>
          <a:ln>
            <a:noFill/>
          </a:ln>
        </p:spPr>
        <p:txBody>
          <a:bodyPr wrap="square" rtlCol="0">
            <a:spAutoFit/>
          </a:bodyPr>
          <a:lstStyle/>
          <a:p>
            <a:r>
              <a:rPr lang="cs-CZ" sz="4000" dirty="0">
                <a:latin typeface="Arial Black" panose="020B0A04020102020204" pitchFamily="34" charset="0"/>
              </a:rPr>
              <a:t>Děkuji za pozornost</a:t>
            </a:r>
          </a:p>
        </p:txBody>
      </p:sp>
    </p:spTree>
    <p:extLst>
      <p:ext uri="{BB962C8B-B14F-4D97-AF65-F5344CB8AC3E}">
        <p14:creationId xmlns:p14="http://schemas.microsoft.com/office/powerpoint/2010/main" val="144561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2C7951E-6C4F-4C8A-A9D4-4BA8FFBF878F}"/>
              </a:ext>
            </a:extLst>
          </p:cNvPr>
          <p:cNvSpPr txBox="1"/>
          <p:nvPr/>
        </p:nvSpPr>
        <p:spPr>
          <a:xfrm>
            <a:off x="86949" y="1000630"/>
            <a:ext cx="11444651" cy="2015936"/>
          </a:xfrm>
          <a:prstGeom prst="rect">
            <a:avLst/>
          </a:prstGeom>
          <a:noFill/>
        </p:spPr>
        <p:txBody>
          <a:bodyPr wrap="square" rtlCol="0">
            <a:spAutoFit/>
          </a:bodyPr>
          <a:lstStyle/>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Brzy po vydání normy se začaly objevovat dotazy uživatelů, jak mají exaktně posoudit, o jaký typ nevytápěného prostoru se jedná a jaký tedy požadavek na konstrukci zvolit. </a:t>
            </a:r>
          </a:p>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Autoři normy ČSN 730540-2:2025, prof. </a:t>
            </a:r>
            <a:r>
              <a:rPr lang="cs-CZ" sz="2400" dirty="0" err="1">
                <a:latin typeface="Arial" panose="020B0604020202020204" pitchFamily="34" charset="0"/>
                <a:cs typeface="Arial" panose="020B0604020202020204" pitchFamily="34" charset="0"/>
              </a:rPr>
              <a:t>Tywoniak</a:t>
            </a:r>
            <a:r>
              <a:rPr lang="cs-CZ" sz="2400" dirty="0">
                <a:latin typeface="Arial" panose="020B0604020202020204" pitchFamily="34" charset="0"/>
                <a:cs typeface="Arial" panose="020B0604020202020204" pitchFamily="34" charset="0"/>
              </a:rPr>
              <a:t> a doc. Svoboda vydali k této problematice </a:t>
            </a:r>
            <a:r>
              <a:rPr lang="cs-CZ" sz="2400" b="1" dirty="0">
                <a:latin typeface="Arial" panose="020B0604020202020204" pitchFamily="34" charset="0"/>
                <a:cs typeface="Arial" panose="020B0604020202020204" pitchFamily="34" charset="0"/>
              </a:rPr>
              <a:t>komentář</a:t>
            </a:r>
            <a:endParaRPr lang="cs-CZ" sz="1867" b="1" dirty="0">
              <a:latin typeface="Arial" panose="020B0604020202020204" pitchFamily="34" charset="0"/>
              <a:cs typeface="Arial" panose="020B0604020202020204" pitchFamily="34" charset="0"/>
            </a:endParaRPr>
          </a:p>
        </p:txBody>
      </p:sp>
      <p:sp>
        <p:nvSpPr>
          <p:cNvPr id="7" name="Nadpis 1">
            <a:extLst>
              <a:ext uri="{FF2B5EF4-FFF2-40B4-BE49-F238E27FC236}">
                <a16:creationId xmlns:a16="http://schemas.microsoft.com/office/drawing/2014/main" id="{DD6D9332-988A-4C3E-A454-B6D01F33984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Nová norma ČSN 730540-2:2025</a:t>
            </a:r>
          </a:p>
        </p:txBody>
      </p:sp>
    </p:spTree>
    <p:extLst>
      <p:ext uri="{BB962C8B-B14F-4D97-AF65-F5344CB8AC3E}">
        <p14:creationId xmlns:p14="http://schemas.microsoft.com/office/powerpoint/2010/main" val="651087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B679EF4-0E3B-434B-8926-CA1B9AB8E0F9}"/>
              </a:ext>
            </a:extLst>
          </p:cNvPr>
          <p:cNvSpPr txBox="1"/>
          <p:nvPr/>
        </p:nvSpPr>
        <p:spPr>
          <a:xfrm>
            <a:off x="40640" y="1020005"/>
            <a:ext cx="11891804" cy="5940088"/>
          </a:xfrm>
          <a:prstGeom prst="rect">
            <a:avLst/>
          </a:prstGeom>
          <a:noFill/>
        </p:spPr>
        <p:txBody>
          <a:bodyPr wrap="square" rtlCol="0">
            <a:spAutoFit/>
          </a:bodyPr>
          <a:lstStyle/>
          <a:p>
            <a:r>
              <a:rPr lang="cs-CZ" sz="1000" b="1" dirty="0">
                <a:latin typeface="Arial" panose="020B0604020202020204" pitchFamily="34" charset="0"/>
                <a:cs typeface="Arial" panose="020B0604020202020204" pitchFamily="34" charset="0"/>
              </a:rPr>
              <a:t>Komentář k požadavku ČSN 730540-2 na součinitel prostupu tepla stropu nad nevytápěným suterénem, specificky pro případ sklepů rodinných domů</a:t>
            </a:r>
          </a:p>
          <a:p>
            <a:r>
              <a:rPr lang="cs-CZ" sz="1000" dirty="0">
                <a:latin typeface="Arial" panose="020B0604020202020204" pitchFamily="34" charset="0"/>
                <a:cs typeface="Arial" panose="020B0604020202020204" pitchFamily="34" charset="0"/>
              </a:rPr>
              <a:t>Žádná technická norma nemůže zohlednit všechny situace, které mohou nastat. Nastavuje samozřejmě určitá základní pravidla či postupy, ale při jejich aplikaci do praxe předpokládá aktivní přístup poučeného inženýra specialisty (i proto jsou ostatně normy obecně nezávazné).</a:t>
            </a:r>
          </a:p>
          <a:p>
            <a:endParaRPr lang="cs-CZ" sz="1000" dirty="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Tento obecný přístup platí i pro nově zavedené dělení nevytápěných prostorů v ČSN 730540-2:2025 na:</a:t>
            </a:r>
          </a:p>
          <a:p>
            <a:pPr marL="228594" indent="-228594">
              <a:buFont typeface="Arial" panose="020B0604020202020204" pitchFamily="34" charset="0"/>
              <a:buChar char="•"/>
            </a:pPr>
            <a:r>
              <a:rPr lang="cs-CZ" sz="1000" dirty="0">
                <a:latin typeface="Arial" panose="020B0604020202020204" pitchFamily="34" charset="0"/>
                <a:cs typeface="Arial" panose="020B0604020202020204" pitchFamily="34" charset="0"/>
              </a:rPr>
              <a:t>nevytápěné prostory v kontaktu převážně s exteriérem a zeminou; a na</a:t>
            </a:r>
          </a:p>
          <a:p>
            <a:pPr marL="228594" indent="-228594">
              <a:buFont typeface="Arial" panose="020B0604020202020204" pitchFamily="34" charset="0"/>
              <a:buChar char="•"/>
            </a:pPr>
            <a:r>
              <a:rPr lang="cs-CZ" sz="1000" dirty="0">
                <a:latin typeface="Arial" panose="020B0604020202020204" pitchFamily="34" charset="0"/>
                <a:cs typeface="Arial" panose="020B0604020202020204" pitchFamily="34" charset="0"/>
              </a:rPr>
              <a:t>nevytápěné prostory v kontaktu převážně s vytápěnými prostory,</a:t>
            </a:r>
          </a:p>
          <a:p>
            <a:endParaRPr lang="cs-CZ" sz="1000" dirty="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podle kterého se stanovují požadované součinitele prostupu tepla mezi vytápěným a nevytápěným prostorem.</a:t>
            </a:r>
          </a:p>
          <a:p>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Norma záměrně neuvádí konkrétní definici jednoho či druhého typu nevytápěného prostoru, protože variabilita situací, které mohou nastat, je značná (ať už z hlediska vymezení zón s upravovaným vnitřním prostředím, geometrie, provozních teplot, umístění domovních technologií atd.). Slovo „převážně“ přitom rozhodně neznamená, že by o typu nevytápěného prostoru mělo rozhodovat jen mechanické porovnání ploch konstrukcí mezi nevytápěným a vytápěným prostorem a ploch konstrukcí mezi nevytápěným prostorem a exteriérem a zeminou. Rozhodující je charakter chování nevytápěného prostoru, což na základě konkrétní situace musí posoudit inženýr specialista a rozhodnout, jaký typ nevytápěného prostor bude při návrhu konstrukcí uvažovat. Je to zodpovědnost specialisty, který má o konkrétní hodnocené budově nejvíce informací.</a:t>
            </a:r>
          </a:p>
          <a:p>
            <a:pPr algn="just"/>
            <a:r>
              <a:rPr lang="cs-CZ" sz="1000" dirty="0">
                <a:latin typeface="Arial" panose="020B0604020202020204" pitchFamily="34" charset="0"/>
                <a:cs typeface="Arial" panose="020B0604020202020204" pitchFamily="34" charset="0"/>
              </a:rPr>
              <a:t>Pokud se dále soustředíme jen na suterénní prostory (sklepy) u rodinných domů, tak i u nich je variabilita vysoká: sklad bez požadavků, sklad ovoce, občasně užívaná dílna, technické místnosti, rozvody tepla apod. Reálné provozní teploty v suterénních prostorech se proto mohou dosti lišit – a to nejen kvůli jejich využití, půdorysnému rozmístění místností s odlišnými požadavky, ale i kvůli míře zateplení suterénních stěn a vnitřních konstrukcí a samozřejmě i kvůli celkovému geometrickému uspořádání suterénu.</a:t>
            </a:r>
          </a:p>
          <a:p>
            <a:pPr algn="just"/>
            <a:r>
              <a:rPr lang="cs-CZ" sz="1000" dirty="0">
                <a:latin typeface="Arial" panose="020B0604020202020204" pitchFamily="34" charset="0"/>
                <a:cs typeface="Arial" panose="020B0604020202020204" pitchFamily="34" charset="0"/>
              </a:rPr>
              <a:t>Sklepní prostory kompletně pod terénem mohou mít často charakter nevytápěných prostorů v kontaktu převážně s vytápěnými prostory, protože jednak nemají žádný (nebo jen minimální) kontakt s exteriérem a jednak jsou v nich často v důsledku relativně malých ztrát poměrně vysoké teploty.</a:t>
            </a:r>
          </a:p>
          <a:p>
            <a:endParaRPr lang="cs-CZ" sz="1000" dirty="0">
              <a:latin typeface="Arial" panose="020B0604020202020204" pitchFamily="34" charset="0"/>
              <a:cs typeface="Arial" panose="020B0604020202020204" pitchFamily="34" charset="0"/>
            </a:endParaRPr>
          </a:p>
          <a:p>
            <a:pPr algn="just"/>
            <a:r>
              <a:rPr lang="cs-CZ" sz="1000" u="sng" dirty="0">
                <a:latin typeface="Arial" panose="020B0604020202020204" pitchFamily="34" charset="0"/>
                <a:cs typeface="Arial" panose="020B0604020202020204" pitchFamily="34" charset="0"/>
              </a:rPr>
              <a:t>Míra kontaktu s exteriérem (venkovním vzduchem) je přitom to hlavní kritérium</a:t>
            </a:r>
            <a:r>
              <a:rPr lang="cs-CZ" sz="1000" dirty="0">
                <a:latin typeface="Arial" panose="020B0604020202020204" pitchFamily="34" charset="0"/>
                <a:cs typeface="Arial" panose="020B0604020202020204" pitchFamily="34" charset="0"/>
              </a:rPr>
              <a:t> pro zařazení nevytápěného prostoru do kategorie nevytápěných prostorů v kontaktu převážně s exteriérem a zeminou. I proto je jako příklad takového prostoru uvedena v Tab. 1b v ČSN 730540-2 garáž – a nikoli suterén.</a:t>
            </a:r>
          </a:p>
          <a:p>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Pokud má tedy suterén jen minimální či žádný kontakt s exteriérem, tak je pravděpodobně, že bude mít charakter nevytápěného prostoru v kontaktu převážně s vytápěnými prostory (nebo k němu bude blízko). Zvláště pak v případech, kdy jsou suterénní stěny opatřeny tepelnou izolací a plocha konstrukcí v kontaktu s vytápěnými prostory není řádově menší než plocha konstrukcí v kontaktu se zeminou.</a:t>
            </a:r>
          </a:p>
          <a:p>
            <a:endParaRPr lang="cs-CZ" sz="1000" dirty="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Rozhodnutí o zařazení suterénu do jedné z kategorií je přitom zodpovědností inženýra specialisty, který musí samozřejmě svou volbu v případě potřeby obhájit. </a:t>
            </a:r>
          </a:p>
          <a:p>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Jako vodítko při rozhodování může specialistovi pomoci např. srovnání měrného tepelného toku mezi vytápěným a nevytápěným prostorem (dále H</a:t>
            </a:r>
            <a:r>
              <a:rPr lang="cs-CZ" sz="1000" baseline="-25000" dirty="0">
                <a:latin typeface="Arial" panose="020B0604020202020204" pitchFamily="34" charset="0"/>
                <a:cs typeface="Arial" panose="020B0604020202020204" pitchFamily="34" charset="0"/>
              </a:rPr>
              <a:t>iu</a:t>
            </a:r>
            <a:r>
              <a:rPr lang="cs-CZ" sz="1000" dirty="0">
                <a:latin typeface="Arial" panose="020B0604020202020204" pitchFamily="34" charset="0"/>
                <a:cs typeface="Arial" panose="020B0604020202020204" pitchFamily="34" charset="0"/>
              </a:rPr>
              <a:t>) a měrného tepelného toku mezi nevytápěným prostorem a exteriérem včetně zeminy (dále H</a:t>
            </a:r>
            <a:r>
              <a:rPr lang="cs-CZ" sz="1000" baseline="-25000" dirty="0">
                <a:latin typeface="Arial" panose="020B0604020202020204" pitchFamily="34" charset="0"/>
                <a:cs typeface="Arial" panose="020B0604020202020204" pitchFamily="34" charset="0"/>
              </a:rPr>
              <a:t>ue</a:t>
            </a:r>
            <a:r>
              <a:rPr lang="cs-CZ" sz="1000" dirty="0">
                <a:latin typeface="Arial" panose="020B0604020202020204" pitchFamily="34" charset="0"/>
                <a:cs typeface="Arial" panose="020B0604020202020204" pitchFamily="34" charset="0"/>
              </a:rPr>
              <a:t>). Obojí vypočtené pro stav se součinitelem prostupu tepla stropu nad suterénem na úrovni požadavku pro konstrukci mezi vytápěným prostorem a nevytápěným prostorem v kontaktu převážně s vytápěnými prostory (tj. pro U</a:t>
            </a:r>
            <a:r>
              <a:rPr lang="cs-CZ" sz="1000" baseline="-25000" dirty="0">
                <a:latin typeface="Arial" panose="020B0604020202020204" pitchFamily="34" charset="0"/>
                <a:cs typeface="Arial" panose="020B0604020202020204" pitchFamily="34" charset="0"/>
              </a:rPr>
              <a:t>N20</a:t>
            </a:r>
            <a:r>
              <a:rPr lang="cs-CZ" sz="1000" dirty="0">
                <a:latin typeface="Arial" panose="020B0604020202020204" pitchFamily="34" charset="0"/>
                <a:cs typeface="Arial" panose="020B0604020202020204" pitchFamily="34" charset="0"/>
              </a:rPr>
              <a:t> = 0,95 W/m</a:t>
            </a:r>
            <a:r>
              <a:rPr lang="cs-CZ" sz="1000" baseline="30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K). Pokud bude za těchto podmínek měrný tepelný tok H</a:t>
            </a:r>
            <a:r>
              <a:rPr lang="cs-CZ" sz="1000" baseline="-25000" dirty="0">
                <a:latin typeface="Arial" panose="020B0604020202020204" pitchFamily="34" charset="0"/>
                <a:cs typeface="Arial" panose="020B0604020202020204" pitchFamily="34" charset="0"/>
              </a:rPr>
              <a:t>iu</a:t>
            </a:r>
            <a:r>
              <a:rPr lang="cs-CZ" sz="1000" dirty="0">
                <a:latin typeface="Arial" panose="020B0604020202020204" pitchFamily="34" charset="0"/>
                <a:cs typeface="Arial" panose="020B0604020202020204" pitchFamily="34" charset="0"/>
              </a:rPr>
              <a:t> vyšší než měrný tepelný tok H</a:t>
            </a:r>
            <a:r>
              <a:rPr lang="cs-CZ" sz="1000" baseline="-25000" dirty="0">
                <a:latin typeface="Arial" panose="020B0604020202020204" pitchFamily="34" charset="0"/>
                <a:cs typeface="Arial" panose="020B0604020202020204" pitchFamily="34" charset="0"/>
              </a:rPr>
              <a:t>ue</a:t>
            </a:r>
            <a:r>
              <a:rPr lang="cs-CZ" sz="1000" dirty="0">
                <a:latin typeface="Arial" panose="020B0604020202020204" pitchFamily="34" charset="0"/>
                <a:cs typeface="Arial" panose="020B0604020202020204" pitchFamily="34" charset="0"/>
              </a:rPr>
              <a:t>, je to závažný argument pro zařazení nevytápěného suterénu do kategorie nevytápěných prostorů v kontaktu převážně s vytápěnými prostory.</a:t>
            </a:r>
          </a:p>
          <a:p>
            <a:pPr algn="just"/>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Za autorský kolektiv Zbyněk Svoboda a Jan Tywoniak </a:t>
            </a:r>
          </a:p>
          <a:p>
            <a:pPr algn="just"/>
            <a:endParaRPr lang="cs-CZ" sz="1000" dirty="0">
              <a:latin typeface="Arial" panose="020B0604020202020204" pitchFamily="34" charset="0"/>
              <a:cs typeface="Arial" panose="020B0604020202020204" pitchFamily="34" charset="0"/>
            </a:endParaRPr>
          </a:p>
          <a:p>
            <a:pPr algn="just"/>
            <a:r>
              <a:rPr lang="cs-CZ" sz="1000" dirty="0">
                <a:solidFill>
                  <a:schemeClr val="bg1">
                    <a:lumMod val="50000"/>
                  </a:schemeClr>
                </a:solidFill>
                <a:latin typeface="Arial" panose="020B0604020202020204" pitchFamily="34" charset="0"/>
                <a:cs typeface="Arial" panose="020B0604020202020204" pitchFamily="34" charset="0"/>
              </a:rPr>
              <a:t>Zdroj: http://blog.kdata.cz/stavebni-fyzika/article/komentar-autoru-csn-730540-2-k-pozadavku-na-soucinitel-prostupu-tepla-stropu-nad-nevytapenym-suterenem/</a:t>
            </a:r>
          </a:p>
        </p:txBody>
      </p:sp>
      <p:sp>
        <p:nvSpPr>
          <p:cNvPr id="7" name="Nadpis 1">
            <a:extLst>
              <a:ext uri="{FF2B5EF4-FFF2-40B4-BE49-F238E27FC236}">
                <a16:creationId xmlns:a16="http://schemas.microsoft.com/office/drawing/2014/main" id="{C96B6263-9485-4E2B-B93C-2E378992781D}"/>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Komentář autorů normy</a:t>
            </a:r>
          </a:p>
        </p:txBody>
      </p:sp>
    </p:spTree>
    <p:extLst>
      <p:ext uri="{BB962C8B-B14F-4D97-AF65-F5344CB8AC3E}">
        <p14:creationId xmlns:p14="http://schemas.microsoft.com/office/powerpoint/2010/main" val="258637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B679EF4-0E3B-434B-8926-CA1B9AB8E0F9}"/>
              </a:ext>
            </a:extLst>
          </p:cNvPr>
          <p:cNvSpPr txBox="1"/>
          <p:nvPr/>
        </p:nvSpPr>
        <p:spPr>
          <a:xfrm>
            <a:off x="40640" y="1020005"/>
            <a:ext cx="11891804" cy="5940088"/>
          </a:xfrm>
          <a:prstGeom prst="rect">
            <a:avLst/>
          </a:prstGeom>
          <a:noFill/>
        </p:spPr>
        <p:txBody>
          <a:bodyPr wrap="square" rtlCol="0">
            <a:spAutoFit/>
          </a:bodyPr>
          <a:lstStyle/>
          <a:p>
            <a:r>
              <a:rPr lang="cs-CZ" sz="1000" b="1" dirty="0">
                <a:latin typeface="Arial" panose="020B0604020202020204" pitchFamily="34" charset="0"/>
                <a:cs typeface="Arial" panose="020B0604020202020204" pitchFamily="34" charset="0"/>
              </a:rPr>
              <a:t>Komentář k požadavku ČSN 730540-2 na součinitel prostupu tepla stropu nad nevytápěným suterénem, specificky pro případ sklepů rodinných domů</a:t>
            </a:r>
          </a:p>
          <a:p>
            <a:r>
              <a:rPr lang="cs-CZ" sz="1000" dirty="0">
                <a:latin typeface="Arial" panose="020B0604020202020204" pitchFamily="34" charset="0"/>
                <a:cs typeface="Arial" panose="020B0604020202020204" pitchFamily="34" charset="0"/>
              </a:rPr>
              <a:t>Žádná technická norma nemůže zohlednit všechny situace, které mohou nastat. Nastavuje samozřejmě určitá základní pravidla či postupy, ale při jejich aplikaci do praxe předpokládá aktivní přístup poučeného inženýra specialisty (i proto jsou ostatně normy obecně nezávazné).</a:t>
            </a:r>
          </a:p>
          <a:p>
            <a:endParaRPr lang="cs-CZ" sz="1000" dirty="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Tento obecný přístup platí i pro nově zavedené dělení nevytápěných prostorů v ČSN 730540-2:2025 na:</a:t>
            </a:r>
          </a:p>
          <a:p>
            <a:pPr marL="228594" indent="-228594">
              <a:buFont typeface="Arial" panose="020B0604020202020204" pitchFamily="34" charset="0"/>
              <a:buChar char="•"/>
            </a:pPr>
            <a:r>
              <a:rPr lang="cs-CZ" sz="1000" dirty="0">
                <a:latin typeface="Arial" panose="020B0604020202020204" pitchFamily="34" charset="0"/>
                <a:cs typeface="Arial" panose="020B0604020202020204" pitchFamily="34" charset="0"/>
              </a:rPr>
              <a:t>nevytápěné prostory v kontaktu převážně s exteriérem a zeminou; a na</a:t>
            </a:r>
          </a:p>
          <a:p>
            <a:pPr marL="228594" indent="-228594">
              <a:buFont typeface="Arial" panose="020B0604020202020204" pitchFamily="34" charset="0"/>
              <a:buChar char="•"/>
            </a:pPr>
            <a:r>
              <a:rPr lang="cs-CZ" sz="1000" dirty="0">
                <a:latin typeface="Arial" panose="020B0604020202020204" pitchFamily="34" charset="0"/>
                <a:cs typeface="Arial" panose="020B0604020202020204" pitchFamily="34" charset="0"/>
              </a:rPr>
              <a:t>nevytápěné prostory v kontaktu převážně s vytápěnými prostory,</a:t>
            </a:r>
          </a:p>
          <a:p>
            <a:endParaRPr lang="cs-CZ" sz="1000" dirty="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podle kterého se stanovují požadované součinitele prostupu tepla mezi vytápěným a nevytápěným prostorem.</a:t>
            </a:r>
          </a:p>
          <a:p>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Norma záměrně neuvádí konkrétní definici jednoho či druhého typu nevytápěného prostoru, protože variabilita situací, které mohou nastat, je značná (ať už z hlediska vymezení zón s upravovaným vnitřním prostředím, geometrie, provozních teplot, umístění domovních technologií atd.). Slovo „převážně“ přitom rozhodně neznamená, že by o typu nevytápěného prostoru mělo rozhodovat jen mechanické porovnání ploch konstrukcí mezi nevytápěným a vytápěným prostorem a ploch konstrukcí mezi nevytápěným prostorem a exteriérem a zeminou. Rozhodující je charakter chování nevytápěného prostoru, což na základě konkrétní situace musí posoudit inženýr specialista a rozhodnout, jaký typ nevytápěného prostor bude při návrhu konstrukcí uvažovat. Je to zodpovědnost specialisty, který má o konkrétní hodnocené budově nejvíce informací.</a:t>
            </a:r>
          </a:p>
          <a:p>
            <a:pPr algn="just"/>
            <a:r>
              <a:rPr lang="cs-CZ" sz="1000" dirty="0">
                <a:latin typeface="Arial" panose="020B0604020202020204" pitchFamily="34" charset="0"/>
                <a:cs typeface="Arial" panose="020B0604020202020204" pitchFamily="34" charset="0"/>
              </a:rPr>
              <a:t>Pokud se dále soustředíme jen na suterénní prostory (sklepy) u rodinných domů, tak i u nich je variabilita vysoká: sklad bez požadavků, sklad ovoce, občasně užívaná dílna, technické místnosti, rozvody tepla apod. Reálné provozní teploty v suterénních prostorech se proto mohou dosti lišit – a to nejen kvůli jejich využití, půdorysnému rozmístění místností s odlišnými požadavky, ale i kvůli míře zateplení suterénních stěn a vnitřních konstrukcí a samozřejmě i kvůli celkovému geometrickému uspořádání suterénu.</a:t>
            </a:r>
          </a:p>
          <a:p>
            <a:pPr algn="just"/>
            <a:r>
              <a:rPr lang="cs-CZ" sz="1000" dirty="0">
                <a:latin typeface="Arial" panose="020B0604020202020204" pitchFamily="34" charset="0"/>
                <a:cs typeface="Arial" panose="020B0604020202020204" pitchFamily="34" charset="0"/>
              </a:rPr>
              <a:t>Sklepní prostory kompletně pod terénem mohou mít často charakter nevytápěných prostorů v kontaktu převážně s vytápěnými prostory, protože jednak nemají žádný (nebo jen minimální) kontakt s exteriérem a jednak jsou v nich často v důsledku relativně malých ztrát poměrně vysoké teploty.</a:t>
            </a:r>
          </a:p>
          <a:p>
            <a:endParaRPr lang="cs-CZ" sz="1000" dirty="0">
              <a:latin typeface="Arial" panose="020B0604020202020204" pitchFamily="34" charset="0"/>
              <a:cs typeface="Arial" panose="020B0604020202020204" pitchFamily="34" charset="0"/>
            </a:endParaRPr>
          </a:p>
          <a:p>
            <a:pPr algn="just"/>
            <a:r>
              <a:rPr lang="cs-CZ" sz="1000" u="sng" dirty="0">
                <a:latin typeface="Arial" panose="020B0604020202020204" pitchFamily="34" charset="0"/>
                <a:cs typeface="Arial" panose="020B0604020202020204" pitchFamily="34" charset="0"/>
              </a:rPr>
              <a:t>Míra kontaktu s exteriérem (venkovním vzduchem) je přitom to hlavní kritérium</a:t>
            </a:r>
            <a:r>
              <a:rPr lang="cs-CZ" sz="1000" dirty="0">
                <a:latin typeface="Arial" panose="020B0604020202020204" pitchFamily="34" charset="0"/>
                <a:cs typeface="Arial" panose="020B0604020202020204" pitchFamily="34" charset="0"/>
              </a:rPr>
              <a:t> pro zařazení nevytápěného prostoru do kategorie nevytápěných prostorů v kontaktu převážně s exteriérem a zeminou. I proto je jako příklad takového prostoru uvedena v Tab. 1b v ČSN 730540-2 garáž – a nikoli suterén.</a:t>
            </a:r>
          </a:p>
          <a:p>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Pokud má tedy suterén jen minimální či žádný kontakt s exteriérem, tak je pravděpodobně, že bude mít charakter nevytápěného prostoru v kontaktu převážně s vytápěnými prostory (nebo k němu bude blízko). Zvláště pak v případech, kdy jsou suterénní stěny opatřeny tepelnou izolací a plocha konstrukcí v kontaktu s vytápěnými prostory není řádově menší než plocha konstrukcí v kontaktu se zeminou.</a:t>
            </a:r>
          </a:p>
          <a:p>
            <a:endParaRPr lang="cs-CZ" sz="1000" dirty="0">
              <a:latin typeface="Arial" panose="020B0604020202020204" pitchFamily="34" charset="0"/>
              <a:cs typeface="Arial" panose="020B0604020202020204" pitchFamily="34" charset="0"/>
            </a:endParaRPr>
          </a:p>
          <a:p>
            <a:r>
              <a:rPr lang="cs-CZ" sz="1000" dirty="0">
                <a:latin typeface="Arial" panose="020B0604020202020204" pitchFamily="34" charset="0"/>
                <a:cs typeface="Arial" panose="020B0604020202020204" pitchFamily="34" charset="0"/>
              </a:rPr>
              <a:t>Rozhodnutí o zařazení suterénu do jedné z kategorií je přitom zodpovědností inženýra specialisty, který musí samozřejmě svou volbu v případě potřeby obhájit. </a:t>
            </a:r>
          </a:p>
          <a:p>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Jako vodítko při rozhodování může specialistovi pomoci např. srovnání měrného tepelného toku mezi vytápěným a nevytápěným prostorem (dále H</a:t>
            </a:r>
            <a:r>
              <a:rPr lang="cs-CZ" sz="1000" baseline="-25000" dirty="0">
                <a:latin typeface="Arial" panose="020B0604020202020204" pitchFamily="34" charset="0"/>
                <a:cs typeface="Arial" panose="020B0604020202020204" pitchFamily="34" charset="0"/>
              </a:rPr>
              <a:t>iu</a:t>
            </a:r>
            <a:r>
              <a:rPr lang="cs-CZ" sz="1000" dirty="0">
                <a:latin typeface="Arial" panose="020B0604020202020204" pitchFamily="34" charset="0"/>
                <a:cs typeface="Arial" panose="020B0604020202020204" pitchFamily="34" charset="0"/>
              </a:rPr>
              <a:t>) a měrného tepelného toku mezi nevytápěným prostorem a exteriérem včetně zeminy (dále H</a:t>
            </a:r>
            <a:r>
              <a:rPr lang="cs-CZ" sz="1000" baseline="-25000" dirty="0">
                <a:latin typeface="Arial" panose="020B0604020202020204" pitchFamily="34" charset="0"/>
                <a:cs typeface="Arial" panose="020B0604020202020204" pitchFamily="34" charset="0"/>
              </a:rPr>
              <a:t>ue</a:t>
            </a:r>
            <a:r>
              <a:rPr lang="cs-CZ" sz="1000" dirty="0">
                <a:latin typeface="Arial" panose="020B0604020202020204" pitchFamily="34" charset="0"/>
                <a:cs typeface="Arial" panose="020B0604020202020204" pitchFamily="34" charset="0"/>
              </a:rPr>
              <a:t>). Obojí vypočtené pro stav se součinitelem prostupu tepla stropu nad suterénem na úrovni požadavku pro konstrukci mezi vytápěným prostorem a nevytápěným prostorem v kontaktu převážně s vytápěnými prostory (tj. pro U</a:t>
            </a:r>
            <a:r>
              <a:rPr lang="cs-CZ" sz="1000" baseline="-25000" dirty="0">
                <a:latin typeface="Arial" panose="020B0604020202020204" pitchFamily="34" charset="0"/>
                <a:cs typeface="Arial" panose="020B0604020202020204" pitchFamily="34" charset="0"/>
              </a:rPr>
              <a:t>N20</a:t>
            </a:r>
            <a:r>
              <a:rPr lang="cs-CZ" sz="1000" dirty="0">
                <a:latin typeface="Arial" panose="020B0604020202020204" pitchFamily="34" charset="0"/>
                <a:cs typeface="Arial" panose="020B0604020202020204" pitchFamily="34" charset="0"/>
              </a:rPr>
              <a:t> = 0,95 W/m</a:t>
            </a:r>
            <a:r>
              <a:rPr lang="cs-CZ" sz="1000" baseline="30000" dirty="0">
                <a:latin typeface="Arial" panose="020B0604020202020204" pitchFamily="34" charset="0"/>
                <a:cs typeface="Arial" panose="020B0604020202020204" pitchFamily="34" charset="0"/>
              </a:rPr>
              <a:t>2</a:t>
            </a:r>
            <a:r>
              <a:rPr lang="cs-CZ" sz="1000" dirty="0">
                <a:latin typeface="Arial" panose="020B0604020202020204" pitchFamily="34" charset="0"/>
                <a:cs typeface="Arial" panose="020B0604020202020204" pitchFamily="34" charset="0"/>
              </a:rPr>
              <a:t>K). Pokud bude za těchto podmínek měrný tepelný tok H</a:t>
            </a:r>
            <a:r>
              <a:rPr lang="cs-CZ" sz="1000" baseline="-25000" dirty="0">
                <a:latin typeface="Arial" panose="020B0604020202020204" pitchFamily="34" charset="0"/>
                <a:cs typeface="Arial" panose="020B0604020202020204" pitchFamily="34" charset="0"/>
              </a:rPr>
              <a:t>iu</a:t>
            </a:r>
            <a:r>
              <a:rPr lang="cs-CZ" sz="1000" dirty="0">
                <a:latin typeface="Arial" panose="020B0604020202020204" pitchFamily="34" charset="0"/>
                <a:cs typeface="Arial" panose="020B0604020202020204" pitchFamily="34" charset="0"/>
              </a:rPr>
              <a:t> vyšší než měrný tepelný tok H</a:t>
            </a:r>
            <a:r>
              <a:rPr lang="cs-CZ" sz="1000" baseline="-25000" dirty="0">
                <a:latin typeface="Arial" panose="020B0604020202020204" pitchFamily="34" charset="0"/>
                <a:cs typeface="Arial" panose="020B0604020202020204" pitchFamily="34" charset="0"/>
              </a:rPr>
              <a:t>ue</a:t>
            </a:r>
            <a:r>
              <a:rPr lang="cs-CZ" sz="1000" dirty="0">
                <a:latin typeface="Arial" panose="020B0604020202020204" pitchFamily="34" charset="0"/>
                <a:cs typeface="Arial" panose="020B0604020202020204" pitchFamily="34" charset="0"/>
              </a:rPr>
              <a:t>, je to závažný argument pro zařazení nevytápěného suterénu do kategorie nevytápěných prostorů v kontaktu převážně s vytápěnými prostory.</a:t>
            </a:r>
          </a:p>
          <a:p>
            <a:pPr algn="just"/>
            <a:endParaRPr lang="cs-CZ" sz="1000" dirty="0">
              <a:latin typeface="Arial" panose="020B0604020202020204" pitchFamily="34" charset="0"/>
              <a:cs typeface="Arial" panose="020B0604020202020204" pitchFamily="34" charset="0"/>
            </a:endParaRPr>
          </a:p>
          <a:p>
            <a:pPr algn="just"/>
            <a:r>
              <a:rPr lang="cs-CZ" sz="1000" dirty="0">
                <a:latin typeface="Arial" panose="020B0604020202020204" pitchFamily="34" charset="0"/>
                <a:cs typeface="Arial" panose="020B0604020202020204" pitchFamily="34" charset="0"/>
              </a:rPr>
              <a:t>Za autorský kolektiv Zbyněk Svoboda a Jan Tywoniak </a:t>
            </a:r>
          </a:p>
          <a:p>
            <a:pPr algn="just"/>
            <a:endParaRPr lang="cs-CZ" sz="1000" dirty="0">
              <a:latin typeface="Arial" panose="020B0604020202020204" pitchFamily="34" charset="0"/>
              <a:cs typeface="Arial" panose="020B0604020202020204" pitchFamily="34" charset="0"/>
            </a:endParaRPr>
          </a:p>
          <a:p>
            <a:pPr algn="just"/>
            <a:r>
              <a:rPr lang="cs-CZ" sz="1000" dirty="0">
                <a:solidFill>
                  <a:schemeClr val="bg1">
                    <a:lumMod val="50000"/>
                  </a:schemeClr>
                </a:solidFill>
                <a:latin typeface="Arial" panose="020B0604020202020204" pitchFamily="34" charset="0"/>
                <a:cs typeface="Arial" panose="020B0604020202020204" pitchFamily="34" charset="0"/>
              </a:rPr>
              <a:t>Zdroj: http://blog.kdata.cz/stavebni-fyzika/article/komentar-autoru-csn-730540-2-k-pozadavku-na-soucinitel-prostupu-tepla-stropu-nad-nevytapenym-suterenem/</a:t>
            </a:r>
          </a:p>
        </p:txBody>
      </p:sp>
      <p:sp>
        <p:nvSpPr>
          <p:cNvPr id="7" name="Nadpis 1">
            <a:extLst>
              <a:ext uri="{FF2B5EF4-FFF2-40B4-BE49-F238E27FC236}">
                <a16:creationId xmlns:a16="http://schemas.microsoft.com/office/drawing/2014/main" id="{C96B6263-9485-4E2B-B93C-2E378992781D}"/>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Komentář autorů normy</a:t>
            </a:r>
          </a:p>
        </p:txBody>
      </p:sp>
      <p:sp>
        <p:nvSpPr>
          <p:cNvPr id="5" name="Obdélník 4">
            <a:extLst>
              <a:ext uri="{FF2B5EF4-FFF2-40B4-BE49-F238E27FC236}">
                <a16:creationId xmlns:a16="http://schemas.microsoft.com/office/drawing/2014/main" id="{D2CACD70-6621-436C-88F6-F3E58C3BADEA}"/>
              </a:ext>
            </a:extLst>
          </p:cNvPr>
          <p:cNvSpPr/>
          <p:nvPr/>
        </p:nvSpPr>
        <p:spPr>
          <a:xfrm>
            <a:off x="40639" y="5435600"/>
            <a:ext cx="11891803" cy="7518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Šipka: doprava 5">
            <a:extLst>
              <a:ext uri="{FF2B5EF4-FFF2-40B4-BE49-F238E27FC236}">
                <a16:creationId xmlns:a16="http://schemas.microsoft.com/office/drawing/2014/main" id="{18E5589A-8E44-41CB-82AD-665F9C9CFC7C}"/>
              </a:ext>
            </a:extLst>
          </p:cNvPr>
          <p:cNvSpPr/>
          <p:nvPr/>
        </p:nvSpPr>
        <p:spPr>
          <a:xfrm rot="16200000">
            <a:off x="5156200" y="4851968"/>
            <a:ext cx="528320" cy="638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Obdélník 1">
            <a:extLst>
              <a:ext uri="{FF2B5EF4-FFF2-40B4-BE49-F238E27FC236}">
                <a16:creationId xmlns:a16="http://schemas.microsoft.com/office/drawing/2014/main" id="{496A3F44-8314-415C-B2C4-569B33CA0843}"/>
              </a:ext>
            </a:extLst>
          </p:cNvPr>
          <p:cNvSpPr/>
          <p:nvPr/>
        </p:nvSpPr>
        <p:spPr>
          <a:xfrm>
            <a:off x="2123440" y="1223206"/>
            <a:ext cx="8981440" cy="36637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cs-CZ" sz="1600" dirty="0">
              <a:solidFill>
                <a:schemeClr val="tx1"/>
              </a:solidFill>
              <a:latin typeface="Arial" panose="020B0604020202020204" pitchFamily="34" charset="0"/>
              <a:cs typeface="Arial" panose="020B0604020202020204" pitchFamily="34" charset="0"/>
            </a:endParaRPr>
          </a:p>
          <a:p>
            <a:pPr algn="just"/>
            <a:r>
              <a:rPr lang="cs-CZ" sz="1800" dirty="0">
                <a:solidFill>
                  <a:schemeClr val="tx1"/>
                </a:solidFill>
                <a:latin typeface="Arial" panose="020B0604020202020204" pitchFamily="34" charset="0"/>
                <a:cs typeface="Arial" panose="020B0604020202020204" pitchFamily="34" charset="0"/>
              </a:rPr>
              <a:t>Jako vodítko při rozhodování může specialistovi pomoci např. srovnání měrného tepelného toku </a:t>
            </a:r>
            <a:r>
              <a:rPr lang="cs-CZ" sz="1800" b="1" dirty="0">
                <a:solidFill>
                  <a:schemeClr val="tx1"/>
                </a:solidFill>
                <a:latin typeface="Arial" panose="020B0604020202020204" pitchFamily="34" charset="0"/>
                <a:cs typeface="Arial" panose="020B0604020202020204" pitchFamily="34" charset="0"/>
              </a:rPr>
              <a:t>mezi vytápěným a nevytápěným prostorem (dále </a:t>
            </a:r>
            <a:r>
              <a:rPr lang="cs-CZ" sz="1800" b="1" dirty="0" err="1">
                <a:solidFill>
                  <a:schemeClr val="tx1"/>
                </a:solidFill>
                <a:latin typeface="Arial" panose="020B0604020202020204" pitchFamily="34" charset="0"/>
                <a:cs typeface="Arial" panose="020B0604020202020204" pitchFamily="34" charset="0"/>
              </a:rPr>
              <a:t>H</a:t>
            </a:r>
            <a:r>
              <a:rPr lang="cs-CZ" sz="1800" b="1" baseline="-25000" dirty="0" err="1">
                <a:solidFill>
                  <a:schemeClr val="tx1"/>
                </a:solidFill>
                <a:latin typeface="Arial" panose="020B0604020202020204" pitchFamily="34" charset="0"/>
                <a:cs typeface="Arial" panose="020B0604020202020204" pitchFamily="34" charset="0"/>
              </a:rPr>
              <a:t>iu</a:t>
            </a:r>
            <a:r>
              <a:rPr lang="cs-CZ" sz="1800" b="1" dirty="0">
                <a:solidFill>
                  <a:schemeClr val="tx1"/>
                </a:solidFill>
                <a:latin typeface="Arial" panose="020B0604020202020204" pitchFamily="34" charset="0"/>
                <a:cs typeface="Arial" panose="020B0604020202020204" pitchFamily="34" charset="0"/>
              </a:rPr>
              <a:t>) a měrného tepelného toku mezi nevytápěným prostorem a exteriérem včetně zeminy (dále </a:t>
            </a:r>
            <a:r>
              <a:rPr lang="cs-CZ" sz="1800" b="1" dirty="0" err="1">
                <a:solidFill>
                  <a:schemeClr val="tx1"/>
                </a:solidFill>
                <a:latin typeface="Arial" panose="020B0604020202020204" pitchFamily="34" charset="0"/>
                <a:cs typeface="Arial" panose="020B0604020202020204" pitchFamily="34" charset="0"/>
              </a:rPr>
              <a:t>H</a:t>
            </a:r>
            <a:r>
              <a:rPr lang="cs-CZ" sz="1800" b="1" baseline="-25000" dirty="0" err="1">
                <a:solidFill>
                  <a:schemeClr val="tx1"/>
                </a:solidFill>
                <a:latin typeface="Arial" panose="020B0604020202020204" pitchFamily="34" charset="0"/>
                <a:cs typeface="Arial" panose="020B0604020202020204" pitchFamily="34" charset="0"/>
              </a:rPr>
              <a:t>ue</a:t>
            </a:r>
            <a:r>
              <a:rPr lang="cs-CZ" sz="1800" b="1" dirty="0">
                <a:solidFill>
                  <a:schemeClr val="tx1"/>
                </a:solidFill>
                <a:latin typeface="Arial" panose="020B0604020202020204" pitchFamily="34" charset="0"/>
                <a:cs typeface="Arial" panose="020B0604020202020204" pitchFamily="34" charset="0"/>
              </a:rPr>
              <a:t>). </a:t>
            </a:r>
          </a:p>
          <a:p>
            <a:pPr algn="just"/>
            <a:endParaRPr lang="cs-CZ" sz="1800" dirty="0">
              <a:solidFill>
                <a:schemeClr val="tx1"/>
              </a:solidFill>
              <a:latin typeface="Arial" panose="020B0604020202020204" pitchFamily="34" charset="0"/>
              <a:cs typeface="Arial" panose="020B0604020202020204" pitchFamily="34" charset="0"/>
            </a:endParaRPr>
          </a:p>
          <a:p>
            <a:pPr algn="just"/>
            <a:r>
              <a:rPr lang="cs-CZ" sz="1800" dirty="0">
                <a:solidFill>
                  <a:schemeClr val="tx1"/>
                </a:solidFill>
                <a:latin typeface="Arial" panose="020B0604020202020204" pitchFamily="34" charset="0"/>
                <a:cs typeface="Arial" panose="020B0604020202020204" pitchFamily="34" charset="0"/>
              </a:rPr>
              <a:t>Obojí vypočtené pro stav se součinitelem prostupu tepla stropu nad suterénem na úrovni požadavku pro konstrukci mezi vytápěným prostorem a nevytápěným prostorem v kontaktu převážně s vytápěnými prostory (tj. pro </a:t>
            </a:r>
            <a:r>
              <a:rPr lang="cs-CZ" sz="1800" b="1" dirty="0">
                <a:solidFill>
                  <a:schemeClr val="tx1"/>
                </a:solidFill>
                <a:latin typeface="Arial" panose="020B0604020202020204" pitchFamily="34" charset="0"/>
                <a:cs typeface="Arial" panose="020B0604020202020204" pitchFamily="34" charset="0"/>
              </a:rPr>
              <a:t>U</a:t>
            </a:r>
            <a:r>
              <a:rPr lang="cs-CZ" sz="1800" b="1" baseline="-25000" dirty="0">
                <a:solidFill>
                  <a:schemeClr val="tx1"/>
                </a:solidFill>
                <a:latin typeface="Arial" panose="020B0604020202020204" pitchFamily="34" charset="0"/>
                <a:cs typeface="Arial" panose="020B0604020202020204" pitchFamily="34" charset="0"/>
              </a:rPr>
              <a:t>N20</a:t>
            </a:r>
            <a:r>
              <a:rPr lang="cs-CZ" sz="1800" b="1" dirty="0">
                <a:solidFill>
                  <a:schemeClr val="tx1"/>
                </a:solidFill>
                <a:latin typeface="Arial" panose="020B0604020202020204" pitchFamily="34" charset="0"/>
                <a:cs typeface="Arial" panose="020B0604020202020204" pitchFamily="34" charset="0"/>
              </a:rPr>
              <a:t> = 0,95 W/m</a:t>
            </a:r>
            <a:r>
              <a:rPr lang="cs-CZ" sz="1800" b="1" baseline="30000" dirty="0">
                <a:solidFill>
                  <a:schemeClr val="tx1"/>
                </a:solidFill>
                <a:latin typeface="Arial" panose="020B0604020202020204" pitchFamily="34" charset="0"/>
                <a:cs typeface="Arial" panose="020B0604020202020204" pitchFamily="34" charset="0"/>
              </a:rPr>
              <a:t>2</a:t>
            </a:r>
            <a:r>
              <a:rPr lang="cs-CZ" sz="1800" b="1" dirty="0">
                <a:solidFill>
                  <a:schemeClr val="tx1"/>
                </a:solidFill>
                <a:latin typeface="Arial" panose="020B0604020202020204" pitchFamily="34" charset="0"/>
                <a:cs typeface="Arial" panose="020B0604020202020204" pitchFamily="34" charset="0"/>
              </a:rPr>
              <a:t>K</a:t>
            </a:r>
            <a:r>
              <a:rPr lang="cs-CZ" sz="1800" dirty="0">
                <a:solidFill>
                  <a:schemeClr val="tx1"/>
                </a:solidFill>
                <a:latin typeface="Arial" panose="020B0604020202020204" pitchFamily="34" charset="0"/>
                <a:cs typeface="Arial" panose="020B0604020202020204" pitchFamily="34" charset="0"/>
              </a:rPr>
              <a:t>). </a:t>
            </a:r>
          </a:p>
          <a:p>
            <a:pPr algn="just"/>
            <a:endParaRPr lang="cs-CZ" sz="1800" dirty="0">
              <a:solidFill>
                <a:schemeClr val="tx1"/>
              </a:solidFill>
              <a:latin typeface="Arial" panose="020B0604020202020204" pitchFamily="34" charset="0"/>
              <a:cs typeface="Arial" panose="020B0604020202020204" pitchFamily="34" charset="0"/>
            </a:endParaRPr>
          </a:p>
          <a:p>
            <a:pPr algn="just"/>
            <a:r>
              <a:rPr lang="cs-CZ" sz="1800" b="1" dirty="0">
                <a:solidFill>
                  <a:schemeClr val="tx1"/>
                </a:solidFill>
                <a:latin typeface="Arial" panose="020B0604020202020204" pitchFamily="34" charset="0"/>
                <a:cs typeface="Arial" panose="020B0604020202020204" pitchFamily="34" charset="0"/>
              </a:rPr>
              <a:t>Pokud bude za těchto podmínek měrný tepelný tok </a:t>
            </a:r>
            <a:r>
              <a:rPr lang="cs-CZ" sz="1800" b="1" dirty="0" err="1">
                <a:solidFill>
                  <a:schemeClr val="tx1"/>
                </a:solidFill>
                <a:latin typeface="Arial" panose="020B0604020202020204" pitchFamily="34" charset="0"/>
                <a:cs typeface="Arial" panose="020B0604020202020204" pitchFamily="34" charset="0"/>
              </a:rPr>
              <a:t>H</a:t>
            </a:r>
            <a:r>
              <a:rPr lang="cs-CZ" sz="1800" b="1" baseline="-25000" dirty="0" err="1">
                <a:solidFill>
                  <a:schemeClr val="tx1"/>
                </a:solidFill>
                <a:latin typeface="Arial" panose="020B0604020202020204" pitchFamily="34" charset="0"/>
                <a:cs typeface="Arial" panose="020B0604020202020204" pitchFamily="34" charset="0"/>
              </a:rPr>
              <a:t>iu</a:t>
            </a:r>
            <a:r>
              <a:rPr lang="cs-CZ" sz="1800" b="1" dirty="0">
                <a:solidFill>
                  <a:schemeClr val="tx1"/>
                </a:solidFill>
                <a:latin typeface="Arial" panose="020B0604020202020204" pitchFamily="34" charset="0"/>
                <a:cs typeface="Arial" panose="020B0604020202020204" pitchFamily="34" charset="0"/>
              </a:rPr>
              <a:t> vyšší než měrný tepelný tok </a:t>
            </a:r>
            <a:r>
              <a:rPr lang="cs-CZ" sz="1800" b="1" dirty="0" err="1">
                <a:solidFill>
                  <a:schemeClr val="tx1"/>
                </a:solidFill>
                <a:latin typeface="Arial" panose="020B0604020202020204" pitchFamily="34" charset="0"/>
                <a:cs typeface="Arial" panose="020B0604020202020204" pitchFamily="34" charset="0"/>
              </a:rPr>
              <a:t>H</a:t>
            </a:r>
            <a:r>
              <a:rPr lang="cs-CZ" sz="1800" b="1" baseline="-25000" dirty="0" err="1">
                <a:solidFill>
                  <a:schemeClr val="tx1"/>
                </a:solidFill>
                <a:latin typeface="Arial" panose="020B0604020202020204" pitchFamily="34" charset="0"/>
                <a:cs typeface="Arial" panose="020B0604020202020204" pitchFamily="34" charset="0"/>
              </a:rPr>
              <a:t>ue</a:t>
            </a:r>
            <a:r>
              <a:rPr lang="cs-CZ" sz="1800" b="1" baseline="-25000" dirty="0">
                <a:solidFill>
                  <a:schemeClr val="tx1"/>
                </a:solidFill>
                <a:latin typeface="Arial" panose="020B0604020202020204" pitchFamily="34" charset="0"/>
                <a:cs typeface="Arial" panose="020B0604020202020204" pitchFamily="34" charset="0"/>
              </a:rPr>
              <a:t> </a:t>
            </a:r>
            <a:r>
              <a:rPr lang="cs-CZ" sz="1800" b="1" dirty="0">
                <a:solidFill>
                  <a:schemeClr val="tx1"/>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cs typeface="Arial" panose="020B0604020202020204" pitchFamily="34" charset="0"/>
              </a:rPr>
              <a:t> </a:t>
            </a:r>
            <a:r>
              <a:rPr lang="en-US" sz="1800" b="1" i="1" dirty="0" err="1">
                <a:solidFill>
                  <a:schemeClr val="tx1"/>
                </a:solidFill>
                <a:latin typeface="Arial" panose="020B0604020202020204" pitchFamily="34" charset="0"/>
                <a:cs typeface="Arial" panose="020B0604020202020204" pitchFamily="34" charset="0"/>
              </a:rPr>
              <a:t>tj</a:t>
            </a:r>
            <a:r>
              <a:rPr lang="en-US" sz="1800" b="1" i="1" dirty="0">
                <a:solidFill>
                  <a:schemeClr val="tx1"/>
                </a:solidFill>
                <a:latin typeface="Arial" panose="020B0604020202020204" pitchFamily="34" charset="0"/>
                <a:cs typeface="Arial" panose="020B0604020202020204" pitchFamily="34" charset="0"/>
              </a:rPr>
              <a:t>. </a:t>
            </a:r>
            <a:r>
              <a:rPr lang="cs-CZ" sz="1800" b="1" i="1" dirty="0" err="1">
                <a:solidFill>
                  <a:schemeClr val="tx1"/>
                </a:solidFill>
                <a:latin typeface="Arial" panose="020B0604020202020204" pitchFamily="34" charset="0"/>
                <a:cs typeface="Arial" panose="020B0604020202020204" pitchFamily="34" charset="0"/>
              </a:rPr>
              <a:t>H</a:t>
            </a:r>
            <a:r>
              <a:rPr lang="cs-CZ" sz="1800" b="1" i="1" baseline="-25000" dirty="0" err="1">
                <a:solidFill>
                  <a:schemeClr val="tx1"/>
                </a:solidFill>
                <a:latin typeface="Arial" panose="020B0604020202020204" pitchFamily="34" charset="0"/>
                <a:cs typeface="Arial" panose="020B0604020202020204" pitchFamily="34" charset="0"/>
              </a:rPr>
              <a:t>iu</a:t>
            </a:r>
            <a:r>
              <a:rPr lang="cs-CZ" sz="1800" b="1" i="1" dirty="0">
                <a:solidFill>
                  <a:schemeClr val="tx1"/>
                </a:solidFill>
                <a:latin typeface="Arial" panose="020B0604020202020204" pitchFamily="34" charset="0"/>
                <a:cs typeface="Arial" panose="020B0604020202020204" pitchFamily="34" charset="0"/>
              </a:rPr>
              <a:t> </a:t>
            </a:r>
            <a:r>
              <a:rPr lang="en-US" sz="1800" b="1" i="1" dirty="0">
                <a:solidFill>
                  <a:schemeClr val="tx1"/>
                </a:solidFill>
                <a:latin typeface="Arial" panose="020B0604020202020204" pitchFamily="34" charset="0"/>
                <a:cs typeface="Arial" panose="020B0604020202020204" pitchFamily="34" charset="0"/>
              </a:rPr>
              <a:t>&gt;</a:t>
            </a:r>
            <a:r>
              <a:rPr lang="cs-CZ" sz="1800" b="1" i="1" dirty="0">
                <a:solidFill>
                  <a:schemeClr val="tx1"/>
                </a:solidFill>
                <a:latin typeface="Arial" panose="020B0604020202020204" pitchFamily="34" charset="0"/>
                <a:cs typeface="Arial" panose="020B0604020202020204" pitchFamily="34" charset="0"/>
              </a:rPr>
              <a:t> </a:t>
            </a:r>
            <a:r>
              <a:rPr lang="cs-CZ" sz="1800" b="1" i="1" dirty="0" err="1">
                <a:solidFill>
                  <a:schemeClr val="tx1"/>
                </a:solidFill>
                <a:latin typeface="Arial" panose="020B0604020202020204" pitchFamily="34" charset="0"/>
                <a:cs typeface="Arial" panose="020B0604020202020204" pitchFamily="34" charset="0"/>
              </a:rPr>
              <a:t>H</a:t>
            </a:r>
            <a:r>
              <a:rPr lang="cs-CZ" sz="1800" b="1" i="1" baseline="-25000" dirty="0" err="1">
                <a:solidFill>
                  <a:schemeClr val="tx1"/>
                </a:solidFill>
                <a:latin typeface="Arial" panose="020B0604020202020204" pitchFamily="34" charset="0"/>
                <a:cs typeface="Arial" panose="020B0604020202020204" pitchFamily="34" charset="0"/>
              </a:rPr>
              <a:t>ue</a:t>
            </a:r>
            <a:r>
              <a:rPr lang="en-US" sz="1800" b="1" i="1" baseline="-25000" dirty="0">
                <a:solidFill>
                  <a:schemeClr val="tx1"/>
                </a:solidFill>
                <a:latin typeface="Arial" panose="020B0604020202020204" pitchFamily="34" charset="0"/>
                <a:cs typeface="Arial" panose="020B0604020202020204" pitchFamily="34" charset="0"/>
              </a:rPr>
              <a:t> </a:t>
            </a:r>
            <a:r>
              <a:rPr lang="cs-CZ" sz="1800" b="1" dirty="0">
                <a:solidFill>
                  <a:schemeClr val="tx1"/>
                </a:solidFill>
                <a:latin typeface="Arial" panose="020B0604020202020204" pitchFamily="34" charset="0"/>
                <a:cs typeface="Arial" panose="020B0604020202020204" pitchFamily="34" charset="0"/>
              </a:rPr>
              <a:t>)</a:t>
            </a:r>
            <a:r>
              <a:rPr lang="en-US" sz="1800" b="1" dirty="0">
                <a:solidFill>
                  <a:schemeClr val="tx1"/>
                </a:solidFill>
                <a:latin typeface="Arial" panose="020B0604020202020204" pitchFamily="34" charset="0"/>
                <a:cs typeface="Arial" panose="020B0604020202020204" pitchFamily="34" charset="0"/>
              </a:rPr>
              <a:t>, </a:t>
            </a:r>
            <a:r>
              <a:rPr lang="cs-CZ" sz="1800" b="1" dirty="0">
                <a:solidFill>
                  <a:schemeClr val="tx1"/>
                </a:solidFill>
                <a:latin typeface="Arial" panose="020B0604020202020204" pitchFamily="34" charset="0"/>
                <a:cs typeface="Arial" panose="020B0604020202020204" pitchFamily="34" charset="0"/>
              </a:rPr>
              <a:t> je to závažný argument pro zařazení nevytápěného suterénu do kategorie nevytápěných prostorů v kontaktu převážně s vytápěnými prostory.</a:t>
            </a:r>
          </a:p>
          <a:p>
            <a:pPr algn="ctr"/>
            <a:endParaRPr lang="cs-CZ" dirty="0">
              <a:solidFill>
                <a:schemeClr val="tx1"/>
              </a:solidFill>
            </a:endParaRPr>
          </a:p>
        </p:txBody>
      </p:sp>
    </p:spTree>
    <p:extLst>
      <p:ext uri="{BB962C8B-B14F-4D97-AF65-F5344CB8AC3E}">
        <p14:creationId xmlns:p14="http://schemas.microsoft.com/office/powerpoint/2010/main" val="1747852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B679EF4-0E3B-434B-8926-CA1B9AB8E0F9}"/>
              </a:ext>
            </a:extLst>
          </p:cNvPr>
          <p:cNvSpPr txBox="1"/>
          <p:nvPr/>
        </p:nvSpPr>
        <p:spPr>
          <a:xfrm>
            <a:off x="439242" y="818923"/>
            <a:ext cx="11513409" cy="5974777"/>
          </a:xfrm>
          <a:prstGeom prst="rect">
            <a:avLst/>
          </a:prstGeom>
          <a:noFill/>
        </p:spPr>
        <p:txBody>
          <a:bodyPr wrap="square" rtlCol="0">
            <a:spAutoFit/>
          </a:bodyPr>
          <a:lstStyle/>
          <a:p>
            <a:pPr algn="just"/>
            <a:r>
              <a:rPr lang="cs-CZ" sz="1867" dirty="0">
                <a:latin typeface="Arial" panose="020B0604020202020204" pitchFamily="34" charset="0"/>
                <a:cs typeface="Arial" panose="020B0604020202020204" pitchFamily="34" charset="0"/>
              </a:rPr>
              <a:t>Měrný tepelný tok </a:t>
            </a:r>
            <a:r>
              <a:rPr lang="cs-CZ" sz="1867" b="1" dirty="0">
                <a:latin typeface="Arial" panose="020B0604020202020204" pitchFamily="34" charset="0"/>
                <a:cs typeface="Arial" panose="020B0604020202020204" pitchFamily="34" charset="0"/>
              </a:rPr>
              <a:t>mezi vytápěným a nevytápěným prostorem: </a:t>
            </a:r>
          </a:p>
          <a:p>
            <a:pPr algn="just"/>
            <a:endParaRPr lang="cs-CZ" sz="1867" b="1" dirty="0">
              <a:latin typeface="Arial" panose="020B0604020202020204" pitchFamily="34" charset="0"/>
              <a:cs typeface="Arial" panose="020B0604020202020204" pitchFamily="34" charset="0"/>
            </a:endParaRPr>
          </a:p>
          <a:p>
            <a:pPr algn="just"/>
            <a:r>
              <a:rPr lang="cs-CZ" sz="2667" b="1" dirty="0">
                <a:latin typeface="Arial" panose="020B0604020202020204" pitchFamily="34" charset="0"/>
                <a:cs typeface="Arial" panose="020B0604020202020204" pitchFamily="34" charset="0"/>
              </a:rPr>
              <a:t>H</a:t>
            </a:r>
            <a:r>
              <a:rPr lang="cs-CZ" sz="2667" b="1" baseline="-25000" dirty="0">
                <a:latin typeface="Arial" panose="020B0604020202020204" pitchFamily="34" charset="0"/>
                <a:cs typeface="Arial" panose="020B0604020202020204" pitchFamily="34" charset="0"/>
              </a:rPr>
              <a:t>iu </a:t>
            </a:r>
            <a:r>
              <a:rPr lang="cs-CZ" sz="2667" b="1" dirty="0">
                <a:latin typeface="Arial" panose="020B0604020202020204" pitchFamily="34" charset="0"/>
                <a:cs typeface="Arial" panose="020B0604020202020204" pitchFamily="34" charset="0"/>
              </a:rPr>
              <a:t>=  H</a:t>
            </a:r>
            <a:r>
              <a:rPr lang="cs-CZ" sz="2667" b="1" baseline="-25000" dirty="0">
                <a:latin typeface="Arial" panose="020B0604020202020204" pitchFamily="34" charset="0"/>
                <a:cs typeface="Arial" panose="020B0604020202020204" pitchFamily="34" charset="0"/>
              </a:rPr>
              <a:t>t,iu </a:t>
            </a:r>
            <a:r>
              <a:rPr lang="cs-CZ" sz="2667" b="1" dirty="0">
                <a:latin typeface="Arial" panose="020B0604020202020204" pitchFamily="34" charset="0"/>
                <a:cs typeface="Arial" panose="020B0604020202020204" pitchFamily="34" charset="0"/>
              </a:rPr>
              <a:t>+ H</a:t>
            </a:r>
            <a:r>
              <a:rPr lang="cs-CZ" sz="2667" b="1" baseline="-25000" dirty="0">
                <a:latin typeface="Arial" panose="020B0604020202020204" pitchFamily="34" charset="0"/>
                <a:cs typeface="Arial" panose="020B0604020202020204" pitchFamily="34" charset="0"/>
              </a:rPr>
              <a:t>V,iu </a:t>
            </a:r>
          </a:p>
          <a:p>
            <a:pPr algn="just"/>
            <a:endParaRPr lang="cs-CZ" sz="2667" b="1" baseline="-25000" dirty="0">
              <a:latin typeface="Arial" panose="020B0604020202020204" pitchFamily="34" charset="0"/>
              <a:cs typeface="Arial" panose="020B0604020202020204" pitchFamily="34" charset="0"/>
            </a:endParaRPr>
          </a:p>
          <a:p>
            <a:pPr marL="457189" indent="-457189" algn="just">
              <a:buFont typeface="Arial" panose="020B0604020202020204" pitchFamily="34" charset="0"/>
              <a:buChar char="•"/>
            </a:pPr>
            <a:r>
              <a:rPr lang="cs-CZ" sz="1867" dirty="0">
                <a:latin typeface="Arial" panose="020B0604020202020204" pitchFamily="34" charset="0"/>
                <a:cs typeface="Arial" panose="020B0604020202020204" pitchFamily="34" charset="0"/>
              </a:rPr>
              <a:t>H</a:t>
            </a:r>
            <a:r>
              <a:rPr lang="cs-CZ" sz="1867" baseline="-25000" dirty="0">
                <a:latin typeface="Arial" panose="020B0604020202020204" pitchFamily="34" charset="0"/>
                <a:cs typeface="Arial" panose="020B0604020202020204" pitchFamily="34" charset="0"/>
              </a:rPr>
              <a:t>t,iu </a:t>
            </a:r>
            <a:r>
              <a:rPr lang="cs-CZ" sz="1867" dirty="0">
                <a:latin typeface="Arial" panose="020B0604020202020204" pitchFamily="34" charset="0"/>
                <a:cs typeface="Arial" panose="020B0604020202020204" pitchFamily="34" charset="0"/>
              </a:rPr>
              <a:t> - měrný tepelný tok prostupem  (W/K)                     = </a:t>
            </a:r>
            <a:r>
              <a:rPr lang="el-GR" sz="1867" dirty="0">
                <a:latin typeface="Arial" panose="020B0604020202020204" pitchFamily="34" charset="0"/>
                <a:cs typeface="Arial" panose="020B0604020202020204" pitchFamily="34" charset="0"/>
              </a:rPr>
              <a:t>Σ</a:t>
            </a:r>
            <a:r>
              <a:rPr lang="cs-CZ" sz="1867" dirty="0">
                <a:latin typeface="Arial" panose="020B0604020202020204" pitchFamily="34" charset="0"/>
                <a:cs typeface="Arial" panose="020B0604020202020204" pitchFamily="34" charset="0"/>
              </a:rPr>
              <a:t> ( A * U</a:t>
            </a:r>
            <a:r>
              <a:rPr lang="cs-CZ" sz="1867" baseline="-25000" dirty="0">
                <a:latin typeface="Arial" panose="020B0604020202020204" pitchFamily="34" charset="0"/>
                <a:cs typeface="Arial" panose="020B0604020202020204" pitchFamily="34" charset="0"/>
              </a:rPr>
              <a:t>N</a:t>
            </a:r>
            <a:r>
              <a:rPr lang="cs-CZ" sz="1867" dirty="0">
                <a:latin typeface="Arial" panose="020B0604020202020204" pitchFamily="34" charset="0"/>
                <a:cs typeface="Arial" panose="020B0604020202020204" pitchFamily="34" charset="0"/>
              </a:rPr>
              <a:t> )</a:t>
            </a:r>
          </a:p>
          <a:p>
            <a:pPr marL="457189" indent="-457189" algn="just">
              <a:buFont typeface="Arial" panose="020B0604020202020204" pitchFamily="34" charset="0"/>
              <a:buChar char="•"/>
            </a:pPr>
            <a:r>
              <a:rPr lang="cs-CZ" sz="1867" dirty="0">
                <a:latin typeface="Arial" panose="020B0604020202020204" pitchFamily="34" charset="0"/>
                <a:cs typeface="Arial" panose="020B0604020202020204" pitchFamily="34" charset="0"/>
              </a:rPr>
              <a:t>H</a:t>
            </a:r>
            <a:r>
              <a:rPr lang="cs-CZ" sz="1867" baseline="-25000" dirty="0">
                <a:latin typeface="Arial" panose="020B0604020202020204" pitchFamily="34" charset="0"/>
                <a:cs typeface="Arial" panose="020B0604020202020204" pitchFamily="34" charset="0"/>
              </a:rPr>
              <a:t>V,iu </a:t>
            </a:r>
            <a:r>
              <a:rPr lang="cs-CZ" sz="1867" dirty="0">
                <a:latin typeface="Arial" panose="020B0604020202020204" pitchFamily="34" charset="0"/>
                <a:cs typeface="Arial" panose="020B0604020202020204" pitchFamily="34" charset="0"/>
              </a:rPr>
              <a:t> - měrný tepelný tok větráním                                   = V</a:t>
            </a:r>
            <a:r>
              <a:rPr lang="cs-CZ" sz="1867" baseline="-25000" dirty="0">
                <a:latin typeface="Arial" panose="020B0604020202020204" pitchFamily="34" charset="0"/>
                <a:cs typeface="Arial" panose="020B0604020202020204" pitchFamily="34" charset="0"/>
              </a:rPr>
              <a:t>iu</a:t>
            </a:r>
            <a:r>
              <a:rPr lang="cs-CZ" sz="1867" dirty="0">
                <a:latin typeface="Arial" panose="020B0604020202020204" pitchFamily="34" charset="0"/>
                <a:cs typeface="Arial" panose="020B0604020202020204" pitchFamily="34" charset="0"/>
              </a:rPr>
              <a:t> * 0,33</a:t>
            </a:r>
          </a:p>
          <a:p>
            <a:pPr algn="just"/>
            <a:endParaRPr lang="cs-CZ" sz="2667" b="1" dirty="0">
              <a:latin typeface="Arial" panose="020B0604020202020204" pitchFamily="34" charset="0"/>
              <a:cs typeface="Arial" panose="020B0604020202020204" pitchFamily="34" charset="0"/>
            </a:endParaRPr>
          </a:p>
          <a:p>
            <a:pPr algn="just"/>
            <a:r>
              <a:rPr lang="cs-CZ" sz="1867" dirty="0">
                <a:latin typeface="Arial" panose="020B0604020202020204" pitchFamily="34" charset="0"/>
                <a:cs typeface="Arial" panose="020B0604020202020204" pitchFamily="34" charset="0"/>
              </a:rPr>
              <a:t>Měrný tepelný tok </a:t>
            </a:r>
            <a:r>
              <a:rPr lang="cs-CZ" sz="1867" b="1" dirty="0">
                <a:latin typeface="Arial" panose="020B0604020202020204" pitchFamily="34" charset="0"/>
                <a:cs typeface="Arial" panose="020B0604020202020204" pitchFamily="34" charset="0"/>
              </a:rPr>
              <a:t>mezi nevytápěným prostorem a exteriérem (vč. zeminy): </a:t>
            </a:r>
          </a:p>
          <a:p>
            <a:pPr algn="just"/>
            <a:endParaRPr lang="cs-CZ" sz="1867" b="1" dirty="0">
              <a:latin typeface="Arial" panose="020B0604020202020204" pitchFamily="34" charset="0"/>
              <a:cs typeface="Arial" panose="020B0604020202020204" pitchFamily="34" charset="0"/>
            </a:endParaRPr>
          </a:p>
          <a:p>
            <a:pPr algn="just"/>
            <a:r>
              <a:rPr lang="cs-CZ" sz="2667" b="1" dirty="0">
                <a:latin typeface="Arial" panose="020B0604020202020204" pitchFamily="34" charset="0"/>
                <a:cs typeface="Arial" panose="020B0604020202020204" pitchFamily="34" charset="0"/>
              </a:rPr>
              <a:t>H</a:t>
            </a:r>
            <a:r>
              <a:rPr lang="cs-CZ" sz="2667" b="1" baseline="-25000" dirty="0">
                <a:latin typeface="Arial" panose="020B0604020202020204" pitchFamily="34" charset="0"/>
                <a:cs typeface="Arial" panose="020B0604020202020204" pitchFamily="34" charset="0"/>
              </a:rPr>
              <a:t>ue </a:t>
            </a:r>
            <a:r>
              <a:rPr lang="cs-CZ" sz="2667" b="1" dirty="0">
                <a:latin typeface="Arial" panose="020B0604020202020204" pitchFamily="34" charset="0"/>
                <a:cs typeface="Arial" panose="020B0604020202020204" pitchFamily="34" charset="0"/>
              </a:rPr>
              <a:t>=  H</a:t>
            </a:r>
            <a:r>
              <a:rPr lang="cs-CZ" sz="2667" b="1" baseline="-25000" dirty="0">
                <a:latin typeface="Arial" panose="020B0604020202020204" pitchFamily="34" charset="0"/>
                <a:cs typeface="Arial" panose="020B0604020202020204" pitchFamily="34" charset="0"/>
              </a:rPr>
              <a:t>t,ue </a:t>
            </a:r>
            <a:r>
              <a:rPr lang="cs-CZ" sz="2667" b="1" dirty="0">
                <a:latin typeface="Arial" panose="020B0604020202020204" pitchFamily="34" charset="0"/>
                <a:cs typeface="Arial" panose="020B0604020202020204" pitchFamily="34" charset="0"/>
              </a:rPr>
              <a:t>+ H</a:t>
            </a:r>
            <a:r>
              <a:rPr lang="cs-CZ" sz="2667" b="1" baseline="-25000" dirty="0">
                <a:latin typeface="Arial" panose="020B0604020202020204" pitchFamily="34" charset="0"/>
                <a:cs typeface="Arial" panose="020B0604020202020204" pitchFamily="34" charset="0"/>
              </a:rPr>
              <a:t>t,ug </a:t>
            </a:r>
            <a:r>
              <a:rPr lang="cs-CZ" sz="2667" b="1" dirty="0">
                <a:latin typeface="Arial" panose="020B0604020202020204" pitchFamily="34" charset="0"/>
                <a:cs typeface="Arial" panose="020B0604020202020204" pitchFamily="34" charset="0"/>
              </a:rPr>
              <a:t>+ H</a:t>
            </a:r>
            <a:r>
              <a:rPr lang="cs-CZ" sz="2667" b="1" baseline="-25000" dirty="0">
                <a:latin typeface="Arial" panose="020B0604020202020204" pitchFamily="34" charset="0"/>
                <a:cs typeface="Arial" panose="020B0604020202020204" pitchFamily="34" charset="0"/>
              </a:rPr>
              <a:t>V,ue </a:t>
            </a:r>
          </a:p>
          <a:p>
            <a:pPr algn="just"/>
            <a:endParaRPr lang="cs-CZ" sz="2667" b="1" baseline="-25000" dirty="0">
              <a:latin typeface="Arial" panose="020B0604020202020204" pitchFamily="34" charset="0"/>
              <a:cs typeface="Arial" panose="020B0604020202020204" pitchFamily="34" charset="0"/>
            </a:endParaRPr>
          </a:p>
          <a:p>
            <a:pPr marL="457189" indent="-457189" algn="just">
              <a:buFont typeface="Arial" panose="020B0604020202020204" pitchFamily="34" charset="0"/>
              <a:buChar char="•"/>
            </a:pPr>
            <a:r>
              <a:rPr lang="cs-CZ" sz="1867" dirty="0">
                <a:latin typeface="Arial" panose="020B0604020202020204" pitchFamily="34" charset="0"/>
                <a:cs typeface="Arial" panose="020B0604020202020204" pitchFamily="34" charset="0"/>
              </a:rPr>
              <a:t>H</a:t>
            </a:r>
            <a:r>
              <a:rPr lang="cs-CZ" sz="1867" baseline="-25000" dirty="0">
                <a:latin typeface="Arial" panose="020B0604020202020204" pitchFamily="34" charset="0"/>
                <a:cs typeface="Arial" panose="020B0604020202020204" pitchFamily="34" charset="0"/>
              </a:rPr>
              <a:t>t,ue </a:t>
            </a:r>
            <a:r>
              <a:rPr lang="cs-CZ" sz="1867" dirty="0">
                <a:latin typeface="Arial" panose="020B0604020202020204" pitchFamily="34" charset="0"/>
                <a:cs typeface="Arial" panose="020B0604020202020204" pitchFamily="34" charset="0"/>
              </a:rPr>
              <a:t> - měrný tepelný tok prostupem (W/K)                        = </a:t>
            </a:r>
            <a:r>
              <a:rPr lang="el-GR" sz="1867" dirty="0">
                <a:latin typeface="Arial" panose="020B0604020202020204" pitchFamily="34" charset="0"/>
                <a:cs typeface="Arial" panose="020B0604020202020204" pitchFamily="34" charset="0"/>
              </a:rPr>
              <a:t>Σ</a:t>
            </a:r>
            <a:r>
              <a:rPr lang="cs-CZ" sz="1867" dirty="0">
                <a:latin typeface="Arial" panose="020B0604020202020204" pitchFamily="34" charset="0"/>
                <a:cs typeface="Arial" panose="020B0604020202020204" pitchFamily="34" charset="0"/>
              </a:rPr>
              <a:t> ( A * U )</a:t>
            </a:r>
          </a:p>
          <a:p>
            <a:pPr marL="457189" indent="-457189" algn="just">
              <a:buFont typeface="Arial" panose="020B0604020202020204" pitchFamily="34" charset="0"/>
              <a:buChar char="•"/>
            </a:pPr>
            <a:r>
              <a:rPr lang="cs-CZ" sz="1867" dirty="0">
                <a:latin typeface="Arial" panose="020B0604020202020204" pitchFamily="34" charset="0"/>
                <a:cs typeface="Arial" panose="020B0604020202020204" pitchFamily="34" charset="0"/>
              </a:rPr>
              <a:t>H</a:t>
            </a:r>
            <a:r>
              <a:rPr lang="cs-CZ" sz="1867" baseline="-25000" dirty="0">
                <a:latin typeface="Arial" panose="020B0604020202020204" pitchFamily="34" charset="0"/>
                <a:cs typeface="Arial" panose="020B0604020202020204" pitchFamily="34" charset="0"/>
              </a:rPr>
              <a:t>t,ug </a:t>
            </a:r>
            <a:r>
              <a:rPr lang="cs-CZ" sz="1867" dirty="0">
                <a:latin typeface="Arial" panose="020B0604020202020204" pitchFamily="34" charset="0"/>
                <a:cs typeface="Arial" panose="020B0604020202020204" pitchFamily="34" charset="0"/>
              </a:rPr>
              <a:t> - měrný tepelný tok prostupem přes zeminy (W/K)    = </a:t>
            </a:r>
            <a:r>
              <a:rPr lang="el-GR" sz="1867" dirty="0">
                <a:latin typeface="Arial" panose="020B0604020202020204" pitchFamily="34" charset="0"/>
                <a:cs typeface="Arial" panose="020B0604020202020204" pitchFamily="34" charset="0"/>
              </a:rPr>
              <a:t>Σ</a:t>
            </a:r>
            <a:r>
              <a:rPr lang="cs-CZ" sz="1867" dirty="0">
                <a:latin typeface="Arial" panose="020B0604020202020204" pitchFamily="34" charset="0"/>
                <a:cs typeface="Arial" panose="020B0604020202020204" pitchFamily="34" charset="0"/>
              </a:rPr>
              <a:t> ( A * U * b</a:t>
            </a:r>
            <a:r>
              <a:rPr lang="cs-CZ" sz="1867" baseline="-25000" dirty="0">
                <a:latin typeface="Arial" panose="020B0604020202020204" pitchFamily="34" charset="0"/>
                <a:cs typeface="Arial" panose="020B0604020202020204" pitchFamily="34" charset="0"/>
              </a:rPr>
              <a:t>g</a:t>
            </a:r>
            <a:r>
              <a:rPr lang="cs-CZ" sz="1867" dirty="0">
                <a:latin typeface="Arial" panose="020B0604020202020204" pitchFamily="34" charset="0"/>
                <a:cs typeface="Arial" panose="020B0604020202020204" pitchFamily="34" charset="0"/>
              </a:rPr>
              <a:t> )</a:t>
            </a:r>
          </a:p>
          <a:p>
            <a:pPr marL="457189" indent="-457189" algn="just">
              <a:buFont typeface="Arial" panose="020B0604020202020204" pitchFamily="34" charset="0"/>
              <a:buChar char="•"/>
            </a:pPr>
            <a:r>
              <a:rPr lang="cs-CZ" sz="1867" dirty="0">
                <a:latin typeface="Arial" panose="020B0604020202020204" pitchFamily="34" charset="0"/>
                <a:cs typeface="Arial" panose="020B0604020202020204" pitchFamily="34" charset="0"/>
              </a:rPr>
              <a:t>H</a:t>
            </a:r>
            <a:r>
              <a:rPr lang="cs-CZ" sz="1867" baseline="-25000" dirty="0">
                <a:latin typeface="Arial" panose="020B0604020202020204" pitchFamily="34" charset="0"/>
                <a:cs typeface="Arial" panose="020B0604020202020204" pitchFamily="34" charset="0"/>
              </a:rPr>
              <a:t>V,ue </a:t>
            </a:r>
            <a:r>
              <a:rPr lang="cs-CZ" sz="1867" dirty="0">
                <a:latin typeface="Arial" panose="020B0604020202020204" pitchFamily="34" charset="0"/>
                <a:cs typeface="Arial" panose="020B0604020202020204" pitchFamily="34" charset="0"/>
              </a:rPr>
              <a:t> - měrný tepelný tok větráním (W/K)                           = V</a:t>
            </a:r>
            <a:r>
              <a:rPr lang="cs-CZ" sz="1867" baseline="-25000" dirty="0">
                <a:latin typeface="Arial" panose="020B0604020202020204" pitchFamily="34" charset="0"/>
                <a:cs typeface="Arial" panose="020B0604020202020204" pitchFamily="34" charset="0"/>
              </a:rPr>
              <a:t>ue</a:t>
            </a:r>
            <a:r>
              <a:rPr lang="cs-CZ" sz="1867" dirty="0">
                <a:latin typeface="Arial" panose="020B0604020202020204" pitchFamily="34" charset="0"/>
                <a:cs typeface="Arial" panose="020B0604020202020204" pitchFamily="34" charset="0"/>
              </a:rPr>
              <a:t> * 0,33 </a:t>
            </a:r>
            <a:endParaRPr lang="cs-CZ" sz="2667" b="1" dirty="0">
              <a:latin typeface="Arial" panose="020B0604020202020204" pitchFamily="34" charset="0"/>
              <a:cs typeface="Arial" panose="020B0604020202020204" pitchFamily="34" charset="0"/>
            </a:endParaRPr>
          </a:p>
          <a:p>
            <a:pPr algn="just"/>
            <a:endParaRPr lang="cs-CZ" sz="1867" b="1" dirty="0">
              <a:latin typeface="Arial" panose="020B0604020202020204" pitchFamily="34" charset="0"/>
              <a:cs typeface="Arial" panose="020B0604020202020204" pitchFamily="34" charset="0"/>
            </a:endParaRPr>
          </a:p>
          <a:p>
            <a:pPr algn="just"/>
            <a:r>
              <a:rPr lang="cs-CZ" sz="1333" dirty="0">
                <a:latin typeface="Arial" panose="020B0604020202020204" pitchFamily="34" charset="0"/>
                <a:cs typeface="Arial" panose="020B0604020202020204" pitchFamily="34" charset="0"/>
              </a:rPr>
              <a:t>A (m</a:t>
            </a:r>
            <a:r>
              <a:rPr lang="cs-CZ" sz="1333" baseline="30000" dirty="0">
                <a:latin typeface="Arial" panose="020B0604020202020204" pitchFamily="34" charset="0"/>
                <a:cs typeface="Arial" panose="020B0604020202020204" pitchFamily="34" charset="0"/>
              </a:rPr>
              <a:t>2</a:t>
            </a:r>
            <a:r>
              <a:rPr lang="cs-CZ" sz="1333" dirty="0">
                <a:latin typeface="Arial" panose="020B0604020202020204" pitchFamily="34" charset="0"/>
                <a:cs typeface="Arial" panose="020B0604020202020204" pitchFamily="34" charset="0"/>
              </a:rPr>
              <a:t>) – plocha konstrukce</a:t>
            </a:r>
          </a:p>
          <a:p>
            <a:pPr algn="just"/>
            <a:r>
              <a:rPr lang="cs-CZ" sz="1333" dirty="0">
                <a:latin typeface="Arial" panose="020B0604020202020204" pitchFamily="34" charset="0"/>
                <a:cs typeface="Arial" panose="020B0604020202020204" pitchFamily="34" charset="0"/>
              </a:rPr>
              <a:t>U</a:t>
            </a:r>
            <a:r>
              <a:rPr lang="cs-CZ" sz="1333" baseline="-25000" dirty="0">
                <a:latin typeface="Arial" panose="020B0604020202020204" pitchFamily="34" charset="0"/>
                <a:cs typeface="Arial" panose="020B0604020202020204" pitchFamily="34" charset="0"/>
              </a:rPr>
              <a:t>N</a:t>
            </a:r>
            <a:r>
              <a:rPr lang="cs-CZ" sz="1333" dirty="0">
                <a:latin typeface="Arial" panose="020B0604020202020204" pitchFamily="34" charset="0"/>
                <a:cs typeface="Arial" panose="020B0604020202020204" pitchFamily="34" charset="0"/>
              </a:rPr>
              <a:t> (W/(m</a:t>
            </a:r>
            <a:r>
              <a:rPr lang="cs-CZ" sz="1333" baseline="30000" dirty="0">
                <a:latin typeface="Arial" panose="020B0604020202020204" pitchFamily="34" charset="0"/>
                <a:cs typeface="Arial" panose="020B0604020202020204" pitchFamily="34" charset="0"/>
              </a:rPr>
              <a:t>2</a:t>
            </a:r>
            <a:r>
              <a:rPr lang="cs-CZ" sz="1333" dirty="0">
                <a:latin typeface="Arial" panose="020B0604020202020204" pitchFamily="34" charset="0"/>
                <a:cs typeface="Arial" panose="020B0604020202020204" pitchFamily="34" charset="0"/>
              </a:rPr>
              <a:t>.K)) – požadovaný součinitel prostupu tepla dělící konstrukce mezi vytápěným a nevytápěným prostorem</a:t>
            </a:r>
          </a:p>
          <a:p>
            <a:pPr algn="just"/>
            <a:r>
              <a:rPr lang="cs-CZ" sz="1333" dirty="0">
                <a:latin typeface="Arial" panose="020B0604020202020204" pitchFamily="34" charset="0"/>
                <a:cs typeface="Arial" panose="020B0604020202020204" pitchFamily="34" charset="0"/>
              </a:rPr>
              <a:t>U (W/(m</a:t>
            </a:r>
            <a:r>
              <a:rPr lang="cs-CZ" sz="1333" baseline="30000" dirty="0">
                <a:latin typeface="Arial" panose="020B0604020202020204" pitchFamily="34" charset="0"/>
                <a:cs typeface="Arial" panose="020B0604020202020204" pitchFamily="34" charset="0"/>
              </a:rPr>
              <a:t>2</a:t>
            </a:r>
            <a:r>
              <a:rPr lang="cs-CZ" sz="1333" dirty="0">
                <a:latin typeface="Arial" panose="020B0604020202020204" pitchFamily="34" charset="0"/>
                <a:cs typeface="Arial" panose="020B0604020202020204" pitchFamily="34" charset="0"/>
              </a:rPr>
              <a:t>.K)) – součinitel prostupu tepla konstrukce mezi nevytápěným prostorem a vnějším prostředím (exteriér, zemina)</a:t>
            </a:r>
          </a:p>
          <a:p>
            <a:pPr algn="just"/>
            <a:r>
              <a:rPr lang="cs-CZ" sz="1333" dirty="0">
                <a:latin typeface="Arial" panose="020B0604020202020204" pitchFamily="34" charset="0"/>
                <a:cs typeface="Arial" panose="020B0604020202020204" pitchFamily="34" charset="0"/>
              </a:rPr>
              <a:t>b</a:t>
            </a:r>
            <a:r>
              <a:rPr lang="cs-CZ" sz="1333" baseline="-25000" dirty="0">
                <a:latin typeface="Arial" panose="020B0604020202020204" pitchFamily="34" charset="0"/>
                <a:cs typeface="Arial" panose="020B0604020202020204" pitchFamily="34" charset="0"/>
              </a:rPr>
              <a:t>g</a:t>
            </a:r>
            <a:r>
              <a:rPr lang="cs-CZ" sz="1333" dirty="0">
                <a:latin typeface="Arial" panose="020B0604020202020204" pitchFamily="34" charset="0"/>
                <a:cs typeface="Arial" panose="020B0604020202020204" pitchFamily="34" charset="0"/>
              </a:rPr>
              <a:t> (-) – činitel teplotní redukce pro konstrukci přilehlou k zemině (ideálně dle ČSN EN ISO 13 370)</a:t>
            </a:r>
          </a:p>
          <a:p>
            <a:pPr algn="just"/>
            <a:r>
              <a:rPr lang="cs-CZ" sz="1333" dirty="0">
                <a:latin typeface="Arial" panose="020B0604020202020204" pitchFamily="34" charset="0"/>
                <a:cs typeface="Arial" panose="020B0604020202020204" pitchFamily="34" charset="0"/>
              </a:rPr>
              <a:t>V (m</a:t>
            </a:r>
            <a:r>
              <a:rPr lang="cs-CZ" sz="1333" baseline="30000" dirty="0">
                <a:latin typeface="Arial" panose="020B0604020202020204" pitchFamily="34" charset="0"/>
                <a:cs typeface="Arial" panose="020B0604020202020204" pitchFamily="34" charset="0"/>
              </a:rPr>
              <a:t>3</a:t>
            </a:r>
            <a:r>
              <a:rPr lang="cs-CZ" sz="1333" dirty="0">
                <a:latin typeface="Arial" panose="020B0604020202020204" pitchFamily="34" charset="0"/>
                <a:cs typeface="Arial" panose="020B0604020202020204" pitchFamily="34" charset="0"/>
              </a:rPr>
              <a:t>/h) – uvažovaný objem větrání</a:t>
            </a:r>
          </a:p>
          <a:p>
            <a:pPr algn="just"/>
            <a:r>
              <a:rPr lang="cs-CZ" sz="1333" dirty="0">
                <a:latin typeface="Arial" panose="020B0604020202020204" pitchFamily="34" charset="0"/>
                <a:cs typeface="Arial" panose="020B0604020202020204" pitchFamily="34" charset="0"/>
              </a:rPr>
              <a:t>0,33 (Wh/(m</a:t>
            </a:r>
            <a:r>
              <a:rPr lang="cs-CZ" sz="1333" baseline="30000" dirty="0">
                <a:latin typeface="Arial" panose="020B0604020202020204" pitchFamily="34" charset="0"/>
                <a:cs typeface="Arial" panose="020B0604020202020204" pitchFamily="34" charset="0"/>
              </a:rPr>
              <a:t>3</a:t>
            </a:r>
            <a:r>
              <a:rPr lang="cs-CZ" sz="1333" dirty="0">
                <a:latin typeface="Arial" panose="020B0604020202020204" pitchFamily="34" charset="0"/>
                <a:cs typeface="Arial" panose="020B0604020202020204" pitchFamily="34" charset="0"/>
              </a:rPr>
              <a:t>.K)) – konstanta - měrná objemová tepelná kapacita vzduchu</a:t>
            </a:r>
          </a:p>
        </p:txBody>
      </p:sp>
      <p:pic>
        <p:nvPicPr>
          <p:cNvPr id="6" name="Obrázek 5">
            <a:extLst>
              <a:ext uri="{FF2B5EF4-FFF2-40B4-BE49-F238E27FC236}">
                <a16:creationId xmlns:a16="http://schemas.microsoft.com/office/drawing/2014/main" id="{62F48D92-653B-444D-A037-19385BBC8244}"/>
              </a:ext>
            </a:extLst>
          </p:cNvPr>
          <p:cNvPicPr>
            <a:picLocks noChangeAspect="1"/>
          </p:cNvPicPr>
          <p:nvPr/>
        </p:nvPicPr>
        <p:blipFill>
          <a:blip r:embed="rId4"/>
          <a:stretch>
            <a:fillRect/>
          </a:stretch>
        </p:blipFill>
        <p:spPr>
          <a:xfrm>
            <a:off x="8538418" y="1137924"/>
            <a:ext cx="3414233" cy="1876456"/>
          </a:xfrm>
          <a:prstGeom prst="rect">
            <a:avLst/>
          </a:prstGeom>
        </p:spPr>
      </p:pic>
      <p:sp>
        <p:nvSpPr>
          <p:cNvPr id="8" name="Nadpis 1">
            <a:extLst>
              <a:ext uri="{FF2B5EF4-FFF2-40B4-BE49-F238E27FC236}">
                <a16:creationId xmlns:a16="http://schemas.microsoft.com/office/drawing/2014/main" id="{A1E40C78-04DC-4188-82AB-F252876433E8}"/>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Měrné tepelné toky</a:t>
            </a:r>
          </a:p>
        </p:txBody>
      </p:sp>
    </p:spTree>
    <p:extLst>
      <p:ext uri="{BB962C8B-B14F-4D97-AF65-F5344CB8AC3E}">
        <p14:creationId xmlns:p14="http://schemas.microsoft.com/office/powerpoint/2010/main" val="3795840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2C7951E-6C4F-4C8A-A9D4-4BA8FFBF878F}"/>
              </a:ext>
            </a:extLst>
          </p:cNvPr>
          <p:cNvSpPr txBox="1"/>
          <p:nvPr/>
        </p:nvSpPr>
        <p:spPr>
          <a:xfrm>
            <a:off x="86949" y="909190"/>
            <a:ext cx="11942491" cy="3139321"/>
          </a:xfrm>
          <a:prstGeom prst="rect">
            <a:avLst/>
          </a:prstGeom>
          <a:noFill/>
        </p:spPr>
        <p:txBody>
          <a:bodyPr wrap="square" rtlCol="0">
            <a:spAutoFit/>
          </a:bodyPr>
          <a:lstStyle/>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Aby energetický specialista nemusel provádět takovýto výpočet ručně, implementovali jsme ho přímo do programu ENERGETIKA</a:t>
            </a:r>
          </a:p>
          <a:p>
            <a:pPr marL="457189" indent="-457189">
              <a:spcBef>
                <a:spcPts val="500"/>
              </a:spcBef>
              <a:spcAft>
                <a:spcPts val="500"/>
              </a:spcAft>
              <a:buFont typeface="Arial" panose="020B0604020202020204" pitchFamily="34" charset="0"/>
              <a:buChar char="•"/>
            </a:pPr>
            <a:r>
              <a:rPr lang="cs-CZ" sz="2400" dirty="0">
                <a:latin typeface="Arial" panose="020B0604020202020204" pitchFamily="34" charset="0"/>
                <a:cs typeface="Arial" panose="020B0604020202020204" pitchFamily="34" charset="0"/>
              </a:rPr>
              <a:t>V programu je nově záložka s výběrem verze </a:t>
            </a:r>
            <a:r>
              <a:rPr lang="cs-CZ" sz="2400" dirty="0" err="1">
                <a:latin typeface="Arial" panose="020B0604020202020204" pitchFamily="34" charset="0"/>
                <a:cs typeface="Arial" panose="020B0604020202020204" pitchFamily="34" charset="0"/>
              </a:rPr>
              <a:t>tepelnětechnické</a:t>
            </a:r>
            <a:r>
              <a:rPr lang="cs-CZ" sz="2400" dirty="0">
                <a:latin typeface="Arial" panose="020B0604020202020204" pitchFamily="34" charset="0"/>
                <a:cs typeface="Arial" panose="020B0604020202020204" pitchFamily="34" charset="0"/>
              </a:rPr>
              <a:t> normy (2011 / 2025) </a:t>
            </a:r>
          </a:p>
          <a:p>
            <a:pPr marL="457189" indent="-457189">
              <a:spcBef>
                <a:spcPts val="500"/>
              </a:spcBef>
              <a:spcAft>
                <a:spcPts val="500"/>
              </a:spcAft>
              <a:buFont typeface="Arial" panose="020B0604020202020204" pitchFamily="34" charset="0"/>
              <a:buChar char="•"/>
            </a:pPr>
            <a:r>
              <a:rPr lang="cs-CZ" sz="2400" dirty="0">
                <a:latin typeface="Arial" panose="020B0604020202020204" pitchFamily="34" charset="0"/>
                <a:cs typeface="Arial" panose="020B0604020202020204" pitchFamily="34" charset="0"/>
              </a:rPr>
              <a:t>U nově založených souborů je výběr normy 2025 přednastaven</a:t>
            </a:r>
          </a:p>
          <a:p>
            <a:pPr marL="457189" indent="-457189">
              <a:spcBef>
                <a:spcPts val="500"/>
              </a:spcBef>
              <a:spcAft>
                <a:spcPts val="500"/>
              </a:spcAft>
              <a:buFont typeface="Arial" panose="020B0604020202020204" pitchFamily="34" charset="0"/>
              <a:buChar char="•"/>
            </a:pPr>
            <a:r>
              <a:rPr lang="cs-CZ" sz="2400" dirty="0">
                <a:latin typeface="Arial" panose="020B0604020202020204" pitchFamily="34" charset="0"/>
                <a:cs typeface="Arial" panose="020B0604020202020204" pitchFamily="34" charset="0"/>
              </a:rPr>
              <a:t>Při změně normy se všechny vybrané požadavky UN,20 u konstrukcí vyresetují (nutné znovu vybrat dle nabídky dle zvolené normy)</a:t>
            </a:r>
          </a:p>
          <a:p>
            <a:pPr marL="457189" indent="-457189">
              <a:spcBef>
                <a:spcPts val="300"/>
              </a:spcBef>
              <a:spcAft>
                <a:spcPts val="300"/>
              </a:spcAft>
              <a:buFont typeface="Arial" panose="020B0604020202020204" pitchFamily="34" charset="0"/>
              <a:buChar char="•"/>
            </a:pPr>
            <a:endParaRPr lang="cs-CZ" sz="2400" dirty="0">
              <a:latin typeface="Arial" panose="020B0604020202020204" pitchFamily="34" charset="0"/>
              <a:cs typeface="Arial" panose="020B0604020202020204" pitchFamily="34" charset="0"/>
            </a:endParaRPr>
          </a:p>
        </p:txBody>
      </p:sp>
      <p:sp>
        <p:nvSpPr>
          <p:cNvPr id="7" name="Nadpis 1">
            <a:extLst>
              <a:ext uri="{FF2B5EF4-FFF2-40B4-BE49-F238E27FC236}">
                <a16:creationId xmlns:a16="http://schemas.microsoft.com/office/drawing/2014/main" id="{DD6D9332-988A-4C3E-A454-B6D01F33984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Výpočet v programu ENERGETIKA</a:t>
            </a:r>
          </a:p>
        </p:txBody>
      </p:sp>
      <p:pic>
        <p:nvPicPr>
          <p:cNvPr id="12" name="Obrázek 11">
            <a:extLst>
              <a:ext uri="{FF2B5EF4-FFF2-40B4-BE49-F238E27FC236}">
                <a16:creationId xmlns:a16="http://schemas.microsoft.com/office/drawing/2014/main" id="{DDF8060A-58C3-46A6-92E7-8DE0A54417A8}"/>
              </a:ext>
            </a:extLst>
          </p:cNvPr>
          <p:cNvPicPr>
            <a:picLocks noChangeAspect="1"/>
          </p:cNvPicPr>
          <p:nvPr/>
        </p:nvPicPr>
        <p:blipFill>
          <a:blip r:embed="rId4"/>
          <a:stretch>
            <a:fillRect/>
          </a:stretch>
        </p:blipFill>
        <p:spPr>
          <a:xfrm>
            <a:off x="667658" y="3676347"/>
            <a:ext cx="9654902" cy="3002160"/>
          </a:xfrm>
          <a:prstGeom prst="rect">
            <a:avLst/>
          </a:prstGeom>
          <a:effectLst>
            <a:outerShdw blurRad="63500" sx="102000" sy="102000" algn="ctr" rotWithShape="0">
              <a:prstClr val="black">
                <a:alpha val="40000"/>
              </a:prstClr>
            </a:outerShdw>
          </a:effectLst>
        </p:spPr>
      </p:pic>
      <p:sp>
        <p:nvSpPr>
          <p:cNvPr id="13" name="Šipka: doprava 12">
            <a:extLst>
              <a:ext uri="{FF2B5EF4-FFF2-40B4-BE49-F238E27FC236}">
                <a16:creationId xmlns:a16="http://schemas.microsoft.com/office/drawing/2014/main" id="{CA3AEE2C-61E8-487F-A964-70322C1A71FC}"/>
              </a:ext>
            </a:extLst>
          </p:cNvPr>
          <p:cNvSpPr/>
          <p:nvPr/>
        </p:nvSpPr>
        <p:spPr bwMode="auto">
          <a:xfrm>
            <a:off x="6918961" y="5940266"/>
            <a:ext cx="1034032" cy="398731"/>
          </a:xfrm>
          <a:prstGeom prst="rightArrow">
            <a:avLst/>
          </a:prstGeom>
          <a:solidFill>
            <a:schemeClr val="bg1"/>
          </a:solidFill>
          <a:ln w="38100" cap="flat" cmpd="sng" algn="ctr">
            <a:solidFill>
              <a:srgbClr val="FF0000"/>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cs-CZ" sz="3200">
              <a:latin typeface="Times New Roman" pitchFamily="18" charset="0"/>
            </a:endParaRPr>
          </a:p>
        </p:txBody>
      </p:sp>
    </p:spTree>
    <p:extLst>
      <p:ext uri="{BB962C8B-B14F-4D97-AF65-F5344CB8AC3E}">
        <p14:creationId xmlns:p14="http://schemas.microsoft.com/office/powerpoint/2010/main" val="418230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2C7951E-6C4F-4C8A-A9D4-4BA8FFBF878F}"/>
              </a:ext>
            </a:extLst>
          </p:cNvPr>
          <p:cNvSpPr txBox="1"/>
          <p:nvPr/>
        </p:nvSpPr>
        <p:spPr>
          <a:xfrm>
            <a:off x="86949" y="1000630"/>
            <a:ext cx="11444651" cy="830997"/>
          </a:xfrm>
          <a:prstGeom prst="rect">
            <a:avLst/>
          </a:prstGeom>
          <a:noFill/>
        </p:spPr>
        <p:txBody>
          <a:bodyPr wrap="square" rtlCol="0">
            <a:spAutoFit/>
          </a:bodyPr>
          <a:lstStyle/>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Výsledky výpočtu konstrukcí k nevytápěným prostorům naleznete v protokolu </a:t>
            </a:r>
            <a:r>
              <a:rPr lang="cs-CZ" sz="2400" dirty="0" err="1">
                <a:latin typeface="Arial" panose="020B0604020202020204" pitchFamily="34" charset="0"/>
                <a:cs typeface="Arial" panose="020B0604020202020204" pitchFamily="34" charset="0"/>
              </a:rPr>
              <a:t>Uem</a:t>
            </a:r>
            <a:r>
              <a:rPr lang="cs-CZ" sz="2400" dirty="0">
                <a:latin typeface="Arial" panose="020B0604020202020204" pitchFamily="34" charset="0"/>
                <a:cs typeface="Arial" panose="020B0604020202020204" pitchFamily="34" charset="0"/>
              </a:rPr>
              <a:t>, a to pro všechny podrobně zadané nevytápěné prostory </a:t>
            </a:r>
          </a:p>
        </p:txBody>
      </p:sp>
      <p:sp>
        <p:nvSpPr>
          <p:cNvPr id="7" name="Nadpis 1">
            <a:extLst>
              <a:ext uri="{FF2B5EF4-FFF2-40B4-BE49-F238E27FC236}">
                <a16:creationId xmlns:a16="http://schemas.microsoft.com/office/drawing/2014/main" id="{DD6D9332-988A-4C3E-A454-B6D01F33984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Výpočet v programu ENERGETIKA</a:t>
            </a:r>
          </a:p>
        </p:txBody>
      </p:sp>
      <p:pic>
        <p:nvPicPr>
          <p:cNvPr id="4" name="Obrázek 3">
            <a:extLst>
              <a:ext uri="{FF2B5EF4-FFF2-40B4-BE49-F238E27FC236}">
                <a16:creationId xmlns:a16="http://schemas.microsoft.com/office/drawing/2014/main" id="{629F7139-1218-4452-BC4A-CFCA1FED880D}"/>
              </a:ext>
            </a:extLst>
          </p:cNvPr>
          <p:cNvPicPr>
            <a:picLocks noChangeAspect="1"/>
          </p:cNvPicPr>
          <p:nvPr/>
        </p:nvPicPr>
        <p:blipFill>
          <a:blip r:embed="rId4"/>
          <a:stretch>
            <a:fillRect/>
          </a:stretch>
        </p:blipFill>
        <p:spPr>
          <a:xfrm>
            <a:off x="2734809" y="2364877"/>
            <a:ext cx="8370071" cy="4314916"/>
          </a:xfrm>
          <a:prstGeom prst="rect">
            <a:avLst/>
          </a:prstGeom>
        </p:spPr>
      </p:pic>
      <p:pic>
        <p:nvPicPr>
          <p:cNvPr id="6" name="Obrázek 5">
            <a:extLst>
              <a:ext uri="{FF2B5EF4-FFF2-40B4-BE49-F238E27FC236}">
                <a16:creationId xmlns:a16="http://schemas.microsoft.com/office/drawing/2014/main" id="{35A64101-7935-445C-800B-D67AFD99DD7E}"/>
              </a:ext>
            </a:extLst>
          </p:cNvPr>
          <p:cNvPicPr>
            <a:picLocks noChangeAspect="1"/>
          </p:cNvPicPr>
          <p:nvPr/>
        </p:nvPicPr>
        <p:blipFill>
          <a:blip r:embed="rId5"/>
          <a:stretch>
            <a:fillRect/>
          </a:stretch>
        </p:blipFill>
        <p:spPr>
          <a:xfrm>
            <a:off x="299249" y="2364877"/>
            <a:ext cx="2066959" cy="4243117"/>
          </a:xfrm>
          <a:prstGeom prst="rect">
            <a:avLst/>
          </a:prstGeom>
        </p:spPr>
      </p:pic>
      <p:sp>
        <p:nvSpPr>
          <p:cNvPr id="10" name="Obdélník 9">
            <a:extLst>
              <a:ext uri="{FF2B5EF4-FFF2-40B4-BE49-F238E27FC236}">
                <a16:creationId xmlns:a16="http://schemas.microsoft.com/office/drawing/2014/main" id="{C170909E-BF71-409C-81CD-A7991CED93D8}"/>
              </a:ext>
            </a:extLst>
          </p:cNvPr>
          <p:cNvSpPr/>
          <p:nvPr/>
        </p:nvSpPr>
        <p:spPr>
          <a:xfrm>
            <a:off x="4937760" y="3749040"/>
            <a:ext cx="3556000" cy="17068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11" name="Obrázek 10">
            <a:extLst>
              <a:ext uri="{FF2B5EF4-FFF2-40B4-BE49-F238E27FC236}">
                <a16:creationId xmlns:a16="http://schemas.microsoft.com/office/drawing/2014/main" id="{2AD4E164-B4E2-4FA5-B1C2-A59F8B6A1829}"/>
              </a:ext>
            </a:extLst>
          </p:cNvPr>
          <p:cNvPicPr>
            <a:picLocks noChangeAspect="1"/>
          </p:cNvPicPr>
          <p:nvPr/>
        </p:nvPicPr>
        <p:blipFill>
          <a:blip r:embed="rId6"/>
          <a:stretch>
            <a:fillRect/>
          </a:stretch>
        </p:blipFill>
        <p:spPr>
          <a:xfrm>
            <a:off x="6395549" y="2052243"/>
            <a:ext cx="1996612" cy="1138518"/>
          </a:xfrm>
          <a:prstGeom prst="rect">
            <a:avLst/>
          </a:prstGeom>
        </p:spPr>
      </p:pic>
    </p:spTree>
    <p:extLst>
      <p:ext uri="{BB962C8B-B14F-4D97-AF65-F5344CB8AC3E}">
        <p14:creationId xmlns:p14="http://schemas.microsoft.com/office/powerpoint/2010/main" val="2184300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028364" y="310885"/>
            <a:ext cx="2817809" cy="384000"/>
          </a:xfrm>
          <a:prstGeom prst="rect">
            <a:avLst/>
          </a:prstGeom>
          <a:noFill/>
          <a:ln w="9525">
            <a:noFill/>
            <a:miter lim="800000"/>
            <a:headEnd/>
            <a:tailEnd/>
          </a:ln>
        </p:spPr>
      </p:pic>
      <p:sp>
        <p:nvSpPr>
          <p:cNvPr id="3" name="TextovéPole 2">
            <a:extLst>
              <a:ext uri="{FF2B5EF4-FFF2-40B4-BE49-F238E27FC236}">
                <a16:creationId xmlns:a16="http://schemas.microsoft.com/office/drawing/2014/main" id="{A2C7951E-6C4F-4C8A-A9D4-4BA8FFBF878F}"/>
              </a:ext>
            </a:extLst>
          </p:cNvPr>
          <p:cNvSpPr txBox="1"/>
          <p:nvPr/>
        </p:nvSpPr>
        <p:spPr>
          <a:xfrm>
            <a:off x="0" y="1031110"/>
            <a:ext cx="7213600" cy="4462760"/>
          </a:xfrm>
          <a:prstGeom prst="rect">
            <a:avLst/>
          </a:prstGeom>
          <a:noFill/>
        </p:spPr>
        <p:txBody>
          <a:bodyPr wrap="square" rtlCol="0">
            <a:spAutoFit/>
          </a:bodyPr>
          <a:lstStyle/>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Ukažme si výpočet a jeho výsledky na příkladech</a:t>
            </a:r>
          </a:p>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Vybral jsem si pro vás </a:t>
            </a:r>
            <a:r>
              <a:rPr lang="cs-CZ" sz="2400" b="1" dirty="0">
                <a:latin typeface="Arial" panose="020B0604020202020204" pitchFamily="34" charset="0"/>
                <a:cs typeface="Arial" panose="020B0604020202020204" pitchFamily="34" charset="0"/>
              </a:rPr>
              <a:t>2 příklady se stropem k nevytápěnému suterénu</a:t>
            </a:r>
            <a:r>
              <a:rPr lang="cs-CZ" sz="2400" dirty="0">
                <a:latin typeface="Arial" panose="020B0604020202020204" pitchFamily="34" charset="0"/>
                <a:cs typeface="Arial" panose="020B0604020202020204" pitchFamily="34" charset="0"/>
              </a:rPr>
              <a:t> pro RD a BD</a:t>
            </a:r>
          </a:p>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U stropů k nevytápěným prostorům totiž nový požadavek normy projevil nejvíce</a:t>
            </a:r>
          </a:p>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U stropu k půdě obvykle nevadí vyšší tloušťka tepelné izolace</a:t>
            </a:r>
          </a:p>
          <a:p>
            <a:pPr marL="457189" indent="-457189">
              <a:spcBef>
                <a:spcPts val="300"/>
              </a:spcBef>
              <a:spcAft>
                <a:spcPts val="300"/>
              </a:spcAft>
              <a:buFont typeface="Arial" panose="020B0604020202020204" pitchFamily="34" charset="0"/>
              <a:buChar char="•"/>
            </a:pPr>
            <a:r>
              <a:rPr lang="cs-CZ" sz="2400" dirty="0">
                <a:latin typeface="Arial" panose="020B0604020202020204" pitchFamily="34" charset="0"/>
                <a:cs typeface="Arial" panose="020B0604020202020204" pitchFamily="34" charset="0"/>
              </a:rPr>
              <a:t>U konstrukcí stěn k nevytápěnému schodišti dochází většinou novou normou ke zmírnění požadavků  </a:t>
            </a:r>
          </a:p>
        </p:txBody>
      </p:sp>
      <p:sp>
        <p:nvSpPr>
          <p:cNvPr id="7" name="Nadpis 1">
            <a:extLst>
              <a:ext uri="{FF2B5EF4-FFF2-40B4-BE49-F238E27FC236}">
                <a16:creationId xmlns:a16="http://schemas.microsoft.com/office/drawing/2014/main" id="{DD6D9332-988A-4C3E-A454-B6D01F339841}"/>
              </a:ext>
            </a:extLst>
          </p:cNvPr>
          <p:cNvSpPr txBox="1">
            <a:spLocks/>
          </p:cNvSpPr>
          <p:nvPr/>
        </p:nvSpPr>
        <p:spPr>
          <a:xfrm>
            <a:off x="239349" y="197768"/>
            <a:ext cx="11617291" cy="6389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400" dirty="0">
                <a:solidFill>
                  <a:srgbClr val="9C701D"/>
                </a:solidFill>
                <a:latin typeface="Arial Black" pitchFamily="34" charset="0"/>
              </a:rPr>
              <a:t>Příklady</a:t>
            </a:r>
          </a:p>
        </p:txBody>
      </p:sp>
      <p:pic>
        <p:nvPicPr>
          <p:cNvPr id="12" name="Obrázek 11">
            <a:extLst>
              <a:ext uri="{FF2B5EF4-FFF2-40B4-BE49-F238E27FC236}">
                <a16:creationId xmlns:a16="http://schemas.microsoft.com/office/drawing/2014/main" id="{7896BF43-3C75-475A-B3A5-AB53815305D8}"/>
              </a:ext>
            </a:extLst>
          </p:cNvPr>
          <p:cNvPicPr>
            <a:picLocks noChangeAspect="1"/>
          </p:cNvPicPr>
          <p:nvPr/>
        </p:nvPicPr>
        <p:blipFill>
          <a:blip r:embed="rId4"/>
          <a:stretch>
            <a:fillRect/>
          </a:stretch>
        </p:blipFill>
        <p:spPr>
          <a:xfrm>
            <a:off x="9024580" y="1290321"/>
            <a:ext cx="2686803" cy="2153920"/>
          </a:xfrm>
          <a:prstGeom prst="rect">
            <a:avLst/>
          </a:prstGeom>
          <a:effectLst>
            <a:outerShdw blurRad="63500" sx="102000" sy="102000" algn="ctr" rotWithShape="0">
              <a:prstClr val="black">
                <a:alpha val="40000"/>
              </a:prstClr>
            </a:outerShdw>
          </a:effectLst>
        </p:spPr>
      </p:pic>
      <p:pic>
        <p:nvPicPr>
          <p:cNvPr id="13" name="Obrázek 12">
            <a:extLst>
              <a:ext uri="{FF2B5EF4-FFF2-40B4-BE49-F238E27FC236}">
                <a16:creationId xmlns:a16="http://schemas.microsoft.com/office/drawing/2014/main" id="{32CBE729-E440-47B8-818F-C1AD2A8562E0}"/>
              </a:ext>
            </a:extLst>
          </p:cNvPr>
          <p:cNvPicPr>
            <a:picLocks noChangeAspect="1"/>
          </p:cNvPicPr>
          <p:nvPr/>
        </p:nvPicPr>
        <p:blipFill>
          <a:blip r:embed="rId5"/>
          <a:stretch>
            <a:fillRect/>
          </a:stretch>
        </p:blipFill>
        <p:spPr>
          <a:xfrm>
            <a:off x="9024580" y="3735290"/>
            <a:ext cx="2591968" cy="26359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39837421"/>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15919</TotalTime>
  <Words>2967</Words>
  <Application>Microsoft Office PowerPoint</Application>
  <PresentationFormat>Širokoúhlá obrazovka</PresentationFormat>
  <Paragraphs>276</Paragraphs>
  <Slides>29</Slides>
  <Notes>24</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29</vt:i4>
      </vt:variant>
    </vt:vector>
  </HeadingPairs>
  <TitlesOfParts>
    <vt:vector size="35" baseType="lpstr">
      <vt:lpstr>Arial</vt:lpstr>
      <vt:lpstr>Arial Black</vt:lpstr>
      <vt:lpstr>Calibri</vt:lpstr>
      <vt:lpstr>Calibri Light</vt:lpstr>
      <vt:lpstr>Times New Roman</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Další informace</vt:lpstr>
      <vt:lpstr>Další informace</vt:lpstr>
      <vt:lpstr>Další informace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Eibichová Zuzana</dc:creator>
  <cp:lastModifiedBy>Kupsa Tomáš</cp:lastModifiedBy>
  <cp:revision>401</cp:revision>
  <cp:lastPrinted>2022-08-15T11:14:33Z</cp:lastPrinted>
  <dcterms:created xsi:type="dcterms:W3CDTF">2022-01-12T08:59:48Z</dcterms:created>
  <dcterms:modified xsi:type="dcterms:W3CDTF">2025-11-26T16:13:44Z</dcterms:modified>
</cp:coreProperties>
</file>