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3" r:id="rId6"/>
    <p:sldId id="275" r:id="rId7"/>
    <p:sldId id="261" r:id="rId8"/>
    <p:sldId id="257" r:id="rId9"/>
    <p:sldId id="262" r:id="rId10"/>
    <p:sldId id="267" r:id="rId11"/>
    <p:sldId id="268" r:id="rId12"/>
    <p:sldId id="269" r:id="rId13"/>
    <p:sldId id="260" r:id="rId14"/>
    <p:sldId id="258" r:id="rId15"/>
    <p:sldId id="264" r:id="rId16"/>
    <p:sldId id="265" r:id="rId17"/>
    <p:sldId id="259" r:id="rId18"/>
    <p:sldId id="272" r:id="rId19"/>
    <p:sldId id="273" r:id="rId20"/>
    <p:sldId id="27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A6A"/>
    <a:srgbClr val="D3ECB2"/>
    <a:srgbClr val="CCD8C6"/>
    <a:srgbClr val="B4DE7C"/>
    <a:srgbClr val="94D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F285E-D155-43B5-A52E-192196107307}" v="578" dt="2024-10-28T19:42:38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DE7D6-F8A9-44CC-8756-9DDA97BEB89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B82C2EB-E381-4FCF-86DB-60C5D953CDDF}">
      <dgm:prSet phldrT="[Text]"/>
      <dgm:spPr>
        <a:solidFill>
          <a:srgbClr val="85AA6A"/>
        </a:solidFill>
        <a:ln>
          <a:noFill/>
        </a:ln>
      </dgm:spPr>
      <dgm:t>
        <a:bodyPr/>
        <a:lstStyle/>
        <a:p>
          <a:r>
            <a:rPr lang="cs-CZ" dirty="0"/>
            <a:t>Rozhodnutí pro realizaci opatření</a:t>
          </a:r>
        </a:p>
      </dgm:t>
    </dgm:pt>
    <dgm:pt modelId="{5EAACDE6-F843-480B-B942-95822C067446}" type="parTrans" cxnId="{BB3A2306-E1DF-438C-BE98-A2E908541CB6}">
      <dgm:prSet/>
      <dgm:spPr/>
      <dgm:t>
        <a:bodyPr/>
        <a:lstStyle/>
        <a:p>
          <a:endParaRPr lang="cs-CZ"/>
        </a:p>
      </dgm:t>
    </dgm:pt>
    <dgm:pt modelId="{98FD9366-ED16-4842-8B24-F06516DDA1B7}" type="sibTrans" cxnId="{BB3A2306-E1DF-438C-BE98-A2E908541CB6}">
      <dgm:prSet/>
      <dgm:spPr/>
      <dgm:t>
        <a:bodyPr/>
        <a:lstStyle/>
        <a:p>
          <a:endParaRPr lang="cs-CZ"/>
        </a:p>
      </dgm:t>
    </dgm:pt>
    <dgm:pt modelId="{408C2CEA-7FB4-4B23-9301-A96ABBEED949}">
      <dgm:prSet phldrT="[Text]"/>
      <dgm:spPr>
        <a:solidFill>
          <a:srgbClr val="85AA6A"/>
        </a:solidFill>
        <a:ln>
          <a:noFill/>
        </a:ln>
      </dgm:spPr>
      <dgm:t>
        <a:bodyPr/>
        <a:lstStyle/>
        <a:p>
          <a:r>
            <a:rPr lang="cs-CZ" dirty="0"/>
            <a:t>Vypracování studie, žádost o dotaci</a:t>
          </a:r>
        </a:p>
      </dgm:t>
    </dgm:pt>
    <dgm:pt modelId="{7B32AF39-8CBE-4C58-9485-D9BBE1668551}" type="parTrans" cxnId="{F736CD5E-7143-4B7E-AC89-D48A90CAC585}">
      <dgm:prSet/>
      <dgm:spPr/>
      <dgm:t>
        <a:bodyPr/>
        <a:lstStyle/>
        <a:p>
          <a:endParaRPr lang="cs-CZ"/>
        </a:p>
      </dgm:t>
    </dgm:pt>
    <dgm:pt modelId="{68E983D7-8B7C-4B6A-A698-AED127F55EA4}" type="sibTrans" cxnId="{F736CD5E-7143-4B7E-AC89-D48A90CAC585}">
      <dgm:prSet/>
      <dgm:spPr/>
      <dgm:t>
        <a:bodyPr/>
        <a:lstStyle/>
        <a:p>
          <a:endParaRPr lang="cs-CZ"/>
        </a:p>
      </dgm:t>
    </dgm:pt>
    <dgm:pt modelId="{4DB5109D-422B-47C7-99CD-95BEFE4EB56C}">
      <dgm:prSet phldrT="[Text]"/>
      <dgm:spPr>
        <a:solidFill>
          <a:srgbClr val="85AA6A"/>
        </a:solidFill>
        <a:ln>
          <a:noFill/>
        </a:ln>
      </dgm:spPr>
      <dgm:t>
        <a:bodyPr/>
        <a:lstStyle/>
        <a:p>
          <a:r>
            <a:rPr lang="cs-CZ" dirty="0"/>
            <a:t>Projektová dokumentace, rozpočet</a:t>
          </a:r>
        </a:p>
      </dgm:t>
    </dgm:pt>
    <dgm:pt modelId="{5D33B07F-4A68-4324-A0E8-98B4974E71DC}" type="parTrans" cxnId="{B7323294-B373-4744-B608-24EA91051B41}">
      <dgm:prSet/>
      <dgm:spPr/>
      <dgm:t>
        <a:bodyPr/>
        <a:lstStyle/>
        <a:p>
          <a:endParaRPr lang="cs-CZ"/>
        </a:p>
      </dgm:t>
    </dgm:pt>
    <dgm:pt modelId="{506B2EBC-FD93-4870-AC0E-0FB2FDB6E40F}" type="sibTrans" cxnId="{B7323294-B373-4744-B608-24EA91051B41}">
      <dgm:prSet/>
      <dgm:spPr/>
      <dgm:t>
        <a:bodyPr/>
        <a:lstStyle/>
        <a:p>
          <a:endParaRPr lang="cs-CZ"/>
        </a:p>
      </dgm:t>
    </dgm:pt>
    <dgm:pt modelId="{AAE198ED-A5F9-485D-A192-F6C3FE2D9A3A}">
      <dgm:prSet phldrT="[Text]"/>
      <dgm:spPr>
        <a:solidFill>
          <a:srgbClr val="85AA6A"/>
        </a:solidFill>
        <a:ln>
          <a:noFill/>
        </a:ln>
      </dgm:spPr>
      <dgm:t>
        <a:bodyPr/>
        <a:lstStyle/>
        <a:p>
          <a:r>
            <a:rPr lang="cs-CZ" dirty="0"/>
            <a:t>Realizace</a:t>
          </a:r>
        </a:p>
      </dgm:t>
    </dgm:pt>
    <dgm:pt modelId="{9EEE6ACA-4B54-4550-86B5-348FE94FC222}" type="parTrans" cxnId="{730010BE-FECF-4155-B166-573DD1864B05}">
      <dgm:prSet/>
      <dgm:spPr/>
      <dgm:t>
        <a:bodyPr/>
        <a:lstStyle/>
        <a:p>
          <a:endParaRPr lang="cs-CZ"/>
        </a:p>
      </dgm:t>
    </dgm:pt>
    <dgm:pt modelId="{E94FFF8C-C6A2-499E-8524-8901BD8D5468}" type="sibTrans" cxnId="{730010BE-FECF-4155-B166-573DD1864B05}">
      <dgm:prSet/>
      <dgm:spPr/>
      <dgm:t>
        <a:bodyPr/>
        <a:lstStyle/>
        <a:p>
          <a:endParaRPr lang="cs-CZ"/>
        </a:p>
      </dgm:t>
    </dgm:pt>
    <dgm:pt modelId="{12A404D4-7C2D-422A-ABA4-7A695FD53561}">
      <dgm:prSet phldrT="[Text]"/>
      <dgm:spPr>
        <a:solidFill>
          <a:srgbClr val="85AA6A"/>
        </a:solidFill>
        <a:ln>
          <a:noFill/>
        </a:ln>
      </dgm:spPr>
      <dgm:t>
        <a:bodyPr/>
        <a:lstStyle/>
        <a:p>
          <a:r>
            <a:rPr lang="cs-CZ" dirty="0"/>
            <a:t>Vyplacení dotace</a:t>
          </a:r>
        </a:p>
      </dgm:t>
    </dgm:pt>
    <dgm:pt modelId="{215DAB27-7250-49B6-B666-3FF7382A5D90}" type="parTrans" cxnId="{B46293C4-39A0-4544-A803-D45E0FC13658}">
      <dgm:prSet/>
      <dgm:spPr/>
      <dgm:t>
        <a:bodyPr/>
        <a:lstStyle/>
        <a:p>
          <a:endParaRPr lang="cs-CZ"/>
        </a:p>
      </dgm:t>
    </dgm:pt>
    <dgm:pt modelId="{618A37B5-CC64-4F3A-9109-F97EF9EF3195}" type="sibTrans" cxnId="{B46293C4-39A0-4544-A803-D45E0FC13658}">
      <dgm:prSet/>
      <dgm:spPr/>
      <dgm:t>
        <a:bodyPr/>
        <a:lstStyle/>
        <a:p>
          <a:endParaRPr lang="cs-CZ"/>
        </a:p>
      </dgm:t>
    </dgm:pt>
    <dgm:pt modelId="{50094382-C962-438C-B2B2-67E7B2550EC8}">
      <dgm:prSet phldrT="[Text]"/>
      <dgm:spPr>
        <a:solidFill>
          <a:srgbClr val="85AA6A"/>
        </a:solidFill>
        <a:ln>
          <a:noFill/>
        </a:ln>
      </dgm:spPr>
      <dgm:t>
        <a:bodyPr/>
        <a:lstStyle/>
        <a:p>
          <a:r>
            <a:rPr lang="cs-CZ" dirty="0"/>
            <a:t>Výběr vhodných opatření</a:t>
          </a:r>
        </a:p>
      </dgm:t>
    </dgm:pt>
    <dgm:pt modelId="{A7DD02B0-E41E-47B6-BF3C-1CA4D7724EFE}" type="parTrans" cxnId="{72AF7E03-ACDC-49A3-A464-39D1C3539F24}">
      <dgm:prSet/>
      <dgm:spPr/>
      <dgm:t>
        <a:bodyPr/>
        <a:lstStyle/>
        <a:p>
          <a:endParaRPr lang="cs-CZ"/>
        </a:p>
      </dgm:t>
    </dgm:pt>
    <dgm:pt modelId="{659373A7-8DEC-441D-BABF-AB36ECBE1275}" type="sibTrans" cxnId="{72AF7E03-ACDC-49A3-A464-39D1C3539F24}">
      <dgm:prSet/>
      <dgm:spPr/>
      <dgm:t>
        <a:bodyPr/>
        <a:lstStyle/>
        <a:p>
          <a:endParaRPr lang="cs-CZ"/>
        </a:p>
      </dgm:t>
    </dgm:pt>
    <dgm:pt modelId="{A9E814A4-605D-45CC-B06D-150DD2234ED9}" type="pres">
      <dgm:prSet presAssocID="{1A6DE7D6-F8A9-44CC-8756-9DDA97BEB899}" presName="linearFlow" presStyleCnt="0">
        <dgm:presLayoutVars>
          <dgm:resizeHandles val="exact"/>
        </dgm:presLayoutVars>
      </dgm:prSet>
      <dgm:spPr/>
    </dgm:pt>
    <dgm:pt modelId="{3B67497E-013B-4099-AA4C-CE5BB9010A86}" type="pres">
      <dgm:prSet presAssocID="{7B82C2EB-E381-4FCF-86DB-60C5D953CDDF}" presName="node" presStyleLbl="node1" presStyleIdx="0" presStyleCnt="6">
        <dgm:presLayoutVars>
          <dgm:bulletEnabled val="1"/>
        </dgm:presLayoutVars>
      </dgm:prSet>
      <dgm:spPr/>
    </dgm:pt>
    <dgm:pt modelId="{A472EC89-0EB0-4EF9-8EFD-BD8A8D7F0DE2}" type="pres">
      <dgm:prSet presAssocID="{98FD9366-ED16-4842-8B24-F06516DDA1B7}" presName="sibTrans" presStyleLbl="sibTrans2D1" presStyleIdx="0" presStyleCnt="5"/>
      <dgm:spPr/>
    </dgm:pt>
    <dgm:pt modelId="{880A11F7-A4E6-403A-A87D-DF2B644A59BD}" type="pres">
      <dgm:prSet presAssocID="{98FD9366-ED16-4842-8B24-F06516DDA1B7}" presName="connectorText" presStyleLbl="sibTrans2D1" presStyleIdx="0" presStyleCnt="5"/>
      <dgm:spPr/>
    </dgm:pt>
    <dgm:pt modelId="{A9625008-40A6-40D9-8ABD-F5A143A018E9}" type="pres">
      <dgm:prSet presAssocID="{50094382-C962-438C-B2B2-67E7B2550EC8}" presName="node" presStyleLbl="node1" presStyleIdx="1" presStyleCnt="6">
        <dgm:presLayoutVars>
          <dgm:bulletEnabled val="1"/>
        </dgm:presLayoutVars>
      </dgm:prSet>
      <dgm:spPr/>
    </dgm:pt>
    <dgm:pt modelId="{9EBD55E6-DD9A-413B-A99C-789A110D8322}" type="pres">
      <dgm:prSet presAssocID="{659373A7-8DEC-441D-BABF-AB36ECBE1275}" presName="sibTrans" presStyleLbl="sibTrans2D1" presStyleIdx="1" presStyleCnt="5"/>
      <dgm:spPr/>
    </dgm:pt>
    <dgm:pt modelId="{E398A709-4982-486C-A240-2717FBD177E1}" type="pres">
      <dgm:prSet presAssocID="{659373A7-8DEC-441D-BABF-AB36ECBE1275}" presName="connectorText" presStyleLbl="sibTrans2D1" presStyleIdx="1" presStyleCnt="5"/>
      <dgm:spPr/>
    </dgm:pt>
    <dgm:pt modelId="{D8E9A61B-DBF2-4151-827A-7EEBA733203E}" type="pres">
      <dgm:prSet presAssocID="{408C2CEA-7FB4-4B23-9301-A96ABBEED949}" presName="node" presStyleLbl="node1" presStyleIdx="2" presStyleCnt="6">
        <dgm:presLayoutVars>
          <dgm:bulletEnabled val="1"/>
        </dgm:presLayoutVars>
      </dgm:prSet>
      <dgm:spPr/>
    </dgm:pt>
    <dgm:pt modelId="{0DF1FDF8-C623-4CFE-91AC-F349FF7E871E}" type="pres">
      <dgm:prSet presAssocID="{68E983D7-8B7C-4B6A-A698-AED127F55EA4}" presName="sibTrans" presStyleLbl="sibTrans2D1" presStyleIdx="2" presStyleCnt="5" custAng="5400000"/>
      <dgm:spPr>
        <a:prstGeom prst="upDownArrow">
          <a:avLst/>
        </a:prstGeom>
      </dgm:spPr>
    </dgm:pt>
    <dgm:pt modelId="{BA6B90EA-5C64-4680-9D36-63F1720FDBF2}" type="pres">
      <dgm:prSet presAssocID="{68E983D7-8B7C-4B6A-A698-AED127F55EA4}" presName="connectorText" presStyleLbl="sibTrans2D1" presStyleIdx="2" presStyleCnt="5"/>
      <dgm:spPr/>
    </dgm:pt>
    <dgm:pt modelId="{A4E21C0F-7700-4ADE-81B2-6F56E57B2D60}" type="pres">
      <dgm:prSet presAssocID="{4DB5109D-422B-47C7-99CD-95BEFE4EB56C}" presName="node" presStyleLbl="node1" presStyleIdx="3" presStyleCnt="6">
        <dgm:presLayoutVars>
          <dgm:bulletEnabled val="1"/>
        </dgm:presLayoutVars>
      </dgm:prSet>
      <dgm:spPr/>
    </dgm:pt>
    <dgm:pt modelId="{C0FDBE96-320D-42BA-8B7E-B22F3726A579}" type="pres">
      <dgm:prSet presAssocID="{506B2EBC-FD93-4870-AC0E-0FB2FDB6E40F}" presName="sibTrans" presStyleLbl="sibTrans2D1" presStyleIdx="3" presStyleCnt="5"/>
      <dgm:spPr/>
    </dgm:pt>
    <dgm:pt modelId="{8CFEDB53-ED7D-434D-9D77-9819AA8E99A7}" type="pres">
      <dgm:prSet presAssocID="{506B2EBC-FD93-4870-AC0E-0FB2FDB6E40F}" presName="connectorText" presStyleLbl="sibTrans2D1" presStyleIdx="3" presStyleCnt="5"/>
      <dgm:spPr/>
    </dgm:pt>
    <dgm:pt modelId="{EC028C33-AD8D-4DB0-8868-F841F864A42F}" type="pres">
      <dgm:prSet presAssocID="{AAE198ED-A5F9-485D-A192-F6C3FE2D9A3A}" presName="node" presStyleLbl="node1" presStyleIdx="4" presStyleCnt="6">
        <dgm:presLayoutVars>
          <dgm:bulletEnabled val="1"/>
        </dgm:presLayoutVars>
      </dgm:prSet>
      <dgm:spPr/>
    </dgm:pt>
    <dgm:pt modelId="{7FA4AFBB-1077-47B3-9129-4D5B7B699787}" type="pres">
      <dgm:prSet presAssocID="{E94FFF8C-C6A2-499E-8524-8901BD8D5468}" presName="sibTrans" presStyleLbl="sibTrans2D1" presStyleIdx="4" presStyleCnt="5"/>
      <dgm:spPr/>
    </dgm:pt>
    <dgm:pt modelId="{4B5DB22F-1E4D-46B6-A609-B9DDE54FD922}" type="pres">
      <dgm:prSet presAssocID="{E94FFF8C-C6A2-499E-8524-8901BD8D5468}" presName="connectorText" presStyleLbl="sibTrans2D1" presStyleIdx="4" presStyleCnt="5"/>
      <dgm:spPr/>
    </dgm:pt>
    <dgm:pt modelId="{1E4A8791-A054-49E4-BACF-E7F8FFCA4A3A}" type="pres">
      <dgm:prSet presAssocID="{12A404D4-7C2D-422A-ABA4-7A695FD53561}" presName="node" presStyleLbl="node1" presStyleIdx="5" presStyleCnt="6">
        <dgm:presLayoutVars>
          <dgm:bulletEnabled val="1"/>
        </dgm:presLayoutVars>
      </dgm:prSet>
      <dgm:spPr/>
    </dgm:pt>
  </dgm:ptLst>
  <dgm:cxnLst>
    <dgm:cxn modelId="{72AF7E03-ACDC-49A3-A464-39D1C3539F24}" srcId="{1A6DE7D6-F8A9-44CC-8756-9DDA97BEB899}" destId="{50094382-C962-438C-B2B2-67E7B2550EC8}" srcOrd="1" destOrd="0" parTransId="{A7DD02B0-E41E-47B6-BF3C-1CA4D7724EFE}" sibTransId="{659373A7-8DEC-441D-BABF-AB36ECBE1275}"/>
    <dgm:cxn modelId="{66E9F103-0E95-4849-BA61-3F2954F37F92}" type="presOf" srcId="{7B82C2EB-E381-4FCF-86DB-60C5D953CDDF}" destId="{3B67497E-013B-4099-AA4C-CE5BB9010A86}" srcOrd="0" destOrd="0" presId="urn:microsoft.com/office/officeart/2005/8/layout/process2"/>
    <dgm:cxn modelId="{BB3A2306-E1DF-438C-BE98-A2E908541CB6}" srcId="{1A6DE7D6-F8A9-44CC-8756-9DDA97BEB899}" destId="{7B82C2EB-E381-4FCF-86DB-60C5D953CDDF}" srcOrd="0" destOrd="0" parTransId="{5EAACDE6-F843-480B-B942-95822C067446}" sibTransId="{98FD9366-ED16-4842-8B24-F06516DDA1B7}"/>
    <dgm:cxn modelId="{88A99B0C-C1AC-4403-8F29-8A7D4F325A5D}" type="presOf" srcId="{408C2CEA-7FB4-4B23-9301-A96ABBEED949}" destId="{D8E9A61B-DBF2-4151-827A-7EEBA733203E}" srcOrd="0" destOrd="0" presId="urn:microsoft.com/office/officeart/2005/8/layout/process2"/>
    <dgm:cxn modelId="{1FB73F17-E753-4336-9FA5-84DD27041246}" type="presOf" srcId="{506B2EBC-FD93-4870-AC0E-0FB2FDB6E40F}" destId="{8CFEDB53-ED7D-434D-9D77-9819AA8E99A7}" srcOrd="1" destOrd="0" presId="urn:microsoft.com/office/officeart/2005/8/layout/process2"/>
    <dgm:cxn modelId="{E651425D-4310-474F-82A4-14566F848F6D}" type="presOf" srcId="{98FD9366-ED16-4842-8B24-F06516DDA1B7}" destId="{A472EC89-0EB0-4EF9-8EFD-BD8A8D7F0DE2}" srcOrd="0" destOrd="0" presId="urn:microsoft.com/office/officeart/2005/8/layout/process2"/>
    <dgm:cxn modelId="{F736CD5E-7143-4B7E-AC89-D48A90CAC585}" srcId="{1A6DE7D6-F8A9-44CC-8756-9DDA97BEB899}" destId="{408C2CEA-7FB4-4B23-9301-A96ABBEED949}" srcOrd="2" destOrd="0" parTransId="{7B32AF39-8CBE-4C58-9485-D9BBE1668551}" sibTransId="{68E983D7-8B7C-4B6A-A698-AED127F55EA4}"/>
    <dgm:cxn modelId="{98F44E60-E7EA-41E8-8E51-8900C371A318}" type="presOf" srcId="{4DB5109D-422B-47C7-99CD-95BEFE4EB56C}" destId="{A4E21C0F-7700-4ADE-81B2-6F56E57B2D60}" srcOrd="0" destOrd="0" presId="urn:microsoft.com/office/officeart/2005/8/layout/process2"/>
    <dgm:cxn modelId="{493E5244-9C4D-4975-ACDD-77BDCD5FB4CF}" type="presOf" srcId="{E94FFF8C-C6A2-499E-8524-8901BD8D5468}" destId="{7FA4AFBB-1077-47B3-9129-4D5B7B699787}" srcOrd="0" destOrd="0" presId="urn:microsoft.com/office/officeart/2005/8/layout/process2"/>
    <dgm:cxn modelId="{7A69A04B-3F8B-4014-91DC-A38E0B35DC6C}" type="presOf" srcId="{68E983D7-8B7C-4B6A-A698-AED127F55EA4}" destId="{BA6B90EA-5C64-4680-9D36-63F1720FDBF2}" srcOrd="1" destOrd="0" presId="urn:microsoft.com/office/officeart/2005/8/layout/process2"/>
    <dgm:cxn modelId="{36B4FF71-F31E-4DC2-96EE-BEE58F4077D2}" type="presOf" srcId="{AAE198ED-A5F9-485D-A192-F6C3FE2D9A3A}" destId="{EC028C33-AD8D-4DB0-8868-F841F864A42F}" srcOrd="0" destOrd="0" presId="urn:microsoft.com/office/officeart/2005/8/layout/process2"/>
    <dgm:cxn modelId="{24908356-197B-441B-BD4A-9D13A5ADCA8C}" type="presOf" srcId="{1A6DE7D6-F8A9-44CC-8756-9DDA97BEB899}" destId="{A9E814A4-605D-45CC-B06D-150DD2234ED9}" srcOrd="0" destOrd="0" presId="urn:microsoft.com/office/officeart/2005/8/layout/process2"/>
    <dgm:cxn modelId="{03A6015A-C5D8-4319-91CE-262258E04AE7}" type="presOf" srcId="{68E983D7-8B7C-4B6A-A698-AED127F55EA4}" destId="{0DF1FDF8-C623-4CFE-91AC-F349FF7E871E}" srcOrd="0" destOrd="0" presId="urn:microsoft.com/office/officeart/2005/8/layout/process2"/>
    <dgm:cxn modelId="{B7323294-B373-4744-B608-24EA91051B41}" srcId="{1A6DE7D6-F8A9-44CC-8756-9DDA97BEB899}" destId="{4DB5109D-422B-47C7-99CD-95BEFE4EB56C}" srcOrd="3" destOrd="0" parTransId="{5D33B07F-4A68-4324-A0E8-98B4974E71DC}" sibTransId="{506B2EBC-FD93-4870-AC0E-0FB2FDB6E40F}"/>
    <dgm:cxn modelId="{B9A714A8-D160-4F09-A7A6-409016F058EC}" type="presOf" srcId="{12A404D4-7C2D-422A-ABA4-7A695FD53561}" destId="{1E4A8791-A054-49E4-BACF-E7F8FFCA4A3A}" srcOrd="0" destOrd="0" presId="urn:microsoft.com/office/officeart/2005/8/layout/process2"/>
    <dgm:cxn modelId="{14C615A8-05AF-458C-9AF7-0055F9D9E08B}" type="presOf" srcId="{659373A7-8DEC-441D-BABF-AB36ECBE1275}" destId="{9EBD55E6-DD9A-413B-A99C-789A110D8322}" srcOrd="0" destOrd="0" presId="urn:microsoft.com/office/officeart/2005/8/layout/process2"/>
    <dgm:cxn modelId="{6D2036AC-747F-4335-920C-4EE3548A4218}" type="presOf" srcId="{506B2EBC-FD93-4870-AC0E-0FB2FDB6E40F}" destId="{C0FDBE96-320D-42BA-8B7E-B22F3726A579}" srcOrd="0" destOrd="0" presId="urn:microsoft.com/office/officeart/2005/8/layout/process2"/>
    <dgm:cxn modelId="{A7160BB1-89E6-4260-A374-E4E1D4EE6044}" type="presOf" srcId="{50094382-C962-438C-B2B2-67E7B2550EC8}" destId="{A9625008-40A6-40D9-8ABD-F5A143A018E9}" srcOrd="0" destOrd="0" presId="urn:microsoft.com/office/officeart/2005/8/layout/process2"/>
    <dgm:cxn modelId="{730010BE-FECF-4155-B166-573DD1864B05}" srcId="{1A6DE7D6-F8A9-44CC-8756-9DDA97BEB899}" destId="{AAE198ED-A5F9-485D-A192-F6C3FE2D9A3A}" srcOrd="4" destOrd="0" parTransId="{9EEE6ACA-4B54-4550-86B5-348FE94FC222}" sibTransId="{E94FFF8C-C6A2-499E-8524-8901BD8D5468}"/>
    <dgm:cxn modelId="{BDF0FBBF-05DC-44A1-9B44-21DB61A2EEE0}" type="presOf" srcId="{659373A7-8DEC-441D-BABF-AB36ECBE1275}" destId="{E398A709-4982-486C-A240-2717FBD177E1}" srcOrd="1" destOrd="0" presId="urn:microsoft.com/office/officeart/2005/8/layout/process2"/>
    <dgm:cxn modelId="{B46293C4-39A0-4544-A803-D45E0FC13658}" srcId="{1A6DE7D6-F8A9-44CC-8756-9DDA97BEB899}" destId="{12A404D4-7C2D-422A-ABA4-7A695FD53561}" srcOrd="5" destOrd="0" parTransId="{215DAB27-7250-49B6-B666-3FF7382A5D90}" sibTransId="{618A37B5-CC64-4F3A-9109-F97EF9EF3195}"/>
    <dgm:cxn modelId="{685DA5C5-031E-4F46-A647-D78D02435C76}" type="presOf" srcId="{98FD9366-ED16-4842-8B24-F06516DDA1B7}" destId="{880A11F7-A4E6-403A-A87D-DF2B644A59BD}" srcOrd="1" destOrd="0" presId="urn:microsoft.com/office/officeart/2005/8/layout/process2"/>
    <dgm:cxn modelId="{E445E4D0-A051-4847-B855-16FB7AE84666}" type="presOf" srcId="{E94FFF8C-C6A2-499E-8524-8901BD8D5468}" destId="{4B5DB22F-1E4D-46B6-A609-B9DDE54FD922}" srcOrd="1" destOrd="0" presId="urn:microsoft.com/office/officeart/2005/8/layout/process2"/>
    <dgm:cxn modelId="{28E38487-4014-4575-B0DE-5EC861ACC2F8}" type="presParOf" srcId="{A9E814A4-605D-45CC-B06D-150DD2234ED9}" destId="{3B67497E-013B-4099-AA4C-CE5BB9010A86}" srcOrd="0" destOrd="0" presId="urn:microsoft.com/office/officeart/2005/8/layout/process2"/>
    <dgm:cxn modelId="{18CA313C-7E69-4663-BD38-73A04CF50747}" type="presParOf" srcId="{A9E814A4-605D-45CC-B06D-150DD2234ED9}" destId="{A472EC89-0EB0-4EF9-8EFD-BD8A8D7F0DE2}" srcOrd="1" destOrd="0" presId="urn:microsoft.com/office/officeart/2005/8/layout/process2"/>
    <dgm:cxn modelId="{E5A1B6EF-7000-4404-BA86-BA64BCEB0E93}" type="presParOf" srcId="{A472EC89-0EB0-4EF9-8EFD-BD8A8D7F0DE2}" destId="{880A11F7-A4E6-403A-A87D-DF2B644A59BD}" srcOrd="0" destOrd="0" presId="urn:microsoft.com/office/officeart/2005/8/layout/process2"/>
    <dgm:cxn modelId="{77B73D95-0B48-4F84-9002-3DF3AC55CE4D}" type="presParOf" srcId="{A9E814A4-605D-45CC-B06D-150DD2234ED9}" destId="{A9625008-40A6-40D9-8ABD-F5A143A018E9}" srcOrd="2" destOrd="0" presId="urn:microsoft.com/office/officeart/2005/8/layout/process2"/>
    <dgm:cxn modelId="{3C1D76FA-C8DA-43D5-96E6-C6CAAED5318B}" type="presParOf" srcId="{A9E814A4-605D-45CC-B06D-150DD2234ED9}" destId="{9EBD55E6-DD9A-413B-A99C-789A110D8322}" srcOrd="3" destOrd="0" presId="urn:microsoft.com/office/officeart/2005/8/layout/process2"/>
    <dgm:cxn modelId="{8503003A-C086-48B8-993C-7A7E88E802EB}" type="presParOf" srcId="{9EBD55E6-DD9A-413B-A99C-789A110D8322}" destId="{E398A709-4982-486C-A240-2717FBD177E1}" srcOrd="0" destOrd="0" presId="urn:microsoft.com/office/officeart/2005/8/layout/process2"/>
    <dgm:cxn modelId="{086CEA90-9855-4581-A62E-376FCB72C988}" type="presParOf" srcId="{A9E814A4-605D-45CC-B06D-150DD2234ED9}" destId="{D8E9A61B-DBF2-4151-827A-7EEBA733203E}" srcOrd="4" destOrd="0" presId="urn:microsoft.com/office/officeart/2005/8/layout/process2"/>
    <dgm:cxn modelId="{7F35F2ED-4F7C-47BC-9AE4-54862264E941}" type="presParOf" srcId="{A9E814A4-605D-45CC-B06D-150DD2234ED9}" destId="{0DF1FDF8-C623-4CFE-91AC-F349FF7E871E}" srcOrd="5" destOrd="0" presId="urn:microsoft.com/office/officeart/2005/8/layout/process2"/>
    <dgm:cxn modelId="{3EB7E304-A333-4298-929D-03D7E5C2F7EC}" type="presParOf" srcId="{0DF1FDF8-C623-4CFE-91AC-F349FF7E871E}" destId="{BA6B90EA-5C64-4680-9D36-63F1720FDBF2}" srcOrd="0" destOrd="0" presId="urn:microsoft.com/office/officeart/2005/8/layout/process2"/>
    <dgm:cxn modelId="{BFA909D1-4FB3-4233-95DF-C3E3E3FB03CC}" type="presParOf" srcId="{A9E814A4-605D-45CC-B06D-150DD2234ED9}" destId="{A4E21C0F-7700-4ADE-81B2-6F56E57B2D60}" srcOrd="6" destOrd="0" presId="urn:microsoft.com/office/officeart/2005/8/layout/process2"/>
    <dgm:cxn modelId="{BD627810-13C4-4724-AB5D-F23863B75CF2}" type="presParOf" srcId="{A9E814A4-605D-45CC-B06D-150DD2234ED9}" destId="{C0FDBE96-320D-42BA-8B7E-B22F3726A579}" srcOrd="7" destOrd="0" presId="urn:microsoft.com/office/officeart/2005/8/layout/process2"/>
    <dgm:cxn modelId="{491C6B55-6E3F-4840-BED6-890E8341EB93}" type="presParOf" srcId="{C0FDBE96-320D-42BA-8B7E-B22F3726A579}" destId="{8CFEDB53-ED7D-434D-9D77-9819AA8E99A7}" srcOrd="0" destOrd="0" presId="urn:microsoft.com/office/officeart/2005/8/layout/process2"/>
    <dgm:cxn modelId="{2788E739-FAED-41B1-BE9D-5C376926EAF9}" type="presParOf" srcId="{A9E814A4-605D-45CC-B06D-150DD2234ED9}" destId="{EC028C33-AD8D-4DB0-8868-F841F864A42F}" srcOrd="8" destOrd="0" presId="urn:microsoft.com/office/officeart/2005/8/layout/process2"/>
    <dgm:cxn modelId="{8FE6C2B0-20E5-4A35-806C-CA15DD3692E5}" type="presParOf" srcId="{A9E814A4-605D-45CC-B06D-150DD2234ED9}" destId="{7FA4AFBB-1077-47B3-9129-4D5B7B699787}" srcOrd="9" destOrd="0" presId="urn:microsoft.com/office/officeart/2005/8/layout/process2"/>
    <dgm:cxn modelId="{FFC07165-B08C-4D58-9165-D1512981CCF4}" type="presParOf" srcId="{7FA4AFBB-1077-47B3-9129-4D5B7B699787}" destId="{4B5DB22F-1E4D-46B6-A609-B9DDE54FD922}" srcOrd="0" destOrd="0" presId="urn:microsoft.com/office/officeart/2005/8/layout/process2"/>
    <dgm:cxn modelId="{B0A94461-4AF8-4AE8-90EA-F18309CA27BC}" type="presParOf" srcId="{A9E814A4-605D-45CC-B06D-150DD2234ED9}" destId="{1E4A8791-A054-49E4-BACF-E7F8FFCA4A3A}" srcOrd="1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7497E-013B-4099-AA4C-CE5BB9010A86}">
      <dsp:nvSpPr>
        <dsp:cNvPr id="0" name=""/>
        <dsp:cNvSpPr/>
      </dsp:nvSpPr>
      <dsp:spPr>
        <a:xfrm>
          <a:off x="620969" y="1998"/>
          <a:ext cx="2104041" cy="592099"/>
        </a:xfrm>
        <a:prstGeom prst="roundRect">
          <a:avLst>
            <a:gd name="adj" fmla="val 10000"/>
          </a:avLst>
        </a:prstGeom>
        <a:solidFill>
          <a:srgbClr val="85AA6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Rozhodnutí pro realizaci opatření</a:t>
          </a:r>
        </a:p>
      </dsp:txBody>
      <dsp:txXfrm>
        <a:off x="638311" y="19340"/>
        <a:ext cx="2069357" cy="557415"/>
      </dsp:txXfrm>
    </dsp:sp>
    <dsp:sp modelId="{A472EC89-0EB0-4EF9-8EFD-BD8A8D7F0DE2}">
      <dsp:nvSpPr>
        <dsp:cNvPr id="0" name=""/>
        <dsp:cNvSpPr/>
      </dsp:nvSpPr>
      <dsp:spPr>
        <a:xfrm rot="5400000">
          <a:off x="1561971" y="608900"/>
          <a:ext cx="222037" cy="26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-5400000">
        <a:off x="1593057" y="631104"/>
        <a:ext cx="159866" cy="155426"/>
      </dsp:txXfrm>
    </dsp:sp>
    <dsp:sp modelId="{A9625008-40A6-40D9-8ABD-F5A143A018E9}">
      <dsp:nvSpPr>
        <dsp:cNvPr id="0" name=""/>
        <dsp:cNvSpPr/>
      </dsp:nvSpPr>
      <dsp:spPr>
        <a:xfrm>
          <a:off x="620969" y="890147"/>
          <a:ext cx="2104041" cy="592099"/>
        </a:xfrm>
        <a:prstGeom prst="roundRect">
          <a:avLst>
            <a:gd name="adj" fmla="val 10000"/>
          </a:avLst>
        </a:prstGeom>
        <a:solidFill>
          <a:srgbClr val="85AA6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Výběr vhodných opatření</a:t>
          </a:r>
        </a:p>
      </dsp:txBody>
      <dsp:txXfrm>
        <a:off x="638311" y="907489"/>
        <a:ext cx="2069357" cy="557415"/>
      </dsp:txXfrm>
    </dsp:sp>
    <dsp:sp modelId="{9EBD55E6-DD9A-413B-A99C-789A110D8322}">
      <dsp:nvSpPr>
        <dsp:cNvPr id="0" name=""/>
        <dsp:cNvSpPr/>
      </dsp:nvSpPr>
      <dsp:spPr>
        <a:xfrm rot="5400000">
          <a:off x="1561971" y="1497049"/>
          <a:ext cx="222037" cy="26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-5400000">
        <a:off x="1593057" y="1519253"/>
        <a:ext cx="159866" cy="155426"/>
      </dsp:txXfrm>
    </dsp:sp>
    <dsp:sp modelId="{D8E9A61B-DBF2-4151-827A-7EEBA733203E}">
      <dsp:nvSpPr>
        <dsp:cNvPr id="0" name=""/>
        <dsp:cNvSpPr/>
      </dsp:nvSpPr>
      <dsp:spPr>
        <a:xfrm>
          <a:off x="620969" y="1778296"/>
          <a:ext cx="2104041" cy="592099"/>
        </a:xfrm>
        <a:prstGeom prst="roundRect">
          <a:avLst>
            <a:gd name="adj" fmla="val 10000"/>
          </a:avLst>
        </a:prstGeom>
        <a:solidFill>
          <a:srgbClr val="85AA6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Vypracování studie, žádost o dotaci</a:t>
          </a:r>
        </a:p>
      </dsp:txBody>
      <dsp:txXfrm>
        <a:off x="638311" y="1795638"/>
        <a:ext cx="2069357" cy="557415"/>
      </dsp:txXfrm>
    </dsp:sp>
    <dsp:sp modelId="{0DF1FDF8-C623-4CFE-91AC-F349FF7E871E}">
      <dsp:nvSpPr>
        <dsp:cNvPr id="0" name=""/>
        <dsp:cNvSpPr/>
      </dsp:nvSpPr>
      <dsp:spPr>
        <a:xfrm rot="10800000">
          <a:off x="1561971" y="2385198"/>
          <a:ext cx="222037" cy="266444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-5400000">
        <a:off x="1626362" y="2440707"/>
        <a:ext cx="159866" cy="155426"/>
      </dsp:txXfrm>
    </dsp:sp>
    <dsp:sp modelId="{A4E21C0F-7700-4ADE-81B2-6F56E57B2D60}">
      <dsp:nvSpPr>
        <dsp:cNvPr id="0" name=""/>
        <dsp:cNvSpPr/>
      </dsp:nvSpPr>
      <dsp:spPr>
        <a:xfrm>
          <a:off x="620969" y="2666445"/>
          <a:ext cx="2104041" cy="592099"/>
        </a:xfrm>
        <a:prstGeom prst="roundRect">
          <a:avLst>
            <a:gd name="adj" fmla="val 10000"/>
          </a:avLst>
        </a:prstGeom>
        <a:solidFill>
          <a:srgbClr val="85AA6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Projektová dokumentace, rozpočet</a:t>
          </a:r>
        </a:p>
      </dsp:txBody>
      <dsp:txXfrm>
        <a:off x="638311" y="2683787"/>
        <a:ext cx="2069357" cy="557415"/>
      </dsp:txXfrm>
    </dsp:sp>
    <dsp:sp modelId="{C0FDBE96-320D-42BA-8B7E-B22F3726A579}">
      <dsp:nvSpPr>
        <dsp:cNvPr id="0" name=""/>
        <dsp:cNvSpPr/>
      </dsp:nvSpPr>
      <dsp:spPr>
        <a:xfrm rot="5400000">
          <a:off x="1561971" y="3273347"/>
          <a:ext cx="222037" cy="26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-5400000">
        <a:off x="1593057" y="3295551"/>
        <a:ext cx="159866" cy="155426"/>
      </dsp:txXfrm>
    </dsp:sp>
    <dsp:sp modelId="{EC028C33-AD8D-4DB0-8868-F841F864A42F}">
      <dsp:nvSpPr>
        <dsp:cNvPr id="0" name=""/>
        <dsp:cNvSpPr/>
      </dsp:nvSpPr>
      <dsp:spPr>
        <a:xfrm>
          <a:off x="620969" y="3554594"/>
          <a:ext cx="2104041" cy="592099"/>
        </a:xfrm>
        <a:prstGeom prst="roundRect">
          <a:avLst>
            <a:gd name="adj" fmla="val 10000"/>
          </a:avLst>
        </a:prstGeom>
        <a:solidFill>
          <a:srgbClr val="85AA6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Realizace</a:t>
          </a:r>
        </a:p>
      </dsp:txBody>
      <dsp:txXfrm>
        <a:off x="638311" y="3571936"/>
        <a:ext cx="2069357" cy="557415"/>
      </dsp:txXfrm>
    </dsp:sp>
    <dsp:sp modelId="{7FA4AFBB-1077-47B3-9129-4D5B7B699787}">
      <dsp:nvSpPr>
        <dsp:cNvPr id="0" name=""/>
        <dsp:cNvSpPr/>
      </dsp:nvSpPr>
      <dsp:spPr>
        <a:xfrm rot="5400000">
          <a:off x="1561971" y="4161496"/>
          <a:ext cx="222037" cy="266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 rot="-5400000">
        <a:off x="1593057" y="4183700"/>
        <a:ext cx="159866" cy="155426"/>
      </dsp:txXfrm>
    </dsp:sp>
    <dsp:sp modelId="{1E4A8791-A054-49E4-BACF-E7F8FFCA4A3A}">
      <dsp:nvSpPr>
        <dsp:cNvPr id="0" name=""/>
        <dsp:cNvSpPr/>
      </dsp:nvSpPr>
      <dsp:spPr>
        <a:xfrm>
          <a:off x="620969" y="4442743"/>
          <a:ext cx="2104041" cy="592099"/>
        </a:xfrm>
        <a:prstGeom prst="roundRect">
          <a:avLst>
            <a:gd name="adj" fmla="val 10000"/>
          </a:avLst>
        </a:prstGeom>
        <a:solidFill>
          <a:srgbClr val="85AA6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Vyplacení dotace</a:t>
          </a:r>
        </a:p>
      </dsp:txBody>
      <dsp:txXfrm>
        <a:off x="638311" y="4460085"/>
        <a:ext cx="2069357" cy="557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F343-BA28-4A22-B97C-A7ECD9D3037A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7219C-BF85-4568-B1EB-3EA426DCB7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79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Variace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3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E2457-757E-2B86-701A-F072C5E1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F4D7C3-811F-A6BF-5F5D-BAC4E265E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CECCAF-107C-4658-E5F5-39D0D6D21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Variace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440340-2668-B963-D4B4-8E8061EFD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07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90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CBCFD-78AD-9675-C18B-EFC640A1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17C62F-91DE-A20E-FA78-78F47699E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60427A9-5E04-A50D-2DD3-83F2AEAF0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B099D4-D083-4568-7997-055357A45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1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A5DA3-7D60-15C6-FAAD-3C7E3ED6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ABC6C26-C0B4-5AF5-022A-BD2166D98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7BA761-637F-9168-D07B-F762ED889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A305A4-9EFE-99B5-0909-0EBB9A44F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9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D6399-C048-441E-100D-7A5BE9853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59F03B-EA0E-8445-DBCD-89F60D31A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FAB436-4972-967E-5A4B-688B2E453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ABCDAB-909E-D43E-3D34-2E036C47A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7219C-BF85-4568-B1EB-3EA426DCB7F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2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D251A-3C20-44C4-06BD-9BAC1AC8C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DEEBA5-C8F1-FC44-1D5E-E223E0BF7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09E48F-5FE9-2CA9-E428-F4FBB18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A05BF-4669-D9DA-1D02-5E473659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9EC5D9-D750-BEB5-EC71-DAC35024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8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31BF1-A21F-A722-4671-B7C68740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78CDC1-36AB-BE8A-A06F-9404E38F8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3F2130-4EFA-A35B-43A6-2A411F6C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21A869-5152-044B-C111-C45C26B3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6BDED-8514-8529-F2D6-16981B94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0AB0F8-3C7F-8F5E-0C29-40C93945B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F7FC8E-A86D-FAAE-CA72-D822BF88B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6F86D-4A58-CF47-BAF0-2614F346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4E1A2-A018-C8FB-658C-FFF0504A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E23EBD-1423-9C54-2E59-1C428C2C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05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CC0E1-3188-5364-C8A1-F4E8CF2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C41510-1402-232B-A2EB-F57D4209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0FAD0-2AD5-0540-DAB3-90AA7A04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48F88-DCD7-80A1-F9B5-4828AE64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1CF831-C007-0B4C-AC0B-D7597EA3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1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83CB2-43E9-3B60-CE9F-2054B86A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D9F752-EB99-51CE-3E3D-A16FDAB9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630B19-BF59-A4A1-C5CC-9C11995B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239BC7-D99E-83E7-F1CF-EAB4CB08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CF75FE-93EC-C689-C0A4-068DA6A7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48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1B9C-911D-7D23-B2EA-03994AB8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0AFBA-655A-6E94-FFCE-6FADE3ECA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F97D77-24C0-3674-BD16-0A4EBB55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D52715-B767-2B4F-EDDB-D02EE133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0CDE39-1A79-5B6D-F0FC-126DC572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0740D1-DED3-4A4D-5BF0-50B6603C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F5C53-334A-825A-3E75-8471AB49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DCCDA8-AF4B-0F5B-6887-8E70CF8F4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B3D821-1EEA-E3F0-1462-259BA71B4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390A67-E3F4-A125-06B2-D6076A5BF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4253E4-AB1D-7A9E-7C8D-DFBC89608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2BE4EE-C97F-3E41-F24B-E1EDD2F8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74F724-74DD-09AD-9B49-F8E9DA5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F3B96A-213C-21B6-3B31-FBAF1791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0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75D11-C000-372A-92F1-13E4175C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2152AE-A84E-36D2-5AB2-607AA1D3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8D5AD8-2D29-8B5C-1702-E9D0C7D1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4F155A-3878-7194-028C-1248742D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3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848077-C64B-8486-2A94-84C717C8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811996-AE2B-32C1-62F5-9FFF6A12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279C20-BE43-1ECF-7925-749331CD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25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E6924-C1F1-BEEC-BFDA-FE76AF48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A5E7CD-BBD0-F71D-E09F-0BEA4F36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B902CE-98A7-CD63-B509-254B6FCC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F9572A-978C-0CF2-18A0-D6799E0B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11CA1F-52B1-ED10-7530-F8057556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B6008A-4669-D024-19AB-416BD49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99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C2DCA-353E-A8A2-0F27-797FDF47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591269-10DD-F2BD-F2BD-A85B965B8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D58DDF-B94F-A650-FDC0-E8A343FE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A6ECEC-1FF5-CB1C-D7F3-DEA4A8E7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4F69CF-5F3E-4085-9379-D44CBDB7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019AE8-B88E-3350-FCF3-36075A33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5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222571-492D-BC6F-3D28-1F12F2A9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220F82-B598-52EA-8497-A9C4E411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00A666-344B-5C16-708A-161BDFDA1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95A88-5347-4F91-B08B-1CBF47F48BB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9571E-1308-17ED-FC57-F87800ACF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7D930F-11A7-1684-7475-7E76B1A62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D0D19-E28A-4930-BF8F-D84913D48B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23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1.jpeg"/><Relationship Id="rId4" Type="http://schemas.openxmlformats.org/officeDocument/2006/relationships/image" Target="../media/image5.sv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Roh budovy proti jasnému nebeu">
            <a:extLst>
              <a:ext uri="{FF2B5EF4-FFF2-40B4-BE49-F238E27FC236}">
                <a16:creationId xmlns:a16="http://schemas.microsoft.com/office/drawing/2014/main" id="{512033B5-8300-797E-3F85-4A82A1EBF5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prstClr val="black"/>
              <a:srgbClr val="CCD8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47" y="0"/>
            <a:ext cx="11144334" cy="7429556"/>
          </a:xfrm>
          <a:prstGeom prst="rect">
            <a:avLst/>
          </a:prstGeom>
        </p:spPr>
      </p:pic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916D07BF-D7E3-B3DD-FE76-BE9B67630AC9}"/>
              </a:ext>
            </a:extLst>
          </p:cNvPr>
          <p:cNvSpPr/>
          <p:nvPr/>
        </p:nvSpPr>
        <p:spPr>
          <a:xfrm rot="5400000">
            <a:off x="-2587036" y="2594565"/>
            <a:ext cx="15262945" cy="10088886"/>
          </a:xfrm>
          <a:prstGeom prst="rtTriangle">
            <a:avLst/>
          </a:prstGeom>
          <a:solidFill>
            <a:srgbClr val="85AA6A"/>
          </a:solidFill>
          <a:ln>
            <a:solidFill>
              <a:srgbClr val="85AA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73901-F997-B51F-DDB7-9DE37C922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71" y="453806"/>
            <a:ext cx="7788167" cy="2975194"/>
          </a:xfrm>
        </p:spPr>
        <p:txBody>
          <a:bodyPr>
            <a:noAutofit/>
          </a:bodyPr>
          <a:lstStyle/>
          <a:p>
            <a:pPr algn="l"/>
            <a:r>
              <a:rPr lang="cs-CZ" sz="4800" dirty="0">
                <a:solidFill>
                  <a:schemeClr val="bg1"/>
                </a:solidFill>
              </a:rPr>
              <a:t>Specifika obsahu dokumentace pro rekonstrukci s dotací, připravenost klienta na dotační žádost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6903E2-82C9-F676-DD15-4997B6F60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71" y="4316661"/>
            <a:ext cx="9144000" cy="312043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Alžběta Svobodová</a:t>
            </a: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dirty="0">
                <a:solidFill>
                  <a:schemeClr val="bg1"/>
                </a:solidFill>
              </a:rPr>
              <a:t>Rekonstrukce a provoz bytových domů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31.10.2024</a:t>
            </a:r>
          </a:p>
        </p:txBody>
      </p:sp>
    </p:spTree>
    <p:extLst>
      <p:ext uri="{BB962C8B-B14F-4D97-AF65-F5344CB8AC3E}">
        <p14:creationId xmlns:p14="http://schemas.microsoft.com/office/powerpoint/2010/main" val="214809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0CE7A-3E3F-8144-3A35-2435A725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finanční spoluúčast</a:t>
            </a:r>
          </a:p>
          <a:p>
            <a:pPr lvl="1"/>
            <a:r>
              <a:rPr lang="cs-CZ" dirty="0"/>
              <a:t>Dotace přijde až po dokončení stavby/rekonstrukce a po doložení realizace</a:t>
            </a:r>
          </a:p>
          <a:p>
            <a:pPr lvl="1"/>
            <a:r>
              <a:rPr lang="cs-CZ" dirty="0"/>
              <a:t>Dotace je vyšší s větším rozsahem opatření</a:t>
            </a:r>
          </a:p>
          <a:p>
            <a:pPr lvl="1"/>
            <a:endParaRPr lang="cs-CZ" dirty="0"/>
          </a:p>
          <a:p>
            <a:pPr marL="228600" lvl="1"/>
            <a:r>
              <a:rPr lang="cs-CZ" sz="2800" dirty="0"/>
              <a:t>Oprav dům po babičce:</a:t>
            </a:r>
          </a:p>
          <a:p>
            <a:pPr marL="685800" lvl="2"/>
            <a:r>
              <a:rPr lang="cs-CZ" sz="2400" dirty="0"/>
              <a:t>zálohové financování + možnost výhodného úvěru</a:t>
            </a:r>
          </a:p>
          <a:p>
            <a:pPr marL="685800" lvl="2"/>
            <a:endParaRPr lang="cs-CZ" sz="2400" dirty="0"/>
          </a:p>
          <a:p>
            <a:pPr marL="265113" lvl="2"/>
            <a:endParaRPr lang="cs-CZ" sz="2800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324593A-AF85-B1BA-2062-FF693A2A9A21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6FDDC668-7888-3650-2ECE-AD47DADD7D36}"/>
              </a:ext>
            </a:extLst>
          </p:cNvPr>
          <p:cNvSpPr txBox="1">
            <a:spLocks/>
          </p:cNvSpPr>
          <p:nvPr/>
        </p:nvSpPr>
        <p:spPr>
          <a:xfrm>
            <a:off x="838201" y="320714"/>
            <a:ext cx="3872696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cs typeface="Calibri Light"/>
              </a:rPr>
              <a:t>Finanční stránka</a:t>
            </a:r>
            <a:endParaRPr lang="sk-SK" dirty="0">
              <a:cs typeface="Calibri Ligh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560ACF-33F7-E95C-119F-EBA7FCFE897F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5597EE-66AE-B232-93C3-A9F02F1DC5A4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321506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97CCE2E-7312-2114-169D-11E3CD28EF35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3127D4F8-46E5-5704-19BA-813D65859CDD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9031736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Dokumentace k podání žádosti o dotaci</a:t>
            </a:r>
            <a:endParaRPr lang="sk-SK" b="1" dirty="0">
              <a:cs typeface="Calibri Light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65BBCF7-C0E9-7422-4D44-4B376E9D1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123" y="1253332"/>
            <a:ext cx="7737753" cy="5538358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8783CA-3411-E1C5-4636-FA62BFB023B3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60FCFE-3FA6-F115-2BF8-96163548CCCB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3200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12FA-C876-893B-AFF3-4263A5B0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B9D74F5-C879-0CD0-E2AA-0EDC8C57DACB}"/>
              </a:ext>
            </a:extLst>
          </p:cNvPr>
          <p:cNvSpPr/>
          <p:nvPr/>
        </p:nvSpPr>
        <p:spPr>
          <a:xfrm>
            <a:off x="-430405" y="3776294"/>
            <a:ext cx="13052809" cy="450000"/>
          </a:xfrm>
          <a:prstGeom prst="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090AF67-A79F-A211-7A31-B56628108FBB}"/>
              </a:ext>
            </a:extLst>
          </p:cNvPr>
          <p:cNvSpPr/>
          <p:nvPr/>
        </p:nvSpPr>
        <p:spPr>
          <a:xfrm>
            <a:off x="-150725" y="1825625"/>
            <a:ext cx="13052809" cy="450000"/>
          </a:xfrm>
          <a:prstGeom prst="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E650F9C-DD48-9793-DA02-3C3CFB5163E9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06999C55-D113-5B64-D106-6ACDD8FF1866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9031736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Dokumentace k podání žádosti o dotaci</a:t>
            </a:r>
            <a:endParaRPr lang="sk-SK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8461C-E1CE-5E4A-0834-A1A1A399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Vždy: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</a:rPr>
              <a:t>Dokument prokazující vlastnictví bankovního účtu žadatele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</a:rPr>
              <a:t>Odborný posudek - v požadovaném rozsahu dle žádané podoblasti podpory</a:t>
            </a:r>
          </a:p>
          <a:p>
            <a:pPr marL="228600" lvl="1"/>
            <a:endParaRPr lang="cs-CZ" sz="4000" dirty="0"/>
          </a:p>
          <a:p>
            <a:pPr marL="228600" lvl="1">
              <a:spcAft>
                <a:spcPts val="600"/>
              </a:spcAft>
            </a:pPr>
            <a:r>
              <a:rPr lang="cs-CZ" sz="2800" dirty="0"/>
              <a:t>Pokud je relevantní:</a:t>
            </a:r>
          </a:p>
          <a:p>
            <a:pPr marL="685800" lvl="2"/>
            <a:r>
              <a:rPr lang="cs-CZ" sz="2400" dirty="0"/>
              <a:t>Souhlas spoluvlastníků nemovitosti s provedením opatření</a:t>
            </a:r>
          </a:p>
          <a:p>
            <a:pPr marL="685800" lvl="2"/>
            <a:r>
              <a:rPr lang="cs-CZ" sz="2400" dirty="0"/>
              <a:t>Seznam bytových jednotek uplatňující bonus pro nízkopříjmové domácnosti a sociální byt – pro podoblast A, když žádá SVJ a obce</a:t>
            </a:r>
          </a:p>
          <a:p>
            <a:pPr marL="685800" lvl="2"/>
            <a:r>
              <a:rPr lang="cs-CZ" sz="2400" dirty="0"/>
              <a:t>Doklad o projednání stavebního záměru s příslušným orgánem památkové péče – jen A, jen památkově chráněné budovy</a:t>
            </a:r>
          </a:p>
          <a:p>
            <a:pPr marL="685800" lvl="2"/>
            <a:endParaRPr lang="cs-CZ" sz="2400" dirty="0"/>
          </a:p>
          <a:p>
            <a:pPr marL="685800" lvl="2"/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14DBA6-1DEA-C16D-E702-55B959552C9C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0265B2-54E4-4BB7-C1DA-8A6B8886C953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106864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E9A61-F62E-4BCF-D6C3-CBB77EC7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EDCB23C-2886-712D-ADE4-49A44D62F978}"/>
              </a:ext>
            </a:extLst>
          </p:cNvPr>
          <p:cNvSpPr/>
          <p:nvPr/>
        </p:nvSpPr>
        <p:spPr>
          <a:xfrm>
            <a:off x="-685049" y="3551294"/>
            <a:ext cx="13052809" cy="450000"/>
          </a:xfrm>
          <a:prstGeom prst="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388675-F1F9-FC5A-360F-61D3CAFFB3B7}"/>
              </a:ext>
            </a:extLst>
          </p:cNvPr>
          <p:cNvSpPr/>
          <p:nvPr/>
        </p:nvSpPr>
        <p:spPr>
          <a:xfrm>
            <a:off x="-685049" y="1825625"/>
            <a:ext cx="13052809" cy="450000"/>
          </a:xfrm>
          <a:prstGeom prst="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1E4BDC4-E94C-0F99-60E6-3CD65D6A45B3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21DA396B-EE4D-1097-A424-71D1B3F89489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42084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Odborný posudek</a:t>
            </a:r>
            <a:endParaRPr lang="sk-SK" b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A0124-AC16-651B-6B57-436B1D4C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Aft>
                <a:spcPts val="600"/>
              </a:spcAft>
            </a:pPr>
            <a:r>
              <a:rPr lang="cs-CZ" sz="2800" dirty="0"/>
              <a:t>Projektová dokumentace</a:t>
            </a:r>
          </a:p>
          <a:p>
            <a:pPr marL="685800" lvl="3"/>
            <a:r>
              <a:rPr lang="cs-CZ" sz="2400" dirty="0"/>
              <a:t>Technická zpráva</a:t>
            </a:r>
          </a:p>
          <a:p>
            <a:pPr marL="685800" lvl="3"/>
            <a:r>
              <a:rPr lang="cs-CZ" sz="2400" dirty="0"/>
              <a:t>Výkresová část stávajícího a navrhovaného stavu</a:t>
            </a:r>
          </a:p>
          <a:p>
            <a:pPr marL="685800" lvl="3"/>
            <a:endParaRPr lang="cs-CZ" sz="2600" dirty="0"/>
          </a:p>
          <a:p>
            <a:pPr marL="228600" lvl="2">
              <a:spcAft>
                <a:spcPts val="600"/>
              </a:spcAft>
            </a:pPr>
            <a:r>
              <a:rPr lang="cs-CZ" sz="2800" dirty="0"/>
              <a:t>Energetické hodnocení</a:t>
            </a:r>
          </a:p>
          <a:p>
            <a:pPr marL="685800" lvl="3"/>
            <a:r>
              <a:rPr lang="cs-CZ" sz="2400" dirty="0"/>
              <a:t>Průkaz energetické náročnosti budovy evidovaný v systému ENEX</a:t>
            </a:r>
          </a:p>
          <a:p>
            <a:pPr marL="685800" lvl="3"/>
            <a:r>
              <a:rPr lang="cs-CZ" sz="2400" dirty="0"/>
              <a:t>Schématické nákresy budovy s vyznačenou systémovou hranicí obálky pro SS a NS</a:t>
            </a:r>
          </a:p>
          <a:p>
            <a:pPr marL="685800" lvl="3"/>
            <a:r>
              <a:rPr lang="cs-CZ" sz="2400" dirty="0"/>
              <a:t>Protokoly výpočtů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08807A4-F022-ACE3-D18D-71B42C0B670C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54A920-F554-389A-4163-948D05C7AEB7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346726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3F0B7-0E5F-B7D8-1D7F-1286081A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Pro podání žádosti je potřeba mít elektronickou identifikaci (identita občana, bankovní identita)</a:t>
            </a:r>
          </a:p>
          <a:p>
            <a:r>
              <a:rPr lang="cs-CZ" dirty="0"/>
              <a:t>Žádost poslat na oficiálních stránkách novazelenausporam.cz</a:t>
            </a:r>
          </a:p>
          <a:p>
            <a:pPr lvl="1"/>
            <a:r>
              <a:rPr lang="cs-CZ" dirty="0"/>
              <a:t>Registrace</a:t>
            </a:r>
          </a:p>
          <a:p>
            <a:pPr lvl="1"/>
            <a:r>
              <a:rPr lang="cs-CZ" dirty="0"/>
              <a:t>Formulář žádosti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Podrobný návod na webu + video</a:t>
            </a:r>
          </a:p>
          <a:p>
            <a:pPr marL="228600" lvl="1"/>
            <a:r>
              <a:rPr lang="cs-CZ" sz="2800" dirty="0"/>
              <a:t>Vyčkat na schválení dotace</a:t>
            </a:r>
          </a:p>
          <a:p>
            <a:pPr marL="685800" lvl="2"/>
            <a:r>
              <a:rPr lang="cs-CZ" sz="2400" dirty="0"/>
              <a:t>S pracemi lze začít i před podáním žádosti</a:t>
            </a:r>
          </a:p>
          <a:p>
            <a:pPr marL="228600" lvl="1"/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0DB352-489E-BD52-F708-B25E6EDBEF2D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F5183B-8411-7BD7-23DC-30E47BDDC4E5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9BA7E3C-F2D9-99AB-B84F-242671D4A7DE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C294797A-1318-E048-CE72-572BD78AC586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3097192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cs typeface="Calibri Light"/>
              </a:rPr>
              <a:t>Další postup</a:t>
            </a:r>
            <a:endParaRPr lang="sk-SK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081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4D60-85C0-905D-52A0-E105180C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08D5A-5C1A-6994-7CF7-C60F86E9A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Zajištění technického dozoru – oblast A nebo B</a:t>
            </a:r>
          </a:p>
          <a:p>
            <a:pPr lvl="1"/>
            <a:r>
              <a:rPr lang="cs-CZ" dirty="0"/>
              <a:t>Povinné po dobu realizace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Na webu seznam specialistů</a:t>
            </a:r>
          </a:p>
          <a:p>
            <a:pPr marL="228600" lvl="1"/>
            <a:r>
              <a:rPr lang="cs-CZ" sz="2800" dirty="0"/>
              <a:t>Výběr dodavatele</a:t>
            </a:r>
          </a:p>
          <a:p>
            <a:pPr marL="685800" lvl="2">
              <a:spcAft>
                <a:spcPts val="1200"/>
              </a:spcAft>
            </a:pPr>
            <a:r>
              <a:rPr lang="cs-CZ" sz="2400" dirty="0"/>
              <a:t>Možné využít reference z refsite.info</a:t>
            </a:r>
          </a:p>
          <a:p>
            <a:pPr marL="228600" lvl="1">
              <a:spcAft>
                <a:spcPts val="1200"/>
              </a:spcAft>
            </a:pPr>
            <a:r>
              <a:rPr lang="cs-CZ" sz="2800" dirty="0"/>
              <a:t>Doložit realizaci</a:t>
            </a:r>
          </a:p>
          <a:p>
            <a:pPr marL="228600" lvl="1">
              <a:spcAft>
                <a:spcPts val="1200"/>
              </a:spcAft>
            </a:pPr>
            <a:r>
              <a:rPr lang="cs-CZ" sz="2800" dirty="0"/>
              <a:t>Vyčkat na proplacení dotace</a:t>
            </a:r>
          </a:p>
          <a:p>
            <a:pPr marL="685800" lvl="2"/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B8624D-CD08-5927-C3FD-1FA2AE92CF74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CB0CE-D4D7-EE71-8160-4C8F694C1C2B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0C1E46F-49C2-90B5-DD3B-B17555C77D1D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5FFFF7EF-5D4B-9A35-2432-14F50996B747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3097192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cs typeface="Calibri Light"/>
              </a:rPr>
              <a:t>Další postup</a:t>
            </a:r>
            <a:endParaRPr lang="sk-SK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490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4067-E465-827D-50A6-DEC71989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5FE1BE1-B817-5DC9-7973-9432DB3B5282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C5BA2AB9-AB85-7101-C588-DE9186F643A2}"/>
              </a:ext>
            </a:extLst>
          </p:cNvPr>
          <p:cNvSpPr txBox="1">
            <a:spLocks/>
          </p:cNvSpPr>
          <p:nvPr/>
        </p:nvSpPr>
        <p:spPr>
          <a:xfrm>
            <a:off x="838199" y="320714"/>
            <a:ext cx="455560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cs typeface="Calibri Light"/>
              </a:rPr>
              <a:t>Doložení </a:t>
            </a:r>
            <a:r>
              <a:rPr lang="sk-SK" dirty="0" err="1">
                <a:cs typeface="Calibri Light"/>
              </a:rPr>
              <a:t>realizace</a:t>
            </a:r>
            <a:endParaRPr lang="sk-SK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68E05-A8FD-5E76-B99B-5C87727CC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lnSpc>
                <a:spcPct val="100000"/>
              </a:lnSpc>
              <a:spcAft>
                <a:spcPts val="1200"/>
              </a:spcAft>
            </a:pPr>
            <a:r>
              <a:rPr lang="cs-CZ" sz="2800" dirty="0">
                <a:effectLst/>
                <a:latin typeface="Calibri" panose="020F0502020204030204" pitchFamily="34" charset="0"/>
              </a:rPr>
              <a:t>Závěrečnou zprávu odborného technického dozoru - pro A, B</a:t>
            </a:r>
          </a:p>
          <a:p>
            <a:pPr marL="228600" lvl="2">
              <a:lnSpc>
                <a:spcPct val="100000"/>
              </a:lnSpc>
              <a:spcAft>
                <a:spcPts val="1200"/>
              </a:spcAft>
            </a:pPr>
            <a:r>
              <a:rPr lang="cs-CZ" sz="2800" dirty="0"/>
              <a:t>Zprávu o instalaci zařízení/realizaci opatření – pro C, D</a:t>
            </a:r>
          </a:p>
          <a:p>
            <a:pPr marL="228600" lvl="2">
              <a:lnSpc>
                <a:spcPct val="100000"/>
              </a:lnSpc>
            </a:pPr>
            <a:r>
              <a:rPr lang="cs-CZ" sz="2800" dirty="0"/>
              <a:t>Dokumenty prokazující technické vlastnosti použitých výrobků</a:t>
            </a:r>
          </a:p>
          <a:p>
            <a:pPr marL="685800" lvl="3"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Jen pro výrobky, co nejsou v Seznamu výrobků a technologií (SVT)</a:t>
            </a:r>
          </a:p>
          <a:p>
            <a:pPr marL="228600" lvl="3">
              <a:lnSpc>
                <a:spcPct val="100000"/>
              </a:lnSpc>
            </a:pPr>
            <a:r>
              <a:rPr lang="cs-CZ" sz="2800" dirty="0"/>
              <a:t>Fotodokumentace provedeného opatření – pro C, D</a:t>
            </a:r>
          </a:p>
          <a:p>
            <a:pPr marL="457200" lvl="3" indent="0">
              <a:buNone/>
            </a:pPr>
            <a:endParaRPr lang="cs-CZ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DDACB1-8982-EFBA-6E52-AFC161D50505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C93BDC2-D2E7-19D8-9D3A-F9FD365BFAB4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238563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FFEC-0D24-E4CD-D50E-12CF0A79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Roh budovy proti jasnému nebeu">
            <a:extLst>
              <a:ext uri="{FF2B5EF4-FFF2-40B4-BE49-F238E27FC236}">
                <a16:creationId xmlns:a16="http://schemas.microsoft.com/office/drawing/2014/main" id="{11AEC307-A8CA-A6F5-A083-4ED95517A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prstClr val="black"/>
              <a:srgbClr val="CCD8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47" y="0"/>
            <a:ext cx="11144334" cy="7429556"/>
          </a:xfrm>
          <a:prstGeom prst="rect">
            <a:avLst/>
          </a:prstGeom>
        </p:spPr>
      </p:pic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5B6864DD-F7F8-EA5F-B802-4B473B7BD090}"/>
              </a:ext>
            </a:extLst>
          </p:cNvPr>
          <p:cNvSpPr/>
          <p:nvPr/>
        </p:nvSpPr>
        <p:spPr>
          <a:xfrm rot="5400000">
            <a:off x="-2587036" y="2594565"/>
            <a:ext cx="15262945" cy="10088886"/>
          </a:xfrm>
          <a:prstGeom prst="rtTriangle">
            <a:avLst/>
          </a:prstGeom>
          <a:solidFill>
            <a:srgbClr val="85AA6A"/>
          </a:solidFill>
          <a:ln>
            <a:solidFill>
              <a:srgbClr val="85AA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7B6C53-260B-B486-0983-3B264371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71" y="453806"/>
            <a:ext cx="7788167" cy="2474589"/>
          </a:xfrm>
        </p:spPr>
        <p:txBody>
          <a:bodyPr>
            <a:noAutofit/>
          </a:bodyPr>
          <a:lstStyle/>
          <a:p>
            <a:pPr algn="l"/>
            <a:r>
              <a:rPr lang="cs-CZ" sz="66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C73FC2-32ED-053A-EF3A-D3CC33DC3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71" y="4316661"/>
            <a:ext cx="9144000" cy="312043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Alžběta Svobodová</a:t>
            </a: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dirty="0">
                <a:solidFill>
                  <a:schemeClr val="bg1"/>
                </a:solidFill>
              </a:rPr>
              <a:t>Rekonstrukce a provoz bytových domů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31.10.2024</a:t>
            </a:r>
          </a:p>
        </p:txBody>
      </p:sp>
    </p:spTree>
    <p:extLst>
      <p:ext uri="{BB962C8B-B14F-4D97-AF65-F5344CB8AC3E}">
        <p14:creationId xmlns:p14="http://schemas.microsoft.com/office/powerpoint/2010/main" val="356583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29E1F81-6541-379A-019A-DFC25D143309}"/>
              </a:ext>
            </a:extLst>
          </p:cNvPr>
          <p:cNvSpPr/>
          <p:nvPr/>
        </p:nvSpPr>
        <p:spPr>
          <a:xfrm>
            <a:off x="3844491" y="5935598"/>
            <a:ext cx="7077956" cy="594000"/>
          </a:xfrm>
          <a:prstGeom prst="rect">
            <a:avLst/>
          </a:prstGeom>
          <a:solidFill>
            <a:srgbClr val="D3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/>
            <a:r>
              <a:rPr lang="cs-CZ" sz="1800" dirty="0">
                <a:solidFill>
                  <a:schemeClr val="tx1"/>
                </a:solidFill>
              </a:rPr>
              <a:t>Po doložení provedených opatření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6119693-0F7C-DC51-492A-7799514652F5}"/>
              </a:ext>
            </a:extLst>
          </p:cNvPr>
          <p:cNvSpPr/>
          <p:nvPr/>
        </p:nvSpPr>
        <p:spPr>
          <a:xfrm>
            <a:off x="3844491" y="1490639"/>
            <a:ext cx="7077956" cy="594000"/>
          </a:xfrm>
          <a:prstGeom prst="rect">
            <a:avLst/>
          </a:prstGeom>
          <a:solidFill>
            <a:srgbClr val="D3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>
              <a:tabLst>
                <a:tab pos="1074738" algn="l"/>
              </a:tabLst>
            </a:pPr>
            <a:r>
              <a:rPr lang="cs-CZ" sz="1800" dirty="0">
                <a:solidFill>
                  <a:schemeClr val="tx1"/>
                </a:solidFill>
              </a:rPr>
              <a:t>Bezplatné poradenství v Energetickém konzultačním a informačním středisku EKIS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44147F9-5218-7FA8-08A6-F1D1B4FB3B4E}"/>
              </a:ext>
            </a:extLst>
          </p:cNvPr>
          <p:cNvSpPr/>
          <p:nvPr/>
        </p:nvSpPr>
        <p:spPr>
          <a:xfrm>
            <a:off x="3844491" y="5046797"/>
            <a:ext cx="7077956" cy="594000"/>
          </a:xfrm>
          <a:prstGeom prst="rect">
            <a:avLst/>
          </a:prstGeom>
          <a:solidFill>
            <a:srgbClr val="D3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/>
            <a:r>
              <a:rPr lang="cs-CZ" sz="1800" dirty="0">
                <a:solidFill>
                  <a:schemeClr val="tx1"/>
                </a:solidFill>
              </a:rPr>
              <a:t>Realizační firma, technický dozor stavebníka</a:t>
            </a:r>
          </a:p>
          <a:p>
            <a:pPr marL="1074738"/>
            <a:r>
              <a:rPr lang="cs-CZ" sz="1800" dirty="0">
                <a:solidFill>
                  <a:schemeClr val="tx1"/>
                </a:solidFill>
              </a:rPr>
              <a:t>Kolaudační souhlas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49106FD-A07E-3620-3A09-84EE10946F02}"/>
              </a:ext>
            </a:extLst>
          </p:cNvPr>
          <p:cNvSpPr/>
          <p:nvPr/>
        </p:nvSpPr>
        <p:spPr>
          <a:xfrm>
            <a:off x="3844491" y="4158545"/>
            <a:ext cx="7077956" cy="594000"/>
          </a:xfrm>
          <a:prstGeom prst="rect">
            <a:avLst/>
          </a:prstGeom>
          <a:solidFill>
            <a:srgbClr val="D3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/>
            <a:r>
              <a:rPr lang="cs-CZ" sz="1800" dirty="0">
                <a:solidFill>
                  <a:schemeClr val="tx1"/>
                </a:solidFill>
              </a:rPr>
              <a:t>Specifikace materiálů, technické detaily</a:t>
            </a:r>
          </a:p>
          <a:p>
            <a:pPr marL="1074738"/>
            <a:r>
              <a:rPr lang="cs-CZ" sz="1800" dirty="0">
                <a:solidFill>
                  <a:schemeClr val="tx1"/>
                </a:solidFill>
              </a:rPr>
              <a:t>Získání stavebního povolení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FB9102-A1A4-6F4F-808A-7885207B70F9}"/>
              </a:ext>
            </a:extLst>
          </p:cNvPr>
          <p:cNvSpPr/>
          <p:nvPr/>
        </p:nvSpPr>
        <p:spPr>
          <a:xfrm>
            <a:off x="3844491" y="3268677"/>
            <a:ext cx="7077956" cy="594000"/>
          </a:xfrm>
          <a:prstGeom prst="rect">
            <a:avLst/>
          </a:prstGeom>
          <a:solidFill>
            <a:srgbClr val="D3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/>
            <a:r>
              <a:rPr lang="cs-CZ" sz="1800" dirty="0">
                <a:solidFill>
                  <a:schemeClr val="tx1"/>
                </a:solidFill>
              </a:rPr>
              <a:t>Zpracovává energetický specialista a projektant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F27E608-038F-444A-77B1-F84BE556C5BD}"/>
              </a:ext>
            </a:extLst>
          </p:cNvPr>
          <p:cNvSpPr/>
          <p:nvPr/>
        </p:nvSpPr>
        <p:spPr>
          <a:xfrm>
            <a:off x="3844491" y="2379521"/>
            <a:ext cx="7077956" cy="594000"/>
          </a:xfrm>
          <a:prstGeom prst="rect">
            <a:avLst/>
          </a:prstGeom>
          <a:solidFill>
            <a:srgbClr val="D3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4738"/>
            <a:r>
              <a:rPr lang="cs-CZ" dirty="0">
                <a:solidFill>
                  <a:schemeClr val="tx1"/>
                </a:solidFill>
              </a:rPr>
              <a:t>Vypracování variant ve spolupráci se specialistou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A670DEA2-3A4A-8406-BBA9-6A9D1B4FC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218217"/>
              </p:ext>
            </p:extLst>
          </p:nvPr>
        </p:nvGraphicFramePr>
        <p:xfrm>
          <a:off x="1205159" y="1492757"/>
          <a:ext cx="3345981" cy="503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FDE89B3-9409-6C5D-C7FA-C06ED6293250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CD818594-7F8A-64CC-DB88-CAE6FFF525BA}"/>
              </a:ext>
            </a:extLst>
          </p:cNvPr>
          <p:cNvSpPr txBox="1">
            <a:spLocks/>
          </p:cNvSpPr>
          <p:nvPr/>
        </p:nvSpPr>
        <p:spPr>
          <a:xfrm>
            <a:off x="897923" y="477893"/>
            <a:ext cx="4658279" cy="9908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Postup pro renovaci </a:t>
            </a:r>
            <a:endParaRPr lang="sk-SK" b="1" dirty="0">
              <a:cs typeface="Calibri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8B6372E-76D0-B649-5D07-8E2B3B1920E8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7A7013-FA45-84E1-BBAD-515BA5E3F050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6608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930CC-1C9E-7B92-04B6-9B7DAE02E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D71AECC-3A7A-D4BE-C270-D052F7CCB146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496A4F6D-6EEF-524B-1D4D-13AE8778A85A}"/>
              </a:ext>
            </a:extLst>
          </p:cNvPr>
          <p:cNvSpPr txBox="1">
            <a:spLocks/>
          </p:cNvSpPr>
          <p:nvPr/>
        </p:nvSpPr>
        <p:spPr>
          <a:xfrm>
            <a:off x="897924" y="477893"/>
            <a:ext cx="5747576" cy="9908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Výběr vhodných opatření</a:t>
            </a:r>
            <a:endParaRPr lang="sk-SK" b="1" dirty="0">
              <a:cs typeface="Calibri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C6A86CB-F557-5658-FABF-77CBE681C75E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3C6536-1014-CB23-3022-352323B273E7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F609C1E-068A-9176-7ED9-9E23ABDEE99E}"/>
              </a:ext>
            </a:extLst>
          </p:cNvPr>
          <p:cNvSpPr/>
          <p:nvPr/>
        </p:nvSpPr>
        <p:spPr>
          <a:xfrm>
            <a:off x="470079" y="3412039"/>
            <a:ext cx="1468192" cy="817809"/>
          </a:xfrm>
          <a:prstGeom prst="roundRect">
            <a:avLst/>
          </a:prstGeom>
          <a:solidFill>
            <a:srgbClr val="85AA6A"/>
          </a:solidFill>
          <a:ln>
            <a:solidFill>
              <a:srgbClr val="85AA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7E5C945-998B-D23A-81B0-FA47C0873497}"/>
              </a:ext>
            </a:extLst>
          </p:cNvPr>
          <p:cNvSpPr/>
          <p:nvPr/>
        </p:nvSpPr>
        <p:spPr>
          <a:xfrm>
            <a:off x="2509961" y="1911838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Je k dispozici projektová dokumentace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30A1700-A064-A35A-7B42-1088C95893C6}"/>
              </a:ext>
            </a:extLst>
          </p:cNvPr>
          <p:cNvSpPr/>
          <p:nvPr/>
        </p:nvSpPr>
        <p:spPr>
          <a:xfrm>
            <a:off x="2509961" y="3968323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Není k dispozici projektová dokumentace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9DA79CC-40B6-4098-2BA8-853435159DBB}"/>
              </a:ext>
            </a:extLst>
          </p:cNvPr>
          <p:cNvSpPr/>
          <p:nvPr/>
        </p:nvSpPr>
        <p:spPr>
          <a:xfrm>
            <a:off x="4770550" y="1911838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Vypracování variant opatření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78B1EE5-0C53-828B-351C-D17E943CDD14}"/>
              </a:ext>
            </a:extLst>
          </p:cNvPr>
          <p:cNvSpPr/>
          <p:nvPr/>
        </p:nvSpPr>
        <p:spPr>
          <a:xfrm>
            <a:off x="7093947" y="2356045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Výběr vhodného opatření</a:t>
            </a:r>
          </a:p>
        </p:txBody>
      </p:sp>
      <p:cxnSp>
        <p:nvCxnSpPr>
          <p:cNvPr id="24" name="Spojnice: zakřivená 23">
            <a:extLst>
              <a:ext uri="{FF2B5EF4-FFF2-40B4-BE49-F238E27FC236}">
                <a16:creationId xmlns:a16="http://schemas.microsoft.com/office/drawing/2014/main" id="{18F5D3A4-1566-E0F4-A524-C00362F551AC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1938271" y="2527353"/>
            <a:ext cx="571690" cy="1293591"/>
          </a:xfrm>
          <a:prstGeom prst="curvedConnector3">
            <a:avLst/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pojnice: zakřivená 27">
            <a:extLst>
              <a:ext uri="{FF2B5EF4-FFF2-40B4-BE49-F238E27FC236}">
                <a16:creationId xmlns:a16="http://schemas.microsoft.com/office/drawing/2014/main" id="{35505CCF-BAF9-98E1-D738-DB6AC3246003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1938271" y="3820944"/>
            <a:ext cx="571690" cy="762894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D72B9217-030F-301D-61D0-7480793578D6}"/>
              </a:ext>
            </a:extLst>
          </p:cNvPr>
          <p:cNvSpPr/>
          <p:nvPr/>
        </p:nvSpPr>
        <p:spPr>
          <a:xfrm>
            <a:off x="4770550" y="4522465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Vypracování projektové dokumentace</a:t>
            </a:r>
          </a:p>
        </p:txBody>
      </p:sp>
      <p:cxnSp>
        <p:nvCxnSpPr>
          <p:cNvPr id="34" name="Spojnice: zakřivená 33">
            <a:extLst>
              <a:ext uri="{FF2B5EF4-FFF2-40B4-BE49-F238E27FC236}">
                <a16:creationId xmlns:a16="http://schemas.microsoft.com/office/drawing/2014/main" id="{38877F92-90B1-30C8-602A-6E82583378CE}"/>
              </a:ext>
            </a:extLst>
          </p:cNvPr>
          <p:cNvCxnSpPr>
            <a:cxnSpLocks/>
            <a:stCxn id="10" idx="3"/>
            <a:endCxn id="33" idx="1"/>
          </p:cNvCxnSpPr>
          <p:nvPr/>
        </p:nvCxnSpPr>
        <p:spPr>
          <a:xfrm>
            <a:off x="4521211" y="4583838"/>
            <a:ext cx="249339" cy="554142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pojnice: zakřivená 34">
            <a:extLst>
              <a:ext uri="{FF2B5EF4-FFF2-40B4-BE49-F238E27FC236}">
                <a16:creationId xmlns:a16="http://schemas.microsoft.com/office/drawing/2014/main" id="{D96EF084-6EAE-71CD-ABBA-820C2A86823D}"/>
              </a:ext>
            </a:extLst>
          </p:cNvPr>
          <p:cNvCxnSpPr>
            <a:cxnSpLocks/>
            <a:stCxn id="33" idx="0"/>
            <a:endCxn id="11" idx="2"/>
          </p:cNvCxnSpPr>
          <p:nvPr/>
        </p:nvCxnSpPr>
        <p:spPr>
          <a:xfrm rot="5400000" flipH="1" flipV="1">
            <a:off x="5086377" y="3832667"/>
            <a:ext cx="1379597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pojnice: zakřivená 35">
            <a:extLst>
              <a:ext uri="{FF2B5EF4-FFF2-40B4-BE49-F238E27FC236}">
                <a16:creationId xmlns:a16="http://schemas.microsoft.com/office/drawing/2014/main" id="{3EF927D6-A1FE-55AB-4B75-A2D394F9E39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521211" y="2527353"/>
            <a:ext cx="249339" cy="12700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pojnice: zakřivená 42">
            <a:extLst>
              <a:ext uri="{FF2B5EF4-FFF2-40B4-BE49-F238E27FC236}">
                <a16:creationId xmlns:a16="http://schemas.microsoft.com/office/drawing/2014/main" id="{0433E34D-214D-C1CC-25F3-7E7F84A56C64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6781800" y="2527353"/>
            <a:ext cx="312147" cy="444207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DD0937AD-AD35-90E7-FEA1-A8C4D6DEB1C8}"/>
              </a:ext>
            </a:extLst>
          </p:cNvPr>
          <p:cNvSpPr/>
          <p:nvPr/>
        </p:nvSpPr>
        <p:spPr>
          <a:xfrm>
            <a:off x="9438810" y="1773135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Nebylo odsouhlaseno</a:t>
            </a:r>
          </a:p>
        </p:txBody>
      </p: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7AEAD4D2-2EA7-B451-AAFB-B2B4E1A50DE5}"/>
              </a:ext>
            </a:extLst>
          </p:cNvPr>
          <p:cNvSpPr/>
          <p:nvPr/>
        </p:nvSpPr>
        <p:spPr>
          <a:xfrm>
            <a:off x="9432460" y="3275957"/>
            <a:ext cx="2011250" cy="1231030"/>
          </a:xfrm>
          <a:prstGeom prst="round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Bylo odsouhlaseno</a:t>
            </a:r>
          </a:p>
        </p:txBody>
      </p:sp>
      <p:cxnSp>
        <p:nvCxnSpPr>
          <p:cNvPr id="52" name="Spojnice: zakřivená 51">
            <a:extLst>
              <a:ext uri="{FF2B5EF4-FFF2-40B4-BE49-F238E27FC236}">
                <a16:creationId xmlns:a16="http://schemas.microsoft.com/office/drawing/2014/main" id="{B78E9F84-758E-623C-BAAD-92C497060D90}"/>
              </a:ext>
            </a:extLst>
          </p:cNvPr>
          <p:cNvCxnSpPr>
            <a:cxnSpLocks/>
            <a:stCxn id="13" idx="3"/>
            <a:endCxn id="50" idx="1"/>
          </p:cNvCxnSpPr>
          <p:nvPr/>
        </p:nvCxnSpPr>
        <p:spPr>
          <a:xfrm flipV="1">
            <a:off x="9105197" y="2388650"/>
            <a:ext cx="333613" cy="582910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pojnice: zakřivená 52">
            <a:extLst>
              <a:ext uri="{FF2B5EF4-FFF2-40B4-BE49-F238E27FC236}">
                <a16:creationId xmlns:a16="http://schemas.microsoft.com/office/drawing/2014/main" id="{287F5A49-B928-7C8B-3F7D-429F009AED3D}"/>
              </a:ext>
            </a:extLst>
          </p:cNvPr>
          <p:cNvCxnSpPr>
            <a:cxnSpLocks/>
            <a:stCxn id="13" idx="3"/>
            <a:endCxn id="51" idx="1"/>
          </p:cNvCxnSpPr>
          <p:nvPr/>
        </p:nvCxnSpPr>
        <p:spPr>
          <a:xfrm>
            <a:off x="9105197" y="2971560"/>
            <a:ext cx="327263" cy="919912"/>
          </a:xfrm>
          <a:prstGeom prst="curvedConnector3">
            <a:avLst>
              <a:gd name="adj1" fmla="val 50000"/>
            </a:avLst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bdélník: se zakulacenými rohy 66">
            <a:extLst>
              <a:ext uri="{FF2B5EF4-FFF2-40B4-BE49-F238E27FC236}">
                <a16:creationId xmlns:a16="http://schemas.microsoft.com/office/drawing/2014/main" id="{83A5D3A0-2948-087F-E82F-4CA19969C5DF}"/>
              </a:ext>
            </a:extLst>
          </p:cNvPr>
          <p:cNvSpPr/>
          <p:nvPr/>
        </p:nvSpPr>
        <p:spPr>
          <a:xfrm>
            <a:off x="9432460" y="5186653"/>
            <a:ext cx="2011250" cy="1231030"/>
          </a:xfrm>
          <a:prstGeom prst="roundRect">
            <a:avLst/>
          </a:prstGeom>
          <a:solidFill>
            <a:srgbClr val="85AA6A"/>
          </a:solidFill>
          <a:ln>
            <a:solidFill>
              <a:srgbClr val="85AA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Odborný posudek</a:t>
            </a:r>
          </a:p>
        </p:txBody>
      </p:sp>
      <p:cxnSp>
        <p:nvCxnSpPr>
          <p:cNvPr id="82" name="Spojnice: pravoúhlá 81">
            <a:extLst>
              <a:ext uri="{FF2B5EF4-FFF2-40B4-BE49-F238E27FC236}">
                <a16:creationId xmlns:a16="http://schemas.microsoft.com/office/drawing/2014/main" id="{42DC9367-7848-52D5-2470-8FBDD891FE12}"/>
              </a:ext>
            </a:extLst>
          </p:cNvPr>
          <p:cNvCxnSpPr>
            <a:stCxn id="50" idx="3"/>
            <a:endCxn id="13" idx="0"/>
          </p:cNvCxnSpPr>
          <p:nvPr/>
        </p:nvCxnSpPr>
        <p:spPr>
          <a:xfrm flipH="1" flipV="1">
            <a:off x="8099572" y="2356045"/>
            <a:ext cx="3350488" cy="32605"/>
          </a:xfrm>
          <a:prstGeom prst="bentConnector4">
            <a:avLst>
              <a:gd name="adj1" fmla="val -6823"/>
              <a:gd name="adj2" fmla="val 2588913"/>
            </a:avLst>
          </a:prstGeom>
          <a:ln w="57150">
            <a:solidFill>
              <a:srgbClr val="85AA6A"/>
            </a:solidFill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se šipkou 86">
            <a:extLst>
              <a:ext uri="{FF2B5EF4-FFF2-40B4-BE49-F238E27FC236}">
                <a16:creationId xmlns:a16="http://schemas.microsoft.com/office/drawing/2014/main" id="{F78568FF-DD5F-7884-724A-EB8A7DF842D7}"/>
              </a:ext>
            </a:extLst>
          </p:cNvPr>
          <p:cNvCxnSpPr>
            <a:stCxn id="51" idx="2"/>
            <a:endCxn id="67" idx="0"/>
          </p:cNvCxnSpPr>
          <p:nvPr/>
        </p:nvCxnSpPr>
        <p:spPr>
          <a:xfrm>
            <a:off x="10438085" y="4506987"/>
            <a:ext cx="0" cy="679666"/>
          </a:xfrm>
          <a:prstGeom prst="straightConnector1">
            <a:avLst/>
          </a:prstGeom>
          <a:ln w="57150">
            <a:solidFill>
              <a:srgbClr val="85A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4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A2A549E-23F4-2A93-E5AA-B63AE310522D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E140F191-62F6-9A5E-B919-540E3375AE40}"/>
              </a:ext>
            </a:extLst>
          </p:cNvPr>
          <p:cNvSpPr txBox="1">
            <a:spLocks/>
          </p:cNvSpPr>
          <p:nvPr/>
        </p:nvSpPr>
        <p:spPr>
          <a:xfrm>
            <a:off x="897923" y="328402"/>
            <a:ext cx="7202368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Možnosti rekonstrukce s dotací</a:t>
            </a:r>
            <a:endParaRPr lang="sk-SK" b="1" dirty="0">
              <a:cs typeface="Calibri Ligh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397B16-873C-6A92-6287-5B8A23DAF72D}"/>
              </a:ext>
            </a:extLst>
          </p:cNvPr>
          <p:cNvSpPr txBox="1"/>
          <p:nvPr/>
        </p:nvSpPr>
        <p:spPr>
          <a:xfrm>
            <a:off x="482999" y="1821825"/>
            <a:ext cx="3419999" cy="954107"/>
          </a:xfrm>
          <a:prstGeom prst="rect">
            <a:avLst/>
          </a:prstGeom>
          <a:solidFill>
            <a:srgbClr val="D3EC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Nová zelená úsporám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FB09CA-2424-C82C-68AA-12582AC4B518}"/>
              </a:ext>
            </a:extLst>
          </p:cNvPr>
          <p:cNvSpPr txBox="1"/>
          <p:nvPr/>
        </p:nvSpPr>
        <p:spPr>
          <a:xfrm>
            <a:off x="4385998" y="1821825"/>
            <a:ext cx="3420000" cy="954107"/>
          </a:xfrm>
          <a:prstGeom prst="rect">
            <a:avLst/>
          </a:prstGeom>
          <a:solidFill>
            <a:srgbClr val="D3EC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Nová zelená úsporám </a:t>
            </a:r>
            <a:r>
              <a:rPr lang="cs-CZ" sz="2800" dirty="0" err="1"/>
              <a:t>Light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A82C8DA-8CE7-C8F0-6EBA-CBDA4B1F475F}"/>
              </a:ext>
            </a:extLst>
          </p:cNvPr>
          <p:cNvSpPr txBox="1"/>
          <p:nvPr/>
        </p:nvSpPr>
        <p:spPr>
          <a:xfrm>
            <a:off x="8288996" y="1821825"/>
            <a:ext cx="3419999" cy="954107"/>
          </a:xfrm>
          <a:prstGeom prst="rect">
            <a:avLst/>
          </a:prstGeom>
          <a:solidFill>
            <a:srgbClr val="CCD8C6"/>
          </a:solidFill>
          <a:ln>
            <a:solidFill>
              <a:srgbClr val="CCD8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Oprav dům po babičce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B2A1DCF-052A-C50A-A15B-8F274C0A5E2A}"/>
              </a:ext>
            </a:extLst>
          </p:cNvPr>
          <p:cNvSpPr/>
          <p:nvPr/>
        </p:nvSpPr>
        <p:spPr>
          <a:xfrm>
            <a:off x="483000" y="1801992"/>
            <a:ext cx="3420000" cy="5356508"/>
          </a:xfrm>
          <a:prstGeom prst="rect">
            <a:avLst/>
          </a:prstGeom>
          <a:noFill/>
          <a:ln w="76200">
            <a:solidFill>
              <a:srgbClr val="D3E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946EAAC-EF33-AAC0-3870-564AF324AA9E}"/>
              </a:ext>
            </a:extLst>
          </p:cNvPr>
          <p:cNvSpPr/>
          <p:nvPr/>
        </p:nvSpPr>
        <p:spPr>
          <a:xfrm>
            <a:off x="4386000" y="1801992"/>
            <a:ext cx="3420000" cy="5356508"/>
          </a:xfrm>
          <a:prstGeom prst="rect">
            <a:avLst/>
          </a:prstGeom>
          <a:noFill/>
          <a:ln w="76200">
            <a:solidFill>
              <a:srgbClr val="D3E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7B6C424-961E-BA2C-B363-B3D5C390A35E}"/>
              </a:ext>
            </a:extLst>
          </p:cNvPr>
          <p:cNvSpPr/>
          <p:nvPr/>
        </p:nvSpPr>
        <p:spPr>
          <a:xfrm>
            <a:off x="8289000" y="1801992"/>
            <a:ext cx="3420000" cy="5356508"/>
          </a:xfrm>
          <a:prstGeom prst="rect">
            <a:avLst/>
          </a:prstGeom>
          <a:noFill/>
          <a:ln w="76200">
            <a:solidFill>
              <a:srgbClr val="CCD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38CC836-8830-B147-260B-8ED234B7D0B7}"/>
              </a:ext>
            </a:extLst>
          </p:cNvPr>
          <p:cNvSpPr txBox="1"/>
          <p:nvPr/>
        </p:nvSpPr>
        <p:spPr>
          <a:xfrm>
            <a:off x="4499107" y="3146992"/>
            <a:ext cx="3204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Vlastníci RD, bytu nebo podílu v bytovém družstvu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Všichni členové – starobní důchod nebo invalidní důchod 3. stupně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Nebo příspěvek na bydlení/přídavek na dítě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DBE266-1987-B08F-B427-5CDB1D4CD98E}"/>
              </a:ext>
            </a:extLst>
          </p:cNvPr>
          <p:cNvSpPr txBox="1"/>
          <p:nvPr/>
        </p:nvSpPr>
        <p:spPr>
          <a:xfrm>
            <a:off x="8396984" y="3146992"/>
            <a:ext cx="3204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Vlastníci RD nebo chat využívaných jako trvalé bydliště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Vztahuje se jen na zateplení v kategorii „optimální“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Dotaci investor obdrží předem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033E8B-2918-B9C0-1CA0-DB41CFAAFC8C}"/>
              </a:ext>
            </a:extLst>
          </p:cNvPr>
          <p:cNvSpPr txBox="1"/>
          <p:nvPr/>
        </p:nvSpPr>
        <p:spPr>
          <a:xfrm>
            <a:off x="590994" y="3146992"/>
            <a:ext cx="3204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Vlastníci RD, stavebníci RD a BD, SVJ, bytová družstva, obce, školy, nadace,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Dotace proplacena zpětně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Lze žádat před, během i po realizaci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5272BAE-459A-6C57-FADF-CCFB52819072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22385E-A10D-86D0-4398-EE50D1C61DF5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58883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Podrobný plán se souvislou výplní">
            <a:extLst>
              <a:ext uri="{FF2B5EF4-FFF2-40B4-BE49-F238E27FC236}">
                <a16:creationId xmlns:a16="http://schemas.microsoft.com/office/drawing/2014/main" id="{DF673797-2A4D-4F46-1236-CC1DD2A10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933790"/>
            <a:ext cx="914400" cy="914400"/>
          </a:xfr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2BE011C-FFF7-C873-0AAD-821B680BE0E1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95BE8486-0357-42F6-0F1B-E980239D87EF}"/>
              </a:ext>
            </a:extLst>
          </p:cNvPr>
          <p:cNvSpPr txBox="1">
            <a:spLocks/>
          </p:cNvSpPr>
          <p:nvPr/>
        </p:nvSpPr>
        <p:spPr>
          <a:xfrm>
            <a:off x="838200" y="328402"/>
            <a:ext cx="4613299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Potřebné informace</a:t>
            </a:r>
            <a:endParaRPr lang="sk-SK" b="1" dirty="0">
              <a:cs typeface="Calibri Ligh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B24812F-B64F-FF5E-A092-7640F731DA01}"/>
              </a:ext>
            </a:extLst>
          </p:cNvPr>
          <p:cNvSpPr txBox="1"/>
          <p:nvPr/>
        </p:nvSpPr>
        <p:spPr>
          <a:xfrm>
            <a:off x="1998517" y="2141911"/>
            <a:ext cx="3542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Projektová dokumentace</a:t>
            </a:r>
          </a:p>
        </p:txBody>
      </p:sp>
      <p:pic>
        <p:nvPicPr>
          <p:cNvPr id="18" name="Grafický objekt 17" descr="Oheň se souvislou výplní">
            <a:extLst>
              <a:ext uri="{FF2B5EF4-FFF2-40B4-BE49-F238E27FC236}">
                <a16:creationId xmlns:a16="http://schemas.microsoft.com/office/drawing/2014/main" id="{E70B6AA0-CED5-C0BC-583E-4D06F635E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4970284"/>
            <a:ext cx="914400" cy="914400"/>
          </a:xfrm>
          <a:prstGeom prst="rect">
            <a:avLst/>
          </a:prstGeom>
        </p:spPr>
      </p:pic>
      <p:pic>
        <p:nvPicPr>
          <p:cNvPr id="20" name="Grafický objekt 19" descr="Architektura se souvislou výplní">
            <a:extLst>
              <a:ext uri="{FF2B5EF4-FFF2-40B4-BE49-F238E27FC236}">
                <a16:creationId xmlns:a16="http://schemas.microsoft.com/office/drawing/2014/main" id="{CD72643E-23A0-4A22-DAAC-21DF02DE5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1915543"/>
            <a:ext cx="914400" cy="9144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291A471-9F9C-06EE-04E3-7EE2FAC023C0}"/>
              </a:ext>
            </a:extLst>
          </p:cNvPr>
          <p:cNvSpPr txBox="1"/>
          <p:nvPr/>
        </p:nvSpPr>
        <p:spPr>
          <a:xfrm>
            <a:off x="1998517" y="3160158"/>
            <a:ext cx="372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Provoz v budově - zónování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7F8C3A0-AD30-62EA-A9F9-068A01DCC7C8}"/>
              </a:ext>
            </a:extLst>
          </p:cNvPr>
          <p:cNvSpPr txBox="1"/>
          <p:nvPr/>
        </p:nvSpPr>
        <p:spPr>
          <a:xfrm>
            <a:off x="1998517" y="4178405"/>
            <a:ext cx="267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Skladby konstrukcí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7ABDD5B-ADED-469F-26DC-0F718E91B6D4}"/>
              </a:ext>
            </a:extLst>
          </p:cNvPr>
          <p:cNvSpPr txBox="1"/>
          <p:nvPr/>
        </p:nvSpPr>
        <p:spPr>
          <a:xfrm>
            <a:off x="1998517" y="5196652"/>
            <a:ext cx="330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Vytápění a příprava TUV</a:t>
            </a:r>
          </a:p>
        </p:txBody>
      </p:sp>
      <p:pic>
        <p:nvPicPr>
          <p:cNvPr id="25" name="Grafický objekt 24" descr="Cihlová zeď budovy se souvislou výplní">
            <a:extLst>
              <a:ext uri="{FF2B5EF4-FFF2-40B4-BE49-F238E27FC236}">
                <a16:creationId xmlns:a16="http://schemas.microsoft.com/office/drawing/2014/main" id="{5C2D7DA8-AC5A-8DB6-281F-BB79EB2CA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3952037"/>
            <a:ext cx="914400" cy="914400"/>
          </a:xfrm>
          <a:prstGeom prst="rect">
            <a:avLst/>
          </a:prstGeom>
        </p:spPr>
      </p:pic>
      <p:pic>
        <p:nvPicPr>
          <p:cNvPr id="26" name="Grafický objekt 25" descr="Dům se souvislou výplní">
            <a:extLst>
              <a:ext uri="{FF2B5EF4-FFF2-40B4-BE49-F238E27FC236}">
                <a16:creationId xmlns:a16="http://schemas.microsoft.com/office/drawing/2014/main" id="{69E68AB3-D111-54B1-6BED-CD562DC1AB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0625" y="4970284"/>
            <a:ext cx="914400" cy="914400"/>
          </a:xfrm>
          <a:prstGeom prst="rect">
            <a:avLst/>
          </a:prstGeom>
        </p:spPr>
      </p:pic>
      <p:pic>
        <p:nvPicPr>
          <p:cNvPr id="28" name="Grafický objekt 27" descr="Peníze se souvislou výplní">
            <a:extLst>
              <a:ext uri="{FF2B5EF4-FFF2-40B4-BE49-F238E27FC236}">
                <a16:creationId xmlns:a16="http://schemas.microsoft.com/office/drawing/2014/main" id="{3735E5A1-6BE4-A11A-E2B6-227146D7B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0625" y="3952037"/>
            <a:ext cx="914400" cy="914400"/>
          </a:xfrm>
          <a:prstGeom prst="rect">
            <a:avLst/>
          </a:prstGeom>
        </p:spPr>
      </p:pic>
      <p:pic>
        <p:nvPicPr>
          <p:cNvPr id="29" name="Grafický objekt 28" descr="Větrno se souvislou výplní">
            <a:extLst>
              <a:ext uri="{FF2B5EF4-FFF2-40B4-BE49-F238E27FC236}">
                <a16:creationId xmlns:a16="http://schemas.microsoft.com/office/drawing/2014/main" id="{97732219-863F-D6C8-5F5F-5816AF44D4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00625" y="1915543"/>
            <a:ext cx="914400" cy="914400"/>
          </a:xfrm>
          <a:prstGeom prst="rect">
            <a:avLst/>
          </a:prstGeom>
        </p:spPr>
      </p:pic>
      <p:pic>
        <p:nvPicPr>
          <p:cNvPr id="31" name="Grafický objekt 30" descr="Šero (středně jasné slunce) se souvislou výplní">
            <a:extLst>
              <a:ext uri="{FF2B5EF4-FFF2-40B4-BE49-F238E27FC236}">
                <a16:creationId xmlns:a16="http://schemas.microsoft.com/office/drawing/2014/main" id="{EA04958E-13A7-011D-E6E6-FB5FB649C5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00625" y="2933790"/>
            <a:ext cx="914400" cy="914400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F7E68981-5131-D901-EAC5-4839201B15E6}"/>
              </a:ext>
            </a:extLst>
          </p:cNvPr>
          <p:cNvSpPr txBox="1"/>
          <p:nvPr/>
        </p:nvSpPr>
        <p:spPr>
          <a:xfrm>
            <a:off x="7964142" y="2141910"/>
            <a:ext cx="242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VZT, zdroj chladu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20D45BA-27EC-CA11-D911-0BC193994080}"/>
              </a:ext>
            </a:extLst>
          </p:cNvPr>
          <p:cNvSpPr txBox="1"/>
          <p:nvPr/>
        </p:nvSpPr>
        <p:spPr>
          <a:xfrm>
            <a:off x="7964142" y="3160157"/>
            <a:ext cx="11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FVE, FT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FE882C8-2112-F2EA-0A39-FC881B86A5D6}"/>
              </a:ext>
            </a:extLst>
          </p:cNvPr>
          <p:cNvSpPr txBox="1"/>
          <p:nvPr/>
        </p:nvSpPr>
        <p:spPr>
          <a:xfrm>
            <a:off x="7964142" y="4178404"/>
            <a:ext cx="271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Rozpočet investora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1D241E8-6A5A-130E-EC86-7A9EA3686C71}"/>
              </a:ext>
            </a:extLst>
          </p:cNvPr>
          <p:cNvSpPr txBox="1"/>
          <p:nvPr/>
        </p:nvSpPr>
        <p:spPr>
          <a:xfrm>
            <a:off x="7964142" y="5196651"/>
            <a:ext cx="2958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Požadovaná opatření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5937E0-ADE0-D286-83E5-A5B3E510315B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930903-CFF9-608A-A44D-3897E8B8460F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304213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93670-024A-7E4A-F80C-265A9B0D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164"/>
            <a:ext cx="5257800" cy="402705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"/>
              </a:spcAft>
            </a:pPr>
            <a:r>
              <a:rPr lang="cs-CZ" dirty="0"/>
              <a:t>Půdorysy všech podlaží</a:t>
            </a:r>
          </a:p>
          <a:p>
            <a:pPr lvl="1">
              <a:spcAft>
                <a:spcPts val="200"/>
              </a:spcAft>
            </a:pPr>
            <a:r>
              <a:rPr lang="cs-CZ" dirty="0"/>
              <a:t>Označení místností</a:t>
            </a:r>
          </a:p>
          <a:p>
            <a:pPr lvl="1">
              <a:spcAft>
                <a:spcPts val="200"/>
              </a:spcAft>
            </a:pPr>
            <a:r>
              <a:rPr lang="cs-CZ" dirty="0"/>
              <a:t>Vnější a vnitřní rozměry</a:t>
            </a:r>
          </a:p>
          <a:p>
            <a:pPr lvl="1">
              <a:spcAft>
                <a:spcPts val="200"/>
              </a:spcAft>
            </a:pPr>
            <a:r>
              <a:rPr lang="cs-CZ" dirty="0"/>
              <a:t>Rozměry oken</a:t>
            </a:r>
          </a:p>
          <a:p>
            <a:pPr>
              <a:spcAft>
                <a:spcPts val="200"/>
              </a:spcAft>
            </a:pPr>
            <a:r>
              <a:rPr lang="cs-CZ" dirty="0"/>
              <a:t>Řez </a:t>
            </a:r>
          </a:p>
          <a:p>
            <a:pPr lvl="1">
              <a:spcAft>
                <a:spcPts val="200"/>
              </a:spcAft>
            </a:pPr>
            <a:r>
              <a:rPr lang="cs-CZ" dirty="0"/>
              <a:t>Konstrukční a světlé výšky</a:t>
            </a:r>
          </a:p>
          <a:p>
            <a:pPr marL="228600" lvl="1">
              <a:spcAft>
                <a:spcPts val="200"/>
              </a:spcAft>
            </a:pPr>
            <a:r>
              <a:rPr lang="cs-CZ" sz="2800" dirty="0"/>
              <a:t>Pohledy</a:t>
            </a:r>
          </a:p>
          <a:p>
            <a:pPr marL="685800" lvl="2">
              <a:spcAft>
                <a:spcPts val="200"/>
              </a:spcAft>
            </a:pPr>
            <a:r>
              <a:rPr lang="cs-CZ" sz="2400" dirty="0"/>
              <a:t>Materiálové řešení fasády</a:t>
            </a:r>
          </a:p>
          <a:p>
            <a:pPr marL="228600" lvl="1">
              <a:spcAft>
                <a:spcPts val="200"/>
              </a:spcAft>
            </a:pPr>
            <a:r>
              <a:rPr lang="cs-CZ" sz="2800" dirty="0"/>
              <a:t>Situace</a:t>
            </a:r>
          </a:p>
          <a:p>
            <a:pPr marL="685800" lvl="2">
              <a:spcAft>
                <a:spcPts val="200"/>
              </a:spcAft>
            </a:pPr>
            <a:r>
              <a:rPr lang="cs-CZ" sz="2400" dirty="0"/>
              <a:t>Orientace budovy</a:t>
            </a:r>
          </a:p>
          <a:p>
            <a:pPr marL="685800" lvl="2"/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D5B5CF3-0F70-7D59-BDA9-94822225FE81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350E0FA7-877E-0CCD-DF74-65B391946902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673479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Projektová dokumentace</a:t>
            </a:r>
            <a:endParaRPr lang="sk-SK" b="1" dirty="0">
              <a:cs typeface="Calibri Ligh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AD59D6-C12C-E9EF-7AFB-405A695CFC84}"/>
              </a:ext>
            </a:extLst>
          </p:cNvPr>
          <p:cNvSpPr txBox="1"/>
          <p:nvPr/>
        </p:nvSpPr>
        <p:spPr>
          <a:xfrm>
            <a:off x="6354616" y="2298879"/>
            <a:ext cx="4876801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Technická zpráva</a:t>
            </a:r>
          </a:p>
          <a:p>
            <a:pPr marL="268288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Výkresová část stávajícího a navrhovaného stavu</a:t>
            </a:r>
          </a:p>
          <a:p>
            <a:pPr marL="725488" lvl="1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Situace</a:t>
            </a:r>
          </a:p>
          <a:p>
            <a:pPr marL="725488" lvl="1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Půdorysy</a:t>
            </a:r>
          </a:p>
          <a:p>
            <a:pPr marL="725488" lvl="1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Řezy</a:t>
            </a:r>
          </a:p>
          <a:p>
            <a:pPr marL="725488" lvl="1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Pohledy</a:t>
            </a:r>
          </a:p>
          <a:p>
            <a:pPr marL="725488" lvl="1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dirty="0"/>
              <a:t>Detaily u balkonů/lodžií</a:t>
            </a:r>
          </a:p>
          <a:p>
            <a:pPr marL="725488" lvl="1" indent="-2682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dirty="0"/>
              <a:t>Zakreslení a popis prvků venkovního stínění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CC7807-2398-A713-7CF4-6C2368EE9AED}"/>
              </a:ext>
            </a:extLst>
          </p:cNvPr>
          <p:cNvSpPr txBox="1"/>
          <p:nvPr/>
        </p:nvSpPr>
        <p:spPr>
          <a:xfrm>
            <a:off x="743554" y="1622761"/>
            <a:ext cx="2096600" cy="523220"/>
          </a:xfrm>
          <a:prstGeom prst="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/>
              <a:t>Pro výpočet: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29AA474-DEF3-3921-4A06-9E2411655187}"/>
              </a:ext>
            </a:extLst>
          </p:cNvPr>
          <p:cNvCxnSpPr/>
          <p:nvPr/>
        </p:nvCxnSpPr>
        <p:spPr>
          <a:xfrm>
            <a:off x="743554" y="1646277"/>
            <a:ext cx="0" cy="5936458"/>
          </a:xfrm>
          <a:prstGeom prst="line">
            <a:avLst/>
          </a:prstGeom>
          <a:ln w="38100">
            <a:solidFill>
              <a:srgbClr val="D3EC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7D3C47-8AC9-ECE4-1311-03BB8C750C8F}"/>
              </a:ext>
            </a:extLst>
          </p:cNvPr>
          <p:cNvSpPr txBox="1"/>
          <p:nvPr/>
        </p:nvSpPr>
        <p:spPr>
          <a:xfrm>
            <a:off x="6280781" y="1622761"/>
            <a:ext cx="3147528" cy="523220"/>
          </a:xfrm>
          <a:prstGeom prst="rect">
            <a:avLst/>
          </a:prstGeom>
          <a:solidFill>
            <a:srgbClr val="D3ECB2"/>
          </a:solidFill>
          <a:ln>
            <a:solidFill>
              <a:srgbClr val="D3ECB2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/>
              <a:t>Pro podání žádosti: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E729FFE-0DF6-80B0-5F4E-FF220B3A26E5}"/>
              </a:ext>
            </a:extLst>
          </p:cNvPr>
          <p:cNvCxnSpPr/>
          <p:nvPr/>
        </p:nvCxnSpPr>
        <p:spPr>
          <a:xfrm>
            <a:off x="6280781" y="1637217"/>
            <a:ext cx="0" cy="5936458"/>
          </a:xfrm>
          <a:prstGeom prst="line">
            <a:avLst/>
          </a:prstGeom>
          <a:ln w="38100">
            <a:solidFill>
              <a:srgbClr val="D3EC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cký objekt 1" descr="Architektura se souvislou výplní">
            <a:extLst>
              <a:ext uri="{FF2B5EF4-FFF2-40B4-BE49-F238E27FC236}">
                <a16:creationId xmlns:a16="http://schemas.microsoft.com/office/drawing/2014/main" id="{5CC3715E-6A6D-8FFB-F3F5-9258FB825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597" y="502780"/>
            <a:ext cx="914400" cy="91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F3549A-37D5-2D27-E60E-9D949BEAD284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2104E9-51E5-242A-E2C1-6EFB18D6628B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6965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53AB2-3ADD-E52B-822D-9738BF9E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2E1A163-8EB0-9886-1E57-ED4010A6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5182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Vytápěné zóny</a:t>
            </a:r>
          </a:p>
          <a:p>
            <a:pPr lvl="1"/>
            <a:r>
              <a:rPr lang="cs-CZ" dirty="0"/>
              <a:t>profil provozu se liší dle typu budovy a jejího užívání</a:t>
            </a:r>
          </a:p>
          <a:p>
            <a:pPr lvl="1"/>
            <a:endParaRPr lang="cs-CZ" sz="1800" dirty="0"/>
          </a:p>
          <a:p>
            <a:r>
              <a:rPr lang="cs-CZ" dirty="0"/>
              <a:t>Temperované zóny – mají topný systém</a:t>
            </a:r>
          </a:p>
          <a:p>
            <a:pPr lvl="1"/>
            <a:r>
              <a:rPr lang="cs-CZ" dirty="0"/>
              <a:t>Typicky komunikační prostory v BD</a:t>
            </a:r>
          </a:p>
          <a:p>
            <a:pPr lvl="1"/>
            <a:endParaRPr lang="cs-CZ" sz="1800" dirty="0"/>
          </a:p>
          <a:p>
            <a:r>
              <a:rPr lang="cs-CZ" dirty="0"/>
              <a:t>Nevytápěné zóny</a:t>
            </a:r>
          </a:p>
          <a:p>
            <a:pPr lvl="1"/>
            <a:r>
              <a:rPr lang="cs-CZ" dirty="0"/>
              <a:t>Nemají topný systém</a:t>
            </a:r>
          </a:p>
          <a:p>
            <a:pPr lvl="1"/>
            <a:endParaRPr lang="cs-CZ" sz="1800" dirty="0"/>
          </a:p>
          <a:p>
            <a:r>
              <a:rPr lang="cs-CZ" dirty="0"/>
              <a:t>Chlazené zóny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42D9F11-DACC-2DBF-0B6A-EB7DC4EB2080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A9BCDF8A-5708-4220-B469-295FB38ADADF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5046069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cs typeface="Calibri Light"/>
              </a:rPr>
              <a:t>Provoz v budově</a:t>
            </a:r>
            <a:endParaRPr lang="sk-SK" dirty="0">
              <a:cs typeface="Calibri Light"/>
            </a:endParaRPr>
          </a:p>
        </p:txBody>
      </p:sp>
      <p:pic>
        <p:nvPicPr>
          <p:cNvPr id="3" name="Zástupný obsah 6" descr="Podrobný plán se souvislou výplní">
            <a:extLst>
              <a:ext uri="{FF2B5EF4-FFF2-40B4-BE49-F238E27FC236}">
                <a16:creationId xmlns:a16="http://schemas.microsoft.com/office/drawing/2014/main" id="{61045A69-AA04-7954-CFD9-900DFB609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09" y="516116"/>
            <a:ext cx="914400" cy="914400"/>
          </a:xfrm>
          <a:prstGeom prst="rect">
            <a:avLst/>
          </a:prstGeom>
        </p:spPr>
      </p:pic>
      <p:pic>
        <p:nvPicPr>
          <p:cNvPr id="6" name="Obrázek 5" descr="Obsah obrázku text, diagram, Plán, řada/pruh&#10;&#10;Popis byl vytvořen automaticky">
            <a:extLst>
              <a:ext uri="{FF2B5EF4-FFF2-40B4-BE49-F238E27FC236}">
                <a16:creationId xmlns:a16="http://schemas.microsoft.com/office/drawing/2014/main" id="{E766699F-9607-46D2-2705-A10FD97F7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4676" r="5563" b="9931"/>
          <a:stretch/>
        </p:blipFill>
        <p:spPr>
          <a:xfrm>
            <a:off x="8163382" y="1221416"/>
            <a:ext cx="3638007" cy="51090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E6D3621-9AA7-9C64-25B6-EDDC88181CC3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A217895-D155-4D69-A3E5-475B5A6AF12E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9975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21905-A921-4D39-27E1-990BFA576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D21BB0DA-F60B-C28F-22E2-D27E1822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077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Odhad ze stávajícího stavu, pokud neexistuje dokumentace</a:t>
            </a:r>
          </a:p>
          <a:p>
            <a:pPr>
              <a:lnSpc>
                <a:spcPct val="150000"/>
              </a:lnSpc>
            </a:pPr>
            <a:r>
              <a:rPr lang="cs-CZ" dirty="0"/>
              <a:t>Z původní dokumentace</a:t>
            </a:r>
          </a:p>
          <a:p>
            <a:pPr>
              <a:lnSpc>
                <a:spcPct val="150000"/>
              </a:lnSpc>
            </a:pPr>
            <a:r>
              <a:rPr lang="cs-CZ" dirty="0"/>
              <a:t>Pro panelový dům lze dohledat dle typu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5E9263B-BD77-ECFE-F442-3FA7E0E3B1B5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B4A0BF93-E180-961A-64CC-13F0F8AD7E9F}"/>
              </a:ext>
            </a:extLst>
          </p:cNvPr>
          <p:cNvSpPr txBox="1">
            <a:spLocks/>
          </p:cNvSpPr>
          <p:nvPr/>
        </p:nvSpPr>
        <p:spPr>
          <a:xfrm>
            <a:off x="838200" y="320714"/>
            <a:ext cx="5630779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cs typeface="Calibri Light"/>
              </a:rPr>
              <a:t>Skladby konstrukcí</a:t>
            </a:r>
            <a:endParaRPr lang="sk-SK" dirty="0">
              <a:cs typeface="Calibri Light"/>
            </a:endParaRPr>
          </a:p>
        </p:txBody>
      </p:sp>
      <p:pic>
        <p:nvPicPr>
          <p:cNvPr id="2" name="Grafický objekt 1" descr="Cihlová zeď budovy se souvislou výplní">
            <a:extLst>
              <a:ext uri="{FF2B5EF4-FFF2-40B4-BE49-F238E27FC236}">
                <a16:creationId xmlns:a16="http://schemas.microsoft.com/office/drawing/2014/main" id="{783A1698-3031-A3B7-3F2E-26364BB87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4579" y="422773"/>
            <a:ext cx="914400" cy="914400"/>
          </a:xfrm>
          <a:prstGeom prst="rect">
            <a:avLst/>
          </a:prstGeom>
        </p:spPr>
      </p:pic>
      <p:pic>
        <p:nvPicPr>
          <p:cNvPr id="6" name="Obrázek 5" descr="Obsah obrázku budova, pokažené, venku, zeď&#10;&#10;Popis byl vytvořen automaticky">
            <a:extLst>
              <a:ext uri="{FF2B5EF4-FFF2-40B4-BE49-F238E27FC236}">
                <a16:creationId xmlns:a16="http://schemas.microsoft.com/office/drawing/2014/main" id="{E1C59FCD-F158-694B-8BBE-57D7EC00C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556" b="20586"/>
          <a:stretch/>
        </p:blipFill>
        <p:spPr>
          <a:xfrm>
            <a:off x="6702250" y="1825625"/>
            <a:ext cx="5114611" cy="401756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96F5760-B670-D527-5CCA-6D3BE147E70B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810C250-8BFF-6CDD-BB2B-FB81C4883027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225194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4E460-37C9-A4AB-DEC3-6A58CDA3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7EA4293-83B6-11C9-6AF2-9909EF3A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6097" cy="4351338"/>
          </a:xfrm>
        </p:spPr>
        <p:txBody>
          <a:bodyPr/>
          <a:lstStyle/>
          <a:p>
            <a:r>
              <a:rPr lang="cs-CZ" dirty="0"/>
              <a:t>Typ</a:t>
            </a:r>
          </a:p>
          <a:p>
            <a:r>
              <a:rPr lang="cs-CZ" dirty="0"/>
              <a:t>Název výrobku, foto štítku, technický list </a:t>
            </a:r>
          </a:p>
          <a:p>
            <a:r>
              <a:rPr lang="cs-CZ" dirty="0"/>
              <a:t>Výkon, příkon, účinnost, objem zásobníku TUV, počet FVE panelů, …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42CB414-1058-80C0-36EF-2B481FE7F154}"/>
              </a:ext>
            </a:extLst>
          </p:cNvPr>
          <p:cNvCxnSpPr>
            <a:cxnSpLocks/>
          </p:cNvCxnSpPr>
          <p:nvPr/>
        </p:nvCxnSpPr>
        <p:spPr>
          <a:xfrm>
            <a:off x="0" y="973316"/>
            <a:ext cx="12192000" cy="0"/>
          </a:xfrm>
          <a:prstGeom prst="line">
            <a:avLst/>
          </a:prstGeom>
          <a:noFill/>
          <a:ln w="76200">
            <a:solidFill>
              <a:srgbClr val="85AA6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C17A4FA5-AC70-0CCF-6D0D-16ADEDB7F8D3}"/>
              </a:ext>
            </a:extLst>
          </p:cNvPr>
          <p:cNvSpPr txBox="1">
            <a:spLocks/>
          </p:cNvSpPr>
          <p:nvPr/>
        </p:nvSpPr>
        <p:spPr>
          <a:xfrm>
            <a:off x="838199" y="320714"/>
            <a:ext cx="8802599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cs typeface="Calibri Light"/>
              </a:rPr>
              <a:t>Teplo, TUV, chlad, VZT, FVE </a:t>
            </a:r>
            <a:endParaRPr lang="sk-SK" dirty="0">
              <a:cs typeface="Calibri Light"/>
            </a:endParaRPr>
          </a:p>
        </p:txBody>
      </p:sp>
      <p:pic>
        <p:nvPicPr>
          <p:cNvPr id="3" name="Grafický objekt 2" descr="Oheň se souvislou výplní">
            <a:extLst>
              <a:ext uri="{FF2B5EF4-FFF2-40B4-BE49-F238E27FC236}">
                <a16:creationId xmlns:a16="http://schemas.microsoft.com/office/drawing/2014/main" id="{AE411CAB-D202-A37C-365D-BFC130858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4305" y="485071"/>
            <a:ext cx="914400" cy="914400"/>
          </a:xfrm>
          <a:prstGeom prst="rect">
            <a:avLst/>
          </a:prstGeom>
        </p:spPr>
      </p:pic>
      <p:pic>
        <p:nvPicPr>
          <p:cNvPr id="6" name="Grafický objekt 5" descr="Větrno se souvislou výplní">
            <a:extLst>
              <a:ext uri="{FF2B5EF4-FFF2-40B4-BE49-F238E27FC236}">
                <a16:creationId xmlns:a16="http://schemas.microsoft.com/office/drawing/2014/main" id="{C5194934-A554-29BF-7A92-7BE0383B9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2056" y="485233"/>
            <a:ext cx="914400" cy="914400"/>
          </a:xfrm>
          <a:prstGeom prst="rect">
            <a:avLst/>
          </a:prstGeom>
        </p:spPr>
      </p:pic>
      <p:pic>
        <p:nvPicPr>
          <p:cNvPr id="7" name="Grafický objekt 6" descr="Šero (středně jasné slunce) se souvislou výplní">
            <a:extLst>
              <a:ext uri="{FF2B5EF4-FFF2-40B4-BE49-F238E27FC236}">
                <a16:creationId xmlns:a16="http://schemas.microsoft.com/office/drawing/2014/main" id="{8EE6DCA8-F151-FB0D-9D7B-B74C9A2F5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6398" y="485071"/>
            <a:ext cx="914400" cy="914400"/>
          </a:xfrm>
          <a:prstGeom prst="rect">
            <a:avLst/>
          </a:prstGeom>
        </p:spPr>
      </p:pic>
      <p:pic>
        <p:nvPicPr>
          <p:cNvPr id="8" name="Obrázek 7" descr="Obsah obrázku text, dřez, interiér, odpadky&#10;&#10;Popis byl vytvořen automaticky">
            <a:extLst>
              <a:ext uri="{FF2B5EF4-FFF2-40B4-BE49-F238E27FC236}">
                <a16:creationId xmlns:a16="http://schemas.microsoft.com/office/drawing/2014/main" id="{17ABE874-48C8-4974-5A4B-1891BD027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20406" r="31181" b="26886"/>
          <a:stretch/>
        </p:blipFill>
        <p:spPr>
          <a:xfrm>
            <a:off x="9295699" y="1989549"/>
            <a:ext cx="2401556" cy="3614656"/>
          </a:xfrm>
          <a:prstGeom prst="rect">
            <a:avLst/>
          </a:prstGeom>
        </p:spPr>
      </p:pic>
      <p:pic>
        <p:nvPicPr>
          <p:cNvPr id="10" name="Obrázek 9" descr="Obsah obrázku text, účtenka, interiér, jídlo&#10;&#10;Popis byl vytvořen automaticky">
            <a:extLst>
              <a:ext uri="{FF2B5EF4-FFF2-40B4-BE49-F238E27FC236}">
                <a16:creationId xmlns:a16="http://schemas.microsoft.com/office/drawing/2014/main" id="{0D482342-9455-DBD9-7F3E-66D328366A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29032" r="20000" b="13923"/>
          <a:stretch/>
        </p:blipFill>
        <p:spPr>
          <a:xfrm rot="5400000">
            <a:off x="5837669" y="2258277"/>
            <a:ext cx="3614657" cy="30772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5C9D0E-CEA5-913A-0A62-B09A0F6F33F3}"/>
              </a:ext>
            </a:extLst>
          </p:cNvPr>
          <p:cNvSpPr txBox="1"/>
          <p:nvPr/>
        </p:nvSpPr>
        <p:spPr>
          <a:xfrm>
            <a:off x="8437948" y="84145"/>
            <a:ext cx="35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Rekonstrukce a provoz bytových domů</a:t>
            </a:r>
          </a:p>
          <a:p>
            <a:pPr algn="r"/>
            <a:r>
              <a:rPr lang="cs-CZ" sz="1600" dirty="0"/>
              <a:t>31.10.2024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5AD2EE-6D61-6E79-29FF-80F01F15CC4F}"/>
              </a:ext>
            </a:extLst>
          </p:cNvPr>
          <p:cNvSpPr txBox="1"/>
          <p:nvPr/>
        </p:nvSpPr>
        <p:spPr>
          <a:xfrm>
            <a:off x="165903" y="88184"/>
            <a:ext cx="358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Alžběta Svobodová</a:t>
            </a:r>
          </a:p>
        </p:txBody>
      </p:sp>
    </p:spTree>
    <p:extLst>
      <p:ext uri="{BB962C8B-B14F-4D97-AF65-F5344CB8AC3E}">
        <p14:creationId xmlns:p14="http://schemas.microsoft.com/office/powerpoint/2010/main" val="2823134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55D50C93EF784083F8887FFCC09C38" ma:contentTypeVersion="4" ma:contentTypeDescription="Vytvoří nový dokument" ma:contentTypeScope="" ma:versionID="c246ae7b7fbb1eea20a90fac7a5372d6">
  <xsd:schema xmlns:xsd="http://www.w3.org/2001/XMLSchema" xmlns:xs="http://www.w3.org/2001/XMLSchema" xmlns:p="http://schemas.microsoft.com/office/2006/metadata/properties" xmlns:ns2="153f3136-c209-4a16-9c80-975b9cc899e0" targetNamespace="http://schemas.microsoft.com/office/2006/metadata/properties" ma:root="true" ma:fieldsID="69caeaa150b21c4db597555f34303b81" ns2:_="">
    <xsd:import namespace="153f3136-c209-4a16-9c80-975b9cc899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f3136-c209-4a16-9c80-975b9cc89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5D4649-2B48-4335-BC4D-AF7D0F4BD3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6CB36-3D08-4232-A22D-5327996923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3f3136-c209-4a16-9c80-975b9cc89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3F2411-47C9-48C5-8194-DBE206EF5E6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53f3136-c209-4a16-9c80-975b9cc899e0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797</Words>
  <Application>Microsoft Office PowerPoint</Application>
  <PresentationFormat>Širokoúhlá obrazovka</PresentationFormat>
  <Paragraphs>205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Motiv Office</vt:lpstr>
      <vt:lpstr>Specifika obsahu dokumentace pro rekonstrukci s dotací, připravenost klienta na dotační žádost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Svobodova, Alzbeta</dc:creator>
  <cp:lastModifiedBy>Svobodova, Alzbeta</cp:lastModifiedBy>
  <cp:revision>3</cp:revision>
  <dcterms:created xsi:type="dcterms:W3CDTF">2024-10-14T16:46:24Z</dcterms:created>
  <dcterms:modified xsi:type="dcterms:W3CDTF">2024-10-30T21:03:34Z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0x0101003A55D50C93EF784083F8887FFCC09C38</vt:lpwstr>
  </property>
</Properties>
</file>