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63" r:id="rId2"/>
    <p:sldId id="640" r:id="rId3"/>
    <p:sldId id="349" r:id="rId4"/>
    <p:sldId id="639" r:id="rId5"/>
    <p:sldId id="645" r:id="rId6"/>
    <p:sldId id="641" r:id="rId7"/>
    <p:sldId id="643" r:id="rId8"/>
    <p:sldId id="642" r:id="rId9"/>
    <p:sldId id="644" r:id="rId10"/>
    <p:sldId id="622" r:id="rId11"/>
    <p:sldId id="637" r:id="rId12"/>
    <p:sldId id="625" r:id="rId13"/>
    <p:sldId id="334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D2A0"/>
    <a:srgbClr val="3C7882"/>
    <a:srgbClr val="FFFF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9" autoAdjust="0"/>
    <p:restoredTop sz="94660"/>
  </p:normalViewPr>
  <p:slideViewPr>
    <p:cSldViewPr snapToGrid="0">
      <p:cViewPr>
        <p:scale>
          <a:sx n="100" d="100"/>
          <a:sy n="100" d="100"/>
        </p:scale>
        <p:origin x="-147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30739-E1D4-450B-804E-2163246EE224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27C01-8D57-4EED-ACEE-B01A899983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915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E5883-0475-0A53-4FEE-E8F812C04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8D82997-F2D8-9D15-9B77-F1D0380C63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6A51A95-D880-D40B-C66F-E22E7DAE1C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21E298B-FEF7-7B89-2566-CF3F9AE14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870AF-61C1-4AD5-A2AE-03270FB51AAD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7063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303EB-4E8C-5970-4646-6494918F2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F747F6B-791C-D3B2-714D-D1197F44E0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0989DC4-75F3-9D55-89DC-81322B5BD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4B22C58-360A-C397-B480-7FD177F76B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870AF-61C1-4AD5-A2AE-03270FB51AA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264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870AF-61C1-4AD5-A2AE-03270FB51AAD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8855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870AF-61C1-4AD5-A2AE-03270FB51AA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795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870AF-61C1-4AD5-A2AE-03270FB51AAD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7450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DBE332-34AF-CE84-49AB-BAE36591C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6773A70-4BBB-C3A6-0130-A12A2B62D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E97DFD-3E88-EE71-EA73-64019A6BF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B19A-5075-4414-9AEE-C807A239258C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E6D221-D547-DD33-8AC1-931C507BC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422ACF-3BA2-8057-2D10-8557EA8C6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61B4-AE69-438B-B8FE-9F8D8EC25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663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822274-CF53-29C0-11A6-5A0AEE1DE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B385C6F-6526-2AA7-3308-786053486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3DD00A-5FF1-E13A-A4D6-7B75D7F9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B19A-5075-4414-9AEE-C807A239258C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1A84F7-178A-D736-2D96-EE7C7A8CD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D55AEA-FB0E-931E-FBB4-BAF70F340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61B4-AE69-438B-B8FE-9F8D8EC25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62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FEBE437-74C9-5AF7-0111-383F61EAD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CD3FE22-5B40-6CC3-77AC-5D0272E47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3675CC-60E7-105C-1BCA-9703FF8A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B19A-5075-4414-9AEE-C807A239258C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A5CD2D-801A-69C0-E111-79DD9AB0D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F30CFF-9491-5D2D-7AB9-8BD56A68D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61B4-AE69-438B-B8FE-9F8D8EC25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56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E1CF0A-61A6-1F55-C152-48F775F6B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D905F1-4958-B284-3747-8610171ED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AC32FC-EC47-81BC-0A5A-F642DAA7F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B19A-5075-4414-9AEE-C807A239258C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9BCA7B-E7AD-F295-4F58-0ADBEF6FD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625EA6-F88F-D667-EED0-8E5AE6FA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61B4-AE69-438B-B8FE-9F8D8EC25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3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59F8FE-A745-EB7D-B0EA-671434262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E3F7EC-4E9D-7F8D-76CA-E7A265A2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A5DE01-C138-2D25-B686-CF2A989DF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B19A-5075-4414-9AEE-C807A239258C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9D17E2-24FC-FF4D-8226-5BFE72FF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42E72F-2E46-FDFA-D0B3-462AE55BB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61B4-AE69-438B-B8FE-9F8D8EC25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61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5D4D67-3BFD-4664-E6BF-D84D030A7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E71AA1-1205-44FB-780A-1F23D222E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A7FDA01-5B23-A715-A770-07BBF2C39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D0B4645-6F23-9365-0539-71F5FA0AB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B19A-5075-4414-9AEE-C807A239258C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66FC7C-BFDB-8737-6C3C-4601834D7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85F1BA-3232-69BF-E75E-F8D8A11E8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61B4-AE69-438B-B8FE-9F8D8EC25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31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DF2FFF-8720-7F14-EAF1-B79E9D23A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006150-2A8B-FCD5-0058-8877712F2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568D324-72DC-61EC-F9BC-53778D6E9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7AD1A41-8D6E-9335-3202-175BBD1686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B756C99-6F71-3960-195F-A832E804C8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8380E83-4DA2-6CDE-DDA0-7E5501A51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B19A-5075-4414-9AEE-C807A239258C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CD88E72-B98F-62F3-43EC-04E068090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FFAF9F-BA2F-8CE0-123C-1D23DAAE0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61B4-AE69-438B-B8FE-9F8D8EC25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84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1C846B-A955-0AE8-9D4C-8EA640A0D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1A1129C-229A-D0D3-05EC-80B00F8F9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B19A-5075-4414-9AEE-C807A239258C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2A7BAF3-8DC7-EB88-06F2-FFFD345A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D1244FC-2134-0A8C-D1C5-7F15C82F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61B4-AE69-438B-B8FE-9F8D8EC25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38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17AF729-D28A-01FC-BBB3-D38BCECB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B19A-5075-4414-9AEE-C807A239258C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3B868E0-BCBC-3918-919B-F1374F12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7A5E5C0-BD3E-D696-7649-57D6E66F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61B4-AE69-438B-B8FE-9F8D8EC25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27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54532C-EBB6-D093-31DB-5CFFABB84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EB7B2C-1464-A2C9-CB4A-B49921D59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51A08E9-E240-BF2F-5A02-0E62B463C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DF64A89-7CCD-CB68-CFD6-5A3751174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B19A-5075-4414-9AEE-C807A239258C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8AD22C-2153-B357-813F-2092F7F4C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7158775-27AA-333E-69F6-B2D6F6E62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61B4-AE69-438B-B8FE-9F8D8EC25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466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DB3367-45DE-A1EE-59E3-43F653F6B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A6989F4-2711-9514-7186-3189753017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2864573-5CC1-8E39-712D-381EE020E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0BD2BB-B2E7-CE61-21C6-728732DE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B19A-5075-4414-9AEE-C807A239258C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A13B8AE-3EA9-D792-EE43-4AF29A077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453940C-06E5-059B-3DF8-C7AB3738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61B4-AE69-438B-B8FE-9F8D8EC25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170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1AB9A77-314A-F550-086A-DDB827C8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998D75-ECA8-40CB-D9C7-3575D708E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23521B-670E-8320-7C48-9DA664AF5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DB19A-5075-4414-9AEE-C807A239258C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B1873A-7050-FDF5-9E9D-9DCC79B4B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011A29-5094-F0D4-985D-8DBAC6112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561B4-AE69-438B-B8FE-9F8D8EC25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75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>
            <a:extLst>
              <a:ext uri="{FF2B5EF4-FFF2-40B4-BE49-F238E27FC236}">
                <a16:creationId xmlns:a16="http://schemas.microsoft.com/office/drawing/2014/main" id="{662CA0AB-6E22-425E-87F1-41600747700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rázek 5">
              <a:extLst>
                <a:ext uri="{FF2B5EF4-FFF2-40B4-BE49-F238E27FC236}">
                  <a16:creationId xmlns:a16="http://schemas.microsoft.com/office/drawing/2014/main" id="{EB7369B0-FC75-40FD-9508-DAEBB1289C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2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Obrázek 3">
              <a:extLst>
                <a:ext uri="{FF2B5EF4-FFF2-40B4-BE49-F238E27FC236}">
                  <a16:creationId xmlns:a16="http://schemas.microsoft.com/office/drawing/2014/main" id="{51A4E171-81E6-4833-810E-2E4691BC5D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52870" y="515061"/>
              <a:ext cx="2286260" cy="2235456"/>
            </a:xfrm>
            <a:prstGeom prst="rect">
              <a:avLst/>
            </a:prstGeom>
            <a:solidFill>
              <a:srgbClr val="232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Obdélník 8">
            <a:extLst>
              <a:ext uri="{FF2B5EF4-FFF2-40B4-BE49-F238E27FC236}">
                <a16:creationId xmlns:a16="http://schemas.microsoft.com/office/drawing/2014/main" id="{02EC6BDA-1A54-42A1-8CE2-41F8A08C0314}"/>
              </a:ext>
            </a:extLst>
          </p:cNvPr>
          <p:cNvSpPr/>
          <p:nvPr/>
        </p:nvSpPr>
        <p:spPr>
          <a:xfrm>
            <a:off x="9502078" y="6244601"/>
            <a:ext cx="2400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cs-CZ" altLang="cs-CZ" sz="1600" dirty="0">
                <a:solidFill>
                  <a:schemeClr val="bg1"/>
                </a:solidFill>
                <a:latin typeface="Montserrat" panose="00000500000000000000" pitchFamily="50" charset="-18"/>
              </a:rPr>
              <a:t>27. listopadu 2025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DF0807B-DFFE-44CF-A5EE-17BAF87CFAF4}"/>
              </a:ext>
            </a:extLst>
          </p:cNvPr>
          <p:cNvSpPr txBox="1"/>
          <p:nvPr/>
        </p:nvSpPr>
        <p:spPr>
          <a:xfrm>
            <a:off x="235031" y="6229212"/>
            <a:ext cx="6527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dirty="0">
                <a:solidFill>
                  <a:schemeClr val="bg1"/>
                </a:solidFill>
                <a:latin typeface="Montserrat" panose="00000500000000000000" pitchFamily="50" charset="-18"/>
              </a:rPr>
              <a:t>KONFERENCE </a:t>
            </a:r>
            <a:r>
              <a:rPr lang="cs-CZ" altLang="cs-CZ" cap="all" dirty="0">
                <a:solidFill>
                  <a:schemeClr val="bg1"/>
                </a:solidFill>
                <a:latin typeface="Montserrat" panose="00000500000000000000" pitchFamily="50" charset="-18"/>
              </a:rPr>
              <a:t>Energetická náročnost budov</a:t>
            </a:r>
            <a:endParaRPr lang="cs-CZ" altLang="cs-CZ" sz="1800" cap="all" dirty="0">
              <a:solidFill>
                <a:schemeClr val="bg1"/>
              </a:solidFill>
              <a:latin typeface="Montserrat" panose="00000500000000000000" pitchFamily="50" charset="-18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C5B59DD-9B1C-411F-9EB2-2C9A95975208}"/>
              </a:ext>
            </a:extLst>
          </p:cNvPr>
          <p:cNvSpPr/>
          <p:nvPr/>
        </p:nvSpPr>
        <p:spPr>
          <a:xfrm>
            <a:off x="0" y="3254066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cs-CZ" altLang="cs-CZ" sz="4000" b="1" dirty="0">
                <a:solidFill>
                  <a:schemeClr val="bg1"/>
                </a:solidFill>
                <a:latin typeface="Montserrat" panose="00000500000000000000" pitchFamily="50" charset="-18"/>
              </a:rPr>
              <a:t>PRAKTICKÝ DOPAD  </a:t>
            </a:r>
          </a:p>
          <a:p>
            <a:pPr algn="ctr" eaLnBrk="1" hangingPunct="1"/>
            <a:r>
              <a:rPr lang="cs-CZ" altLang="cs-CZ" sz="4000" b="1" dirty="0">
                <a:solidFill>
                  <a:schemeClr val="bg1"/>
                </a:solidFill>
                <a:latin typeface="Montserrat" panose="00000500000000000000" pitchFamily="50" charset="-18"/>
              </a:rPr>
              <a:t>POŽADAVKŮ NA VZDUCHOTĚSNOST</a:t>
            </a:r>
          </a:p>
          <a:p>
            <a:pPr algn="ctr" eaLnBrk="1" hangingPunct="1"/>
            <a:r>
              <a:rPr lang="cs-CZ" altLang="cs-CZ" sz="4000" b="1" dirty="0">
                <a:solidFill>
                  <a:schemeClr val="bg1"/>
                </a:solidFill>
                <a:latin typeface="Montserrat" panose="00000500000000000000" pitchFamily="50" charset="-18"/>
              </a:rPr>
              <a:t>DO PROJEKTŮ</a:t>
            </a:r>
          </a:p>
          <a:p>
            <a:pPr algn="ctr" eaLnBrk="1" hangingPunct="1"/>
            <a:endParaRPr lang="cs-CZ" altLang="cs-CZ" sz="2000" dirty="0">
              <a:solidFill>
                <a:schemeClr val="bg1"/>
              </a:solidFill>
              <a:latin typeface="Montserrat" panose="00000500000000000000" pitchFamily="50" charset="-18"/>
            </a:endParaRPr>
          </a:p>
          <a:p>
            <a:pPr algn="ctr" eaLnBrk="1" hangingPunct="1"/>
            <a:r>
              <a:rPr lang="cs-CZ" altLang="cs-CZ" sz="2000" dirty="0">
                <a:solidFill>
                  <a:schemeClr val="bg1"/>
                </a:solidFill>
                <a:latin typeface="Montserrat" panose="00000500000000000000" pitchFamily="50" charset="-18"/>
              </a:rPr>
              <a:t>JIŘÍ CIHLÁŘ</a:t>
            </a:r>
          </a:p>
          <a:p>
            <a:pPr algn="ctr" eaLnBrk="1" hangingPunct="1"/>
            <a:endParaRPr lang="cs-CZ" altLang="cs-CZ" sz="2000" dirty="0">
              <a:solidFill>
                <a:schemeClr val="bg1"/>
              </a:solidFill>
              <a:latin typeface="Montserrat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55186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013C9-7E16-BC4E-A8DC-99F52F58E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3">
            <a:extLst>
              <a:ext uri="{FF2B5EF4-FFF2-40B4-BE49-F238E27FC236}">
                <a16:creationId xmlns:a16="http://schemas.microsoft.com/office/drawing/2014/main" id="{3B43943A-F426-32B9-8ED0-153F7BE11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809" y="157642"/>
            <a:ext cx="6461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17566504-3ECF-84B0-683C-5ECE8CDE58ED}"/>
              </a:ext>
            </a:extLst>
          </p:cNvPr>
          <p:cNvCxnSpPr>
            <a:cxnSpLocks/>
          </p:cNvCxnSpPr>
          <p:nvPr/>
        </p:nvCxnSpPr>
        <p:spPr>
          <a:xfrm>
            <a:off x="1400235" y="856142"/>
            <a:ext cx="9424783" cy="0"/>
          </a:xfrm>
          <a:prstGeom prst="line">
            <a:avLst/>
          </a:prstGeom>
          <a:ln w="9525">
            <a:solidFill>
              <a:srgbClr val="32D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 9">
            <a:extLst>
              <a:ext uri="{FF2B5EF4-FFF2-40B4-BE49-F238E27FC236}">
                <a16:creationId xmlns:a16="http://schemas.microsoft.com/office/drawing/2014/main" id="{5F479306-6130-542D-1418-BEBA018C9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970" y="246542"/>
            <a:ext cx="105562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cs-CZ" sz="2400" dirty="0">
                <a:latin typeface="Montserrat" panose="00000500000000000000" pitchFamily="50" charset="-18"/>
              </a:rPr>
              <a:t>VLIV PŘIRÁŽKY – </a:t>
            </a:r>
            <a:r>
              <a:rPr lang="pl-PL" altLang="cs-CZ" sz="2400" b="1" dirty="0">
                <a:latin typeface="Montserrat" panose="00000500000000000000" pitchFamily="50" charset="-18"/>
              </a:rPr>
              <a:t>RODINNÝ DŮM BEZ VZT – KRITICKÝ PŘÍPAD</a:t>
            </a:r>
            <a:endParaRPr lang="cs-CZ" altLang="cs-CZ" sz="2400" b="1" dirty="0">
              <a:latin typeface="Montserrat" panose="00000500000000000000" pitchFamily="50" charset="-18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0C6C55F-B14F-B1A0-57AF-DF37CE5CD408}"/>
              </a:ext>
            </a:extLst>
          </p:cNvPr>
          <p:cNvSpPr txBox="1"/>
          <p:nvPr/>
        </p:nvSpPr>
        <p:spPr>
          <a:xfrm>
            <a:off x="7649635" y="1454479"/>
            <a:ext cx="3582789" cy="1897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600" b="1" dirty="0">
                <a:latin typeface="Montserrat" panose="00000500000000000000" pitchFamily="2" charset="-18"/>
              </a:rPr>
              <a:t>NENÍ K DISPOZICI BLOWERDOOR TEST → ZADÁNÍ DLE NORMY S PŘIRÁŽKOU</a:t>
            </a:r>
          </a:p>
          <a:p>
            <a:pPr algn="ctr">
              <a:lnSpc>
                <a:spcPct val="150000"/>
              </a:lnSpc>
            </a:pPr>
            <a:endParaRPr lang="cs-CZ" sz="1600" b="1" dirty="0">
              <a:latin typeface="Montserrat" panose="00000500000000000000" pitchFamily="2" charset="-18"/>
            </a:endParaRPr>
          </a:p>
          <a:p>
            <a:pPr algn="ctr">
              <a:lnSpc>
                <a:spcPct val="150000"/>
              </a:lnSpc>
            </a:pPr>
            <a:r>
              <a:rPr lang="cs-CZ" sz="1600" b="1" dirty="0">
                <a:latin typeface="Montserrat" panose="00000500000000000000" pitchFamily="2" charset="-18"/>
              </a:rPr>
              <a:t>PENB – </a:t>
            </a:r>
            <a:r>
              <a:rPr lang="cs-CZ" sz="1600" b="1" dirty="0">
                <a:solidFill>
                  <a:srgbClr val="C00000"/>
                </a:solidFill>
                <a:latin typeface="Montserrat" panose="00000500000000000000" pitchFamily="2" charset="-18"/>
              </a:rPr>
              <a:t>NENÍ SPLNĚN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6B32D5A-CA4C-DBFF-5518-EA916784C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45" y="1259092"/>
            <a:ext cx="6480531" cy="240980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A74A1A7-DC62-E2FA-3423-3F2BBAAC01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45" y="4005014"/>
            <a:ext cx="6517595" cy="240980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FDE48A14-B557-094A-4077-E2744EBA4182}"/>
              </a:ext>
            </a:extLst>
          </p:cNvPr>
          <p:cNvSpPr txBox="1"/>
          <p:nvPr/>
        </p:nvSpPr>
        <p:spPr>
          <a:xfrm>
            <a:off x="7688910" y="4057656"/>
            <a:ext cx="3582789" cy="2266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600" b="1" dirty="0">
                <a:latin typeface="Montserrat" panose="00000500000000000000" pitchFamily="2" charset="-18"/>
              </a:rPr>
              <a:t>ZADÁNÍ DLE ZMĚŘENÉHO BLOWERDOOR TESTU</a:t>
            </a:r>
          </a:p>
          <a:p>
            <a:pPr algn="ctr">
              <a:lnSpc>
                <a:spcPct val="150000"/>
              </a:lnSpc>
            </a:pPr>
            <a:endParaRPr lang="cs-CZ" sz="1600" b="1" dirty="0">
              <a:latin typeface="Montserrat" panose="00000500000000000000" pitchFamily="2" charset="-18"/>
            </a:endParaRPr>
          </a:p>
          <a:p>
            <a:pPr algn="ctr">
              <a:lnSpc>
                <a:spcPct val="150000"/>
              </a:lnSpc>
            </a:pPr>
            <a:r>
              <a:rPr lang="cs-CZ" sz="1600" b="1" dirty="0">
                <a:latin typeface="Montserrat" panose="00000500000000000000" pitchFamily="2" charset="-18"/>
              </a:rPr>
              <a:t>PENB – </a:t>
            </a:r>
            <a:r>
              <a:rPr lang="cs-CZ" sz="1600" b="1" dirty="0">
                <a:solidFill>
                  <a:srgbClr val="32D2A0"/>
                </a:solidFill>
                <a:latin typeface="Montserrat" panose="00000500000000000000" pitchFamily="2" charset="-18"/>
              </a:rPr>
              <a:t>JE SPLNĚN</a:t>
            </a:r>
            <a:r>
              <a:rPr lang="cs-CZ" sz="1600" b="1" dirty="0">
                <a:latin typeface="Montserrat" panose="00000500000000000000" pitchFamily="2" charset="-18"/>
              </a:rPr>
              <a:t>, TÉMĚŘ 2x NIŽŠÍ POTŘEBA TEPLA NA VYTÁPĚNÍ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32BD2AFB-1881-2F79-EFDB-8ADDCF5E2CC5}"/>
              </a:ext>
            </a:extLst>
          </p:cNvPr>
          <p:cNvSpPr/>
          <p:nvPr/>
        </p:nvSpPr>
        <p:spPr>
          <a:xfrm>
            <a:off x="7649634" y="3909720"/>
            <a:ext cx="3661343" cy="2610090"/>
          </a:xfrm>
          <a:prstGeom prst="rect">
            <a:avLst/>
          </a:prstGeom>
          <a:noFill/>
          <a:ln w="57150">
            <a:solidFill>
              <a:srgbClr val="32D2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85F10C44-1FD1-1175-4744-18E5A981B361}"/>
              </a:ext>
            </a:extLst>
          </p:cNvPr>
          <p:cNvSpPr/>
          <p:nvPr/>
        </p:nvSpPr>
        <p:spPr>
          <a:xfrm>
            <a:off x="7649634" y="1407028"/>
            <a:ext cx="3661343" cy="2021969"/>
          </a:xfrm>
          <a:prstGeom prst="rect">
            <a:avLst/>
          </a:prstGeom>
          <a:noFill/>
          <a:ln w="57150">
            <a:solidFill>
              <a:srgbClr val="DA0B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5929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013C9-7E16-BC4E-A8DC-99F52F58E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9">
            <a:extLst>
              <a:ext uri="{FF2B5EF4-FFF2-40B4-BE49-F238E27FC236}">
                <a16:creationId xmlns:a16="http://schemas.microsoft.com/office/drawing/2014/main" id="{5B6CCB25-E515-DD06-C6D6-BE449F7DA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970" y="246542"/>
            <a:ext cx="105562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cs-CZ" sz="2400" dirty="0">
                <a:latin typeface="Montserrat" panose="00000500000000000000" pitchFamily="50" charset="-18"/>
              </a:rPr>
              <a:t>TĚSNOST OBÁLKY – </a:t>
            </a:r>
            <a:r>
              <a:rPr lang="pl-PL" altLang="cs-CZ" sz="2400" b="1" dirty="0">
                <a:latin typeface="Montserrat" panose="00000500000000000000" pitchFamily="50" charset="-18"/>
              </a:rPr>
              <a:t>REÁLNÉ MĚŘENÍ 54 HAL n50 - DEK</a:t>
            </a:r>
            <a:endParaRPr lang="cs-CZ" altLang="cs-CZ" sz="2400" b="1" dirty="0">
              <a:latin typeface="Montserrat" panose="00000500000000000000" pitchFamily="50" charset="-18"/>
            </a:endParaRPr>
          </a:p>
        </p:txBody>
      </p:sp>
      <p:pic>
        <p:nvPicPr>
          <p:cNvPr id="5" name="Obrázek 23">
            <a:extLst>
              <a:ext uri="{FF2B5EF4-FFF2-40B4-BE49-F238E27FC236}">
                <a16:creationId xmlns:a16="http://schemas.microsoft.com/office/drawing/2014/main" id="{3B43943A-F426-32B9-8ED0-153F7BE11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809" y="157642"/>
            <a:ext cx="6461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17566504-3ECF-84B0-683C-5ECE8CDE58ED}"/>
              </a:ext>
            </a:extLst>
          </p:cNvPr>
          <p:cNvCxnSpPr>
            <a:cxnSpLocks/>
          </p:cNvCxnSpPr>
          <p:nvPr/>
        </p:nvCxnSpPr>
        <p:spPr>
          <a:xfrm>
            <a:off x="1400235" y="856142"/>
            <a:ext cx="9424783" cy="0"/>
          </a:xfrm>
          <a:prstGeom prst="line">
            <a:avLst/>
          </a:prstGeom>
          <a:ln w="9525">
            <a:solidFill>
              <a:srgbClr val="32D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348A3972-7626-6311-0803-91B443C7A8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967" r="41780"/>
          <a:stretch>
            <a:fillRect/>
          </a:stretch>
        </p:blipFill>
        <p:spPr>
          <a:xfrm>
            <a:off x="1350667" y="976040"/>
            <a:ext cx="4936312" cy="392625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D43CF6C-2D99-9557-1F3D-A2AAB239AEF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0913" b="72831"/>
          <a:stretch>
            <a:fillRect/>
          </a:stretch>
        </p:blipFill>
        <p:spPr>
          <a:xfrm>
            <a:off x="637678" y="5318066"/>
            <a:ext cx="10916643" cy="69849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0337EC7-CBED-CC4B-EC20-561B5CB3659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8165" b="23644"/>
          <a:stretch>
            <a:fillRect/>
          </a:stretch>
        </p:blipFill>
        <p:spPr>
          <a:xfrm>
            <a:off x="637677" y="6016562"/>
            <a:ext cx="10916643" cy="781642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3F76BEA6-7F2F-08D0-7134-BF4D09211DF8}"/>
              </a:ext>
            </a:extLst>
          </p:cNvPr>
          <p:cNvSpPr/>
          <p:nvPr/>
        </p:nvSpPr>
        <p:spPr>
          <a:xfrm>
            <a:off x="4715421" y="6407383"/>
            <a:ext cx="6838899" cy="390821"/>
          </a:xfrm>
          <a:prstGeom prst="rect">
            <a:avLst/>
          </a:prstGeom>
          <a:noFill/>
          <a:ln w="57150">
            <a:solidFill>
              <a:srgbClr val="DA0B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Šipka: obousměrná svislá 9">
            <a:extLst>
              <a:ext uri="{FF2B5EF4-FFF2-40B4-BE49-F238E27FC236}">
                <a16:creationId xmlns:a16="http://schemas.microsoft.com/office/drawing/2014/main" id="{1FB804F7-7275-EC50-5744-64E774DAA91E}"/>
              </a:ext>
            </a:extLst>
          </p:cNvPr>
          <p:cNvSpPr/>
          <p:nvPr/>
        </p:nvSpPr>
        <p:spPr>
          <a:xfrm>
            <a:off x="6592118" y="4046430"/>
            <a:ext cx="327259" cy="698500"/>
          </a:xfrm>
          <a:prstGeom prst="upDownArrow">
            <a:avLst/>
          </a:prstGeom>
          <a:solidFill>
            <a:srgbClr val="32D2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Šipka: obousměrná svislá 10">
            <a:extLst>
              <a:ext uri="{FF2B5EF4-FFF2-40B4-BE49-F238E27FC236}">
                <a16:creationId xmlns:a16="http://schemas.microsoft.com/office/drawing/2014/main" id="{57A7DAFE-261E-BB8F-35D9-F40FB4B74057}"/>
              </a:ext>
            </a:extLst>
          </p:cNvPr>
          <p:cNvSpPr/>
          <p:nvPr/>
        </p:nvSpPr>
        <p:spPr>
          <a:xfrm>
            <a:off x="6592118" y="1195487"/>
            <a:ext cx="327259" cy="2850943"/>
          </a:xfrm>
          <a:prstGeom prst="upDownArrow">
            <a:avLst/>
          </a:prstGeom>
          <a:solidFill>
            <a:srgbClr val="DA0B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7A384FD-6AFE-F331-C31F-855370057021}"/>
              </a:ext>
            </a:extLst>
          </p:cNvPr>
          <p:cNvSpPr txBox="1"/>
          <p:nvPr/>
        </p:nvSpPr>
        <p:spPr>
          <a:xfrm>
            <a:off x="7025796" y="2183858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cs-CZ" sz="1800" b="1" dirty="0">
                <a:solidFill>
                  <a:srgbClr val="DA0B3A"/>
                </a:solidFill>
                <a:latin typeface="Montserrat" panose="00000500000000000000" pitchFamily="50" charset="-18"/>
              </a:rPr>
              <a:t>NEVYHOVUJÍCÍ OBÁLKA</a:t>
            </a:r>
            <a:endParaRPr lang="cs-CZ" b="1" dirty="0">
              <a:solidFill>
                <a:srgbClr val="DA0B3A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0A61DD4-CD01-DCEC-CBF7-94C08A2B3E6A}"/>
              </a:ext>
            </a:extLst>
          </p:cNvPr>
          <p:cNvSpPr txBox="1"/>
          <p:nvPr/>
        </p:nvSpPr>
        <p:spPr>
          <a:xfrm>
            <a:off x="7025796" y="4225553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cs-CZ" sz="1800" b="1" dirty="0">
                <a:solidFill>
                  <a:srgbClr val="32D2A0"/>
                </a:solidFill>
                <a:latin typeface="Montserrat" panose="00000500000000000000" pitchFamily="50" charset="-18"/>
              </a:rPr>
              <a:t>VYHOVUJÍCÍ OBÁLKA</a:t>
            </a:r>
            <a:endParaRPr lang="cs-CZ" b="1" dirty="0">
              <a:solidFill>
                <a:srgbClr val="32D2A0"/>
              </a:solidFill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2E6A0D99-EE2D-921C-5530-CF2E48159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6885" y="1054505"/>
            <a:ext cx="1228896" cy="695422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BD15669A-1731-7DCE-8B8F-3D4585491B8D}"/>
              </a:ext>
            </a:extLst>
          </p:cNvPr>
          <p:cNvSpPr txBox="1"/>
          <p:nvPr/>
        </p:nvSpPr>
        <p:spPr>
          <a:xfrm>
            <a:off x="7597589" y="4902296"/>
            <a:ext cx="4070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cs-CZ" sz="1800" b="1" dirty="0">
                <a:latin typeface="Montserrat" panose="00000500000000000000" pitchFamily="50" charset="-18"/>
              </a:rPr>
              <a:t>PŘÍKLADY HODOCENÝCH PENB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018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013C9-7E16-BC4E-A8DC-99F52F58E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6CCFC544-E39E-6CD9-D81A-016185556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18" y="373788"/>
            <a:ext cx="6936246" cy="271015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DCC87B8-EB74-81BD-EA93-86455823D49C}"/>
              </a:ext>
            </a:extLst>
          </p:cNvPr>
          <p:cNvSpPr txBox="1"/>
          <p:nvPr/>
        </p:nvSpPr>
        <p:spPr>
          <a:xfrm>
            <a:off x="470509" y="3131867"/>
            <a:ext cx="2134983" cy="297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18"/>
              </a:rPr>
              <a:t>Zdroj: dekprojekt.cz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A34A62B-6650-8408-E154-2A1050B4F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474" y="1077516"/>
            <a:ext cx="1451442" cy="109012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AF0DE78-FD9B-1AD5-AC50-348BA2B693A2}"/>
              </a:ext>
            </a:extLst>
          </p:cNvPr>
          <p:cNvSpPr txBox="1"/>
          <p:nvPr/>
        </p:nvSpPr>
        <p:spPr>
          <a:xfrm>
            <a:off x="470509" y="3774056"/>
            <a:ext cx="11368800" cy="2994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>
                <a:latin typeface="Montserrat" panose="00000500000000000000" pitchFamily="2" charset="-18"/>
              </a:rPr>
              <a:t>KRÁSNÁ VIZE: 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latin typeface="Montserrat" panose="00000500000000000000" pitchFamily="2" charset="-18"/>
              </a:rPr>
              <a:t>NUTNÁ KOMPLETNÍ ZMĚNA ZPŮSOBU NAVRHOVÁNÍ A VÝSTAVBY BUDOV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latin typeface="Montserrat" panose="00000500000000000000" pitchFamily="2" charset="-18"/>
              </a:rPr>
              <a:t>REALITA??? </a:t>
            </a:r>
            <a:endParaRPr lang="cs-CZ" sz="2400" dirty="0">
              <a:latin typeface="Montserrat" panose="00000500000000000000" pitchFamily="2" charset="-18"/>
            </a:endParaRPr>
          </a:p>
          <a:p>
            <a:pPr>
              <a:lnSpc>
                <a:spcPct val="150000"/>
              </a:lnSpc>
            </a:pPr>
            <a:r>
              <a:rPr lang="cs-CZ" sz="2400" b="1" dirty="0">
                <a:latin typeface="Montserrat" panose="00000500000000000000" pitchFamily="2" charset="-18"/>
              </a:rPr>
              <a:t>KOLIK % STAVEBNÍCH ÚŘADŮ BUDE ŘEŠIT?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latin typeface="Montserrat" panose="00000500000000000000" pitchFamily="2" charset="-18"/>
              </a:rPr>
              <a:t>KOLIK </a:t>
            </a:r>
            <a:r>
              <a:rPr lang="cs-CZ" sz="2400" b="1" dirty="0" err="1">
                <a:latin typeface="Montserrat" panose="00000500000000000000" pitchFamily="2" charset="-18"/>
              </a:rPr>
              <a:t>BLOWERDOOR</a:t>
            </a:r>
            <a:r>
              <a:rPr lang="cs-CZ" sz="2400" b="1" dirty="0">
                <a:latin typeface="Montserrat" panose="00000500000000000000" pitchFamily="2" charset="-18"/>
              </a:rPr>
              <a:t> TESTŮ SE DÁ ZFALŠOVAT?</a:t>
            </a:r>
          </a:p>
          <a:p>
            <a:pPr>
              <a:lnSpc>
                <a:spcPct val="150000"/>
              </a:lnSpc>
            </a:pPr>
            <a:endParaRPr lang="cs-CZ" sz="2000" b="1" dirty="0">
              <a:solidFill>
                <a:srgbClr val="C00000"/>
              </a:solidFill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95564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>
            <a:extLst>
              <a:ext uri="{FF2B5EF4-FFF2-40B4-BE49-F238E27FC236}">
                <a16:creationId xmlns:a16="http://schemas.microsoft.com/office/drawing/2014/main" id="{662CA0AB-6E22-425E-87F1-41600747700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rázek 5">
              <a:extLst>
                <a:ext uri="{FF2B5EF4-FFF2-40B4-BE49-F238E27FC236}">
                  <a16:creationId xmlns:a16="http://schemas.microsoft.com/office/drawing/2014/main" id="{EB7369B0-FC75-40FD-9508-DAEBB1289C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2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Obrázek 3">
              <a:extLst>
                <a:ext uri="{FF2B5EF4-FFF2-40B4-BE49-F238E27FC236}">
                  <a16:creationId xmlns:a16="http://schemas.microsoft.com/office/drawing/2014/main" id="{51A4E171-81E6-4833-810E-2E4691BC5D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75371" y="701621"/>
              <a:ext cx="2641251" cy="2582559"/>
            </a:xfrm>
            <a:prstGeom prst="rect">
              <a:avLst/>
            </a:prstGeom>
            <a:solidFill>
              <a:srgbClr val="232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Obdélník 1">
            <a:extLst>
              <a:ext uri="{FF2B5EF4-FFF2-40B4-BE49-F238E27FC236}">
                <a16:creationId xmlns:a16="http://schemas.microsoft.com/office/drawing/2014/main" id="{8EB8DB3F-FB56-AB0D-08DF-C382D3C52F1F}"/>
              </a:ext>
            </a:extLst>
          </p:cNvPr>
          <p:cNvSpPr/>
          <p:nvPr/>
        </p:nvSpPr>
        <p:spPr>
          <a:xfrm>
            <a:off x="1228393" y="4847156"/>
            <a:ext cx="9629955" cy="1579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endParaRPr lang="cs-CZ" altLang="cs-CZ" sz="2000" dirty="0">
              <a:solidFill>
                <a:schemeClr val="bg1"/>
              </a:solidFill>
              <a:latin typeface="Montserrat" panose="00000500000000000000" pitchFamily="50" charset="-18"/>
            </a:endParaRPr>
          </a:p>
          <a:p>
            <a:pPr algn="ctr" eaLnBrk="1" hangingPunct="1"/>
            <a:endParaRPr lang="cs-CZ" altLang="cs-CZ" sz="2000" dirty="0">
              <a:solidFill>
                <a:schemeClr val="bg1"/>
              </a:solidFill>
              <a:latin typeface="Montserrat" panose="00000500000000000000" pitchFamily="50" charset="-18"/>
            </a:endParaRPr>
          </a:p>
          <a:p>
            <a:pPr algn="ctr" eaLnBrk="1" hangingPunct="1">
              <a:lnSpc>
                <a:spcPct val="150000"/>
              </a:lnSpc>
            </a:pPr>
            <a:endParaRPr lang="cs-CZ" altLang="cs-CZ" sz="2000" dirty="0">
              <a:solidFill>
                <a:schemeClr val="bg1"/>
              </a:solidFill>
              <a:latin typeface="Montserrat" panose="00000500000000000000" pitchFamily="50" charset="-18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cs-CZ" altLang="cs-CZ" sz="2000" b="1" dirty="0">
                <a:solidFill>
                  <a:srgbClr val="32D2A0"/>
                </a:solidFill>
                <a:latin typeface="Montserrat" panose="00000500000000000000" pitchFamily="50" charset="-18"/>
              </a:rPr>
              <a:t>www.cevre.cz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1F0FF0C-5C1E-697D-84DA-7C2764F51891}"/>
              </a:ext>
            </a:extLst>
          </p:cNvPr>
          <p:cNvSpPr txBox="1"/>
          <p:nvPr/>
        </p:nvSpPr>
        <p:spPr>
          <a:xfrm>
            <a:off x="4132338" y="3856739"/>
            <a:ext cx="3927315" cy="143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cs-CZ" altLang="cs-CZ" sz="1800" b="1" dirty="0">
                <a:solidFill>
                  <a:schemeClr val="bg1"/>
                </a:solidFill>
                <a:latin typeface="Montserrat" panose="00000500000000000000" pitchFamily="50" charset="-18"/>
              </a:rPr>
              <a:t>JIŘÍ CIHLÁŘ</a:t>
            </a:r>
          </a:p>
          <a:p>
            <a:pPr algn="ctr" eaLnBrk="1" hangingPunct="1"/>
            <a:endParaRPr lang="cs-CZ" altLang="cs-CZ" sz="1800" dirty="0">
              <a:solidFill>
                <a:schemeClr val="bg1"/>
              </a:solidFill>
              <a:latin typeface="Montserrat" panose="00000500000000000000" pitchFamily="50" charset="-18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cs-CZ" altLang="cs-CZ" sz="1800" dirty="0" err="1">
                <a:solidFill>
                  <a:schemeClr val="bg1"/>
                </a:solidFill>
                <a:latin typeface="Montserrat" panose="00000500000000000000" pitchFamily="50" charset="-18"/>
              </a:rPr>
              <a:t>jiri.cihlar@cevre.cz</a:t>
            </a:r>
            <a:endParaRPr lang="cs-CZ" altLang="cs-CZ" sz="1800" dirty="0">
              <a:solidFill>
                <a:schemeClr val="bg1"/>
              </a:solidFill>
              <a:latin typeface="Montserrat" panose="00000500000000000000" pitchFamily="50" charset="-18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cs-CZ" altLang="cs-CZ" sz="1800" dirty="0">
                <a:solidFill>
                  <a:schemeClr val="bg1"/>
                </a:solidFill>
                <a:latin typeface="Montserrat" panose="00000500000000000000" pitchFamily="50" charset="-18"/>
              </a:rPr>
              <a:t>777 010 727</a:t>
            </a:r>
          </a:p>
        </p:txBody>
      </p:sp>
    </p:spTree>
    <p:extLst>
      <p:ext uri="{BB962C8B-B14F-4D97-AF65-F5344CB8AC3E}">
        <p14:creationId xmlns:p14="http://schemas.microsoft.com/office/powerpoint/2010/main" val="408701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19519-7F6B-A99D-63E2-493117B61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>
            <a:extLst>
              <a:ext uri="{FF2B5EF4-FFF2-40B4-BE49-F238E27FC236}">
                <a16:creationId xmlns:a16="http://schemas.microsoft.com/office/drawing/2014/main" id="{0BDD4205-0D29-DF4C-BD06-C4E43CF73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32D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D3E5952-02FB-181B-33EE-B49844C4A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2870" y="1004901"/>
            <a:ext cx="2286260" cy="2235456"/>
          </a:xfrm>
          <a:prstGeom prst="rect">
            <a:avLst/>
          </a:prstGeom>
          <a:solidFill>
            <a:srgbClr val="232D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D39E14AC-7134-33E0-6579-84D8901D0223}"/>
              </a:ext>
            </a:extLst>
          </p:cNvPr>
          <p:cNvSpPr/>
          <p:nvPr/>
        </p:nvSpPr>
        <p:spPr>
          <a:xfrm>
            <a:off x="1176019" y="3845859"/>
            <a:ext cx="1016859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4800" b="1" dirty="0">
                <a:solidFill>
                  <a:schemeClr val="bg1"/>
                </a:solidFill>
                <a:latin typeface="Montserrat" panose="00000500000000000000" pitchFamily="50" charset="-18"/>
              </a:rPr>
              <a:t>DOSAVADNÍ PRAXE</a:t>
            </a:r>
          </a:p>
          <a:p>
            <a:pPr algn="ctr"/>
            <a:endParaRPr lang="cs-CZ" altLang="cs-CZ" sz="4000" b="1" dirty="0">
              <a:solidFill>
                <a:schemeClr val="bg1"/>
              </a:solidFill>
              <a:latin typeface="Montserrat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54091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9">
            <a:extLst>
              <a:ext uri="{FF2B5EF4-FFF2-40B4-BE49-F238E27FC236}">
                <a16:creationId xmlns:a16="http://schemas.microsoft.com/office/drawing/2014/main" id="{6A161DE8-2018-4F05-B32F-0CBC8719E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970" y="246542"/>
            <a:ext cx="95110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2400" b="1" dirty="0">
                <a:latin typeface="Montserrat" panose="00000500000000000000" pitchFamily="50" charset="-18"/>
              </a:rPr>
              <a:t>PRŮVZDUŠNOST V ENERGETICKÉM MODELOVÁNÍ</a:t>
            </a:r>
          </a:p>
        </p:txBody>
      </p:sp>
      <p:pic>
        <p:nvPicPr>
          <p:cNvPr id="5" name="Obrázek 23">
            <a:extLst>
              <a:ext uri="{FF2B5EF4-FFF2-40B4-BE49-F238E27FC236}">
                <a16:creationId xmlns:a16="http://schemas.microsoft.com/office/drawing/2014/main" id="{F8A95C37-E0A5-4E7C-A13A-ED9F39356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809" y="157642"/>
            <a:ext cx="6461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D3C187FE-A317-4F9E-8835-46F87DFBE650}"/>
              </a:ext>
            </a:extLst>
          </p:cNvPr>
          <p:cNvCxnSpPr>
            <a:cxnSpLocks/>
          </p:cNvCxnSpPr>
          <p:nvPr/>
        </p:nvCxnSpPr>
        <p:spPr>
          <a:xfrm>
            <a:off x="1400235" y="856142"/>
            <a:ext cx="9424783" cy="0"/>
          </a:xfrm>
          <a:prstGeom prst="line">
            <a:avLst/>
          </a:prstGeom>
          <a:ln w="9525">
            <a:solidFill>
              <a:srgbClr val="32D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5F0F0C92-2FF3-5F46-05E8-561F27F5E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149" y="3146346"/>
            <a:ext cx="9324687" cy="337286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0D5F5DD-05F9-2898-21FC-35A9CD3F52E7}"/>
              </a:ext>
            </a:extLst>
          </p:cNvPr>
          <p:cNvSpPr txBox="1"/>
          <p:nvPr/>
        </p:nvSpPr>
        <p:spPr>
          <a:xfrm>
            <a:off x="789864" y="1155308"/>
            <a:ext cx="10035153" cy="169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>
                <a:latin typeface="Montserrat" panose="00000500000000000000" pitchFamily="2" charset="-18"/>
              </a:rPr>
              <a:t>HRUBÁ, VELMI ČASTÁ CHYBA !!!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Montserrat" panose="00000500000000000000" pitchFamily="2" charset="-18"/>
              </a:rPr>
              <a:t>použití doporučených hodnot dle ČSN 730540-2: 2011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rgbClr val="3C7882"/>
                </a:solidFill>
                <a:latin typeface="Montserrat" panose="00000500000000000000" pitchFamily="2" charset="-18"/>
              </a:rPr>
              <a:t>bez ohledu na velikost budovy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2EE3E10-33B9-F543-3263-8E8010CA72BE}"/>
              </a:ext>
            </a:extLst>
          </p:cNvPr>
          <p:cNvSpPr/>
          <p:nvPr/>
        </p:nvSpPr>
        <p:spPr>
          <a:xfrm>
            <a:off x="7057913" y="4433099"/>
            <a:ext cx="1770660" cy="1967701"/>
          </a:xfrm>
          <a:prstGeom prst="rect">
            <a:avLst/>
          </a:prstGeom>
          <a:noFill/>
          <a:ln w="57150">
            <a:solidFill>
              <a:srgbClr val="DA0B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3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30233-0B10-F511-9B7C-2D7EAEE49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9">
            <a:extLst>
              <a:ext uri="{FF2B5EF4-FFF2-40B4-BE49-F238E27FC236}">
                <a16:creationId xmlns:a16="http://schemas.microsoft.com/office/drawing/2014/main" id="{6727BBA7-6EA2-2BD9-C4F8-5A6B7A04B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970" y="246542"/>
            <a:ext cx="95110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2400" b="1" dirty="0">
                <a:latin typeface="Montserrat" panose="00000500000000000000" pitchFamily="50" charset="-18"/>
              </a:rPr>
              <a:t>PRŮVZDUŠNOST V ENERGETICKÉM MODELOVÁNÍ</a:t>
            </a:r>
          </a:p>
        </p:txBody>
      </p:sp>
      <p:pic>
        <p:nvPicPr>
          <p:cNvPr id="5" name="Obrázek 23">
            <a:extLst>
              <a:ext uri="{FF2B5EF4-FFF2-40B4-BE49-F238E27FC236}">
                <a16:creationId xmlns:a16="http://schemas.microsoft.com/office/drawing/2014/main" id="{B6AEC911-13D8-8D49-32E7-7EDEB507D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809" y="157642"/>
            <a:ext cx="6461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C5BC2D7C-993E-15AD-B9C6-A44D5302DACC}"/>
              </a:ext>
            </a:extLst>
          </p:cNvPr>
          <p:cNvCxnSpPr>
            <a:cxnSpLocks/>
          </p:cNvCxnSpPr>
          <p:nvPr/>
        </p:nvCxnSpPr>
        <p:spPr>
          <a:xfrm>
            <a:off x="1400235" y="856142"/>
            <a:ext cx="9424783" cy="0"/>
          </a:xfrm>
          <a:prstGeom prst="line">
            <a:avLst/>
          </a:prstGeom>
          <a:ln w="9525">
            <a:solidFill>
              <a:srgbClr val="32D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6D124D9A-8581-8D48-DE53-121982758C6C}"/>
              </a:ext>
            </a:extLst>
          </p:cNvPr>
          <p:cNvSpPr txBox="1"/>
          <p:nvPr/>
        </p:nvSpPr>
        <p:spPr>
          <a:xfrm>
            <a:off x="680405" y="5272317"/>
            <a:ext cx="11187060" cy="1137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>
                <a:latin typeface="Montserrat" panose="00000500000000000000" pitchFamily="2" charset="-18"/>
              </a:rPr>
              <a:t>DLE ČEHO MĚL ES POSTUPOVAT? CHYBĚLY PŘEDPISY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Montserrat" panose="00000500000000000000" pitchFamily="2" charset="-18"/>
              </a:rPr>
              <a:t>&gt;&gt; VÝSLEDKY REÁLNÝCH MĚŘENÍ / PŘEPOČET Z A/V (hodnoty </a:t>
            </a:r>
            <a:r>
              <a:rPr lang="cs-CZ" sz="2400" dirty="0" err="1">
                <a:latin typeface="Montserrat" panose="00000500000000000000" pitchFamily="2" charset="-18"/>
              </a:rPr>
              <a:t>q50</a:t>
            </a:r>
            <a:r>
              <a:rPr lang="cs-CZ" sz="2400" dirty="0">
                <a:latin typeface="Montserrat" panose="00000500000000000000" pitchFamily="2" charset="-18"/>
              </a:rPr>
              <a:t>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200DCE8-1799-6A39-BE5A-1EDA687A6E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840" r="49527"/>
          <a:stretch>
            <a:fillRect/>
          </a:stretch>
        </p:blipFill>
        <p:spPr>
          <a:xfrm>
            <a:off x="1400235" y="1132203"/>
            <a:ext cx="5882585" cy="3864054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B86164A6-D436-91B0-61A3-A8DED27C9BE2}"/>
              </a:ext>
            </a:extLst>
          </p:cNvPr>
          <p:cNvCxnSpPr>
            <a:cxnSpLocks/>
          </p:cNvCxnSpPr>
          <p:nvPr/>
        </p:nvCxnSpPr>
        <p:spPr>
          <a:xfrm flipV="1">
            <a:off x="6281927" y="2395332"/>
            <a:ext cx="612766" cy="329996"/>
          </a:xfrm>
          <a:prstGeom prst="line">
            <a:avLst/>
          </a:prstGeom>
          <a:ln w="76200">
            <a:solidFill>
              <a:srgbClr val="32D2A0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7B3F0CC-030F-FB89-B5D0-9D1FF85AEBEE}"/>
              </a:ext>
            </a:extLst>
          </p:cNvPr>
          <p:cNvSpPr txBox="1"/>
          <p:nvPr/>
        </p:nvSpPr>
        <p:spPr>
          <a:xfrm>
            <a:off x="8153322" y="1332316"/>
            <a:ext cx="3623063" cy="21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>
                <a:latin typeface="Montserrat" panose="00000500000000000000" pitchFamily="2" charset="-18"/>
              </a:rPr>
              <a:t>PRO </a:t>
            </a:r>
            <a:r>
              <a:rPr lang="cs-CZ" b="1" dirty="0" err="1">
                <a:solidFill>
                  <a:srgbClr val="3C7882"/>
                </a:solidFill>
                <a:latin typeface="Montserrat" panose="00000500000000000000" pitchFamily="2" charset="-18"/>
              </a:rPr>
              <a:t>NZEB</a:t>
            </a:r>
            <a:r>
              <a:rPr lang="cs-CZ" dirty="0">
                <a:latin typeface="Montserrat" panose="00000500000000000000" pitchFamily="2" charset="-18"/>
              </a:rPr>
              <a:t> NUTNÁ KOMPENZACE DRAHÝMI OPATŘENÍMI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b="1" dirty="0">
                <a:latin typeface="Montserrat" panose="00000500000000000000" pitchFamily="2" charset="-18"/>
              </a:rPr>
              <a:t>OBÁLKA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b="1" dirty="0">
                <a:latin typeface="Montserrat" panose="00000500000000000000" pitchFamily="2" charset="-18"/>
              </a:rPr>
              <a:t>TECHNICKÉ SYSTÉMY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82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92EF5-94AE-3623-E1C3-A46D4156B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3">
            <a:extLst>
              <a:ext uri="{FF2B5EF4-FFF2-40B4-BE49-F238E27FC236}">
                <a16:creationId xmlns:a16="http://schemas.microsoft.com/office/drawing/2014/main" id="{36B36205-97C4-85B1-C909-F8B95E38A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809" y="157642"/>
            <a:ext cx="6461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0B91C5DE-3CE0-BB1A-8DC8-28C03A2C9F12}"/>
              </a:ext>
            </a:extLst>
          </p:cNvPr>
          <p:cNvCxnSpPr>
            <a:cxnSpLocks/>
          </p:cNvCxnSpPr>
          <p:nvPr/>
        </p:nvCxnSpPr>
        <p:spPr>
          <a:xfrm>
            <a:off x="1400235" y="856142"/>
            <a:ext cx="9424783" cy="0"/>
          </a:xfrm>
          <a:prstGeom prst="line">
            <a:avLst/>
          </a:prstGeom>
          <a:ln w="9525">
            <a:solidFill>
              <a:srgbClr val="32D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 9">
            <a:extLst>
              <a:ext uri="{FF2B5EF4-FFF2-40B4-BE49-F238E27FC236}">
                <a16:creationId xmlns:a16="http://schemas.microsoft.com/office/drawing/2014/main" id="{27977769-D8B0-4C9C-3488-9D0540529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970" y="246542"/>
            <a:ext cx="105562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cs-CZ" sz="2400" dirty="0">
                <a:latin typeface="Montserrat" panose="00000500000000000000" pitchFamily="50" charset="-18"/>
              </a:rPr>
              <a:t>KOREKTNÍ ZADÁNÍ – </a:t>
            </a:r>
            <a:r>
              <a:rPr lang="pl-PL" altLang="cs-CZ" sz="2400" b="1" dirty="0">
                <a:latin typeface="Montserrat" panose="00000500000000000000" pitchFamily="50" charset="-18"/>
              </a:rPr>
              <a:t>VLIV A/V = PROJEKTOVÝ PŘEDPOKLAD</a:t>
            </a:r>
            <a:r>
              <a:rPr lang="pl-PL" altLang="cs-CZ" sz="2400" dirty="0">
                <a:latin typeface="Montserrat" panose="00000500000000000000" pitchFamily="50" charset="-18"/>
              </a:rPr>
              <a:t> </a:t>
            </a:r>
            <a:endParaRPr lang="cs-CZ" altLang="cs-CZ" sz="2400" b="1" dirty="0">
              <a:latin typeface="Montserrat" panose="00000500000000000000" pitchFamily="50" charset="-18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DBCF737-DCB5-2EA5-473F-A51F70AD2AC2}"/>
              </a:ext>
            </a:extLst>
          </p:cNvPr>
          <p:cNvSpPr txBox="1"/>
          <p:nvPr/>
        </p:nvSpPr>
        <p:spPr>
          <a:xfrm>
            <a:off x="789864" y="1257707"/>
            <a:ext cx="5026391" cy="1137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400" b="1" dirty="0">
                <a:latin typeface="Montserrat" panose="00000500000000000000" pitchFamily="2" charset="-18"/>
              </a:rPr>
              <a:t>NEMOCNIČNÍ PAVILON</a:t>
            </a:r>
          </a:p>
          <a:p>
            <a:pPr algn="ctr">
              <a:lnSpc>
                <a:spcPct val="150000"/>
              </a:lnSpc>
            </a:pPr>
            <a:r>
              <a:rPr lang="cs-CZ" sz="2400" b="1" dirty="0" err="1">
                <a:latin typeface="Montserrat" panose="00000500000000000000" pitchFamily="2" charset="-18"/>
              </a:rPr>
              <a:t>n50</a:t>
            </a:r>
            <a:r>
              <a:rPr lang="cs-CZ" sz="2400" b="1" dirty="0">
                <a:latin typeface="Montserrat" panose="00000500000000000000" pitchFamily="2" charset="-18"/>
              </a:rPr>
              <a:t> = 1,0</a:t>
            </a: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80AB5A0E-67AE-9602-354F-B1E2A3021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64" y="2797150"/>
            <a:ext cx="5121498" cy="3365556"/>
          </a:xfrm>
          <a:prstGeom prst="rect">
            <a:avLst/>
          </a:prstGeom>
        </p:spPr>
      </p:pic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A7862460-9B95-6922-FD02-25DAC238E358}"/>
              </a:ext>
            </a:extLst>
          </p:cNvPr>
          <p:cNvCxnSpPr>
            <a:cxnSpLocks/>
          </p:cNvCxnSpPr>
          <p:nvPr/>
        </p:nvCxnSpPr>
        <p:spPr>
          <a:xfrm>
            <a:off x="2576134" y="5145028"/>
            <a:ext cx="611313" cy="0"/>
          </a:xfrm>
          <a:prstGeom prst="line">
            <a:avLst/>
          </a:prstGeom>
          <a:ln w="76200">
            <a:solidFill>
              <a:srgbClr val="32D2A0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D1148AFF-B0EB-B230-C27B-FA81FB3DF1F9}"/>
              </a:ext>
            </a:extLst>
          </p:cNvPr>
          <p:cNvCxnSpPr>
            <a:cxnSpLocks/>
          </p:cNvCxnSpPr>
          <p:nvPr/>
        </p:nvCxnSpPr>
        <p:spPr>
          <a:xfrm flipH="1" flipV="1">
            <a:off x="3898653" y="3365793"/>
            <a:ext cx="465761" cy="159598"/>
          </a:xfrm>
          <a:prstGeom prst="line">
            <a:avLst/>
          </a:prstGeom>
          <a:ln w="76200">
            <a:solidFill>
              <a:srgbClr val="32D2A0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Obrázek 2">
            <a:extLst>
              <a:ext uri="{FF2B5EF4-FFF2-40B4-BE49-F238E27FC236}">
                <a16:creationId xmlns:a16="http://schemas.microsoft.com/office/drawing/2014/main" id="{3F66E332-2395-CA0A-A035-EE24CA455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5818" y="2787863"/>
            <a:ext cx="5196317" cy="340499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ECE150F-62DD-92DC-A213-1277E6EECB6C}"/>
              </a:ext>
            </a:extLst>
          </p:cNvPr>
          <p:cNvSpPr txBox="1"/>
          <p:nvPr/>
        </p:nvSpPr>
        <p:spPr>
          <a:xfrm>
            <a:off x="6205818" y="1253065"/>
            <a:ext cx="5026391" cy="1137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400" b="1" dirty="0">
                <a:latin typeface="Montserrat" panose="00000500000000000000" pitchFamily="2" charset="-18"/>
              </a:rPr>
              <a:t>PRŮMYSLOVÁ HALA </a:t>
            </a:r>
            <a:r>
              <a:rPr lang="cs-CZ" sz="2400" dirty="0">
                <a:latin typeface="Montserrat" panose="00000500000000000000" pitchFamily="2" charset="-18"/>
              </a:rPr>
              <a:t>40 tis. m</a:t>
            </a:r>
            <a:r>
              <a:rPr lang="cs-CZ" sz="2400" baseline="30000" dirty="0">
                <a:latin typeface="Montserrat" panose="00000500000000000000" pitchFamily="2" charset="-18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cs-CZ" sz="2400" b="1" dirty="0" err="1">
                <a:latin typeface="Montserrat" panose="00000500000000000000" pitchFamily="2" charset="-18"/>
              </a:rPr>
              <a:t>n50</a:t>
            </a:r>
            <a:r>
              <a:rPr lang="cs-CZ" sz="2400" b="1" dirty="0">
                <a:latin typeface="Montserrat" panose="00000500000000000000" pitchFamily="2" charset="-18"/>
              </a:rPr>
              <a:t> = 0,3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7FCBB711-1E51-4198-8798-F1F4F551EA11}"/>
              </a:ext>
            </a:extLst>
          </p:cNvPr>
          <p:cNvCxnSpPr>
            <a:cxnSpLocks/>
          </p:cNvCxnSpPr>
          <p:nvPr/>
        </p:nvCxnSpPr>
        <p:spPr>
          <a:xfrm>
            <a:off x="7966163" y="4914187"/>
            <a:ext cx="611313" cy="0"/>
          </a:xfrm>
          <a:prstGeom prst="line">
            <a:avLst/>
          </a:prstGeom>
          <a:ln w="76200">
            <a:solidFill>
              <a:srgbClr val="32D2A0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F88D3D60-B210-EEBF-184E-1F49E3549075}"/>
              </a:ext>
            </a:extLst>
          </p:cNvPr>
          <p:cNvCxnSpPr>
            <a:cxnSpLocks/>
          </p:cNvCxnSpPr>
          <p:nvPr/>
        </p:nvCxnSpPr>
        <p:spPr>
          <a:xfrm flipH="1" flipV="1">
            <a:off x="9587752" y="3365793"/>
            <a:ext cx="383241" cy="159598"/>
          </a:xfrm>
          <a:prstGeom prst="line">
            <a:avLst/>
          </a:prstGeom>
          <a:ln w="76200">
            <a:solidFill>
              <a:srgbClr val="32D2A0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785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3C481-3A27-A15D-06C1-D17E17E04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9">
            <a:extLst>
              <a:ext uri="{FF2B5EF4-FFF2-40B4-BE49-F238E27FC236}">
                <a16:creationId xmlns:a16="http://schemas.microsoft.com/office/drawing/2014/main" id="{55985145-17A0-F182-8D5A-8CCA175A6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970" y="246542"/>
            <a:ext cx="95110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2400" b="1" dirty="0">
                <a:latin typeface="Montserrat" panose="00000500000000000000" pitchFamily="50" charset="-18"/>
              </a:rPr>
              <a:t>SHRNUTÍ DOSAVADNÍ PRAXE</a:t>
            </a:r>
          </a:p>
        </p:txBody>
      </p:sp>
      <p:pic>
        <p:nvPicPr>
          <p:cNvPr id="5" name="Obrázek 23">
            <a:extLst>
              <a:ext uri="{FF2B5EF4-FFF2-40B4-BE49-F238E27FC236}">
                <a16:creationId xmlns:a16="http://schemas.microsoft.com/office/drawing/2014/main" id="{CEC0E51F-92A8-E7D5-7661-D5C57795B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809" y="157642"/>
            <a:ext cx="6461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01578A60-0338-924C-455A-F6F96BE3C4E0}"/>
              </a:ext>
            </a:extLst>
          </p:cNvPr>
          <p:cNvCxnSpPr>
            <a:cxnSpLocks/>
          </p:cNvCxnSpPr>
          <p:nvPr/>
        </p:nvCxnSpPr>
        <p:spPr>
          <a:xfrm>
            <a:off x="1400235" y="856142"/>
            <a:ext cx="9424783" cy="0"/>
          </a:xfrm>
          <a:prstGeom prst="line">
            <a:avLst/>
          </a:prstGeom>
          <a:ln w="9525">
            <a:solidFill>
              <a:srgbClr val="32D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4310ADC7-0A8A-BD37-10A3-8A57AAEB53A4}"/>
              </a:ext>
            </a:extLst>
          </p:cNvPr>
          <p:cNvSpPr txBox="1"/>
          <p:nvPr/>
        </p:nvSpPr>
        <p:spPr>
          <a:xfrm>
            <a:off x="752768" y="1272639"/>
            <a:ext cx="11187060" cy="5569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400" b="1" dirty="0" err="1">
                <a:latin typeface="Montserrat" panose="00000500000000000000" pitchFamily="2" charset="-18"/>
              </a:rPr>
              <a:t>n50</a:t>
            </a:r>
            <a:r>
              <a:rPr lang="cs-CZ" sz="2400" b="1" dirty="0">
                <a:latin typeface="Montserrat" panose="00000500000000000000" pitchFamily="2" charset="-18"/>
              </a:rPr>
              <a:t> není v PENB vidět </a:t>
            </a:r>
            <a:r>
              <a:rPr lang="cs-CZ" sz="2400" dirty="0">
                <a:latin typeface="Montserrat" panose="00000500000000000000" pitchFamily="2" charset="-18"/>
              </a:rPr>
              <a:t>&gt;&gt; indikace zadání pouze v koláčovém grafu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400" b="1" dirty="0" err="1">
                <a:latin typeface="Montserrat" panose="00000500000000000000" pitchFamily="2" charset="-18"/>
              </a:rPr>
              <a:t>n50</a:t>
            </a:r>
            <a:r>
              <a:rPr lang="cs-CZ" sz="2400" b="1" dirty="0">
                <a:latin typeface="Montserrat" panose="00000500000000000000" pitchFamily="2" charset="-18"/>
              </a:rPr>
              <a:t> nemá referenční hodnotu ani „správné“ zadání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cs-CZ" sz="2400" dirty="0">
                <a:latin typeface="Montserrat" panose="00000500000000000000" pitchFamily="2" charset="-18"/>
              </a:rPr>
              <a:t>dobrou těsností se nedá zlepšit hodnocení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cs-CZ" sz="2400" dirty="0">
                <a:latin typeface="Montserrat" panose="00000500000000000000" pitchFamily="2" charset="-18"/>
              </a:rPr>
              <a:t>ale i tak se dá použít jako „ohýbací“ konstanta – mění váhy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400" b="1" dirty="0">
                <a:latin typeface="Montserrat" panose="00000500000000000000" pitchFamily="2" charset="-18"/>
              </a:rPr>
              <a:t>možné </a:t>
            </a:r>
            <a:r>
              <a:rPr lang="cs-CZ" sz="2400" b="1" u="sng" dirty="0">
                <a:latin typeface="Montserrat" panose="00000500000000000000" pitchFamily="2" charset="-18"/>
              </a:rPr>
              <a:t>záměrné</a:t>
            </a:r>
            <a:r>
              <a:rPr lang="cs-CZ" sz="2400" b="1" dirty="0">
                <a:latin typeface="Montserrat" panose="00000500000000000000" pitchFamily="2" charset="-18"/>
              </a:rPr>
              <a:t> zadání </a:t>
            </a:r>
            <a:r>
              <a:rPr lang="cs-CZ" sz="2400" b="1" dirty="0">
                <a:solidFill>
                  <a:srgbClr val="3C7882"/>
                </a:solidFill>
                <a:latin typeface="Montserrat" panose="00000500000000000000" pitchFamily="2" charset="-18"/>
              </a:rPr>
              <a:t>extrémně nízké hodnoty</a:t>
            </a:r>
            <a:r>
              <a:rPr lang="cs-CZ" sz="2400" dirty="0">
                <a:latin typeface="Montserrat" panose="00000500000000000000" pitchFamily="2" charset="-18"/>
              </a:rPr>
              <a:t> - při cílení projektu na 15 kWh/</a:t>
            </a:r>
            <a:r>
              <a:rPr lang="cs-CZ" sz="2400" dirty="0" err="1">
                <a:latin typeface="Montserrat" panose="00000500000000000000" pitchFamily="2" charset="-18"/>
              </a:rPr>
              <a:t>m</a:t>
            </a:r>
            <a:r>
              <a:rPr lang="cs-CZ" sz="2400" baseline="30000" dirty="0" err="1">
                <a:latin typeface="Montserrat" panose="00000500000000000000" pitchFamily="2" charset="-18"/>
              </a:rPr>
              <a:t>2</a:t>
            </a:r>
            <a:r>
              <a:rPr lang="cs-CZ" sz="2400" dirty="0" err="1">
                <a:latin typeface="Montserrat" panose="00000500000000000000" pitchFamily="2" charset="-18"/>
              </a:rPr>
              <a:t>.rok</a:t>
            </a:r>
            <a:r>
              <a:rPr lang="cs-CZ" sz="2400" dirty="0">
                <a:latin typeface="Montserrat" panose="00000500000000000000" pitchFamily="2" charset="-18"/>
              </a:rPr>
              <a:t> (dotace)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400" b="1" dirty="0">
                <a:latin typeface="Montserrat" panose="00000500000000000000" pitchFamily="2" charset="-18"/>
              </a:rPr>
              <a:t>možné </a:t>
            </a:r>
            <a:r>
              <a:rPr lang="cs-CZ" sz="2400" b="1" u="sng" dirty="0">
                <a:latin typeface="Montserrat" panose="00000500000000000000" pitchFamily="2" charset="-18"/>
              </a:rPr>
              <a:t>neodborné</a:t>
            </a:r>
            <a:r>
              <a:rPr lang="cs-CZ" sz="2400" b="1" dirty="0">
                <a:latin typeface="Montserrat" panose="00000500000000000000" pitchFamily="2" charset="-18"/>
              </a:rPr>
              <a:t> zadání </a:t>
            </a:r>
            <a:r>
              <a:rPr lang="cs-CZ" sz="2400" b="1" dirty="0">
                <a:solidFill>
                  <a:srgbClr val="3C7882"/>
                </a:solidFill>
                <a:latin typeface="Montserrat" panose="00000500000000000000" pitchFamily="2" charset="-18"/>
              </a:rPr>
              <a:t>extrémně vysoké hodnoty</a:t>
            </a:r>
            <a:r>
              <a:rPr lang="cs-CZ" sz="2400" dirty="0">
                <a:solidFill>
                  <a:srgbClr val="3C7882"/>
                </a:solidFill>
                <a:latin typeface="Montserrat" panose="00000500000000000000" pitchFamily="2" charset="-18"/>
              </a:rPr>
              <a:t> </a:t>
            </a:r>
            <a:r>
              <a:rPr lang="cs-CZ" sz="2400" dirty="0">
                <a:latin typeface="Montserrat" panose="00000500000000000000" pitchFamily="2" charset="-18"/>
              </a:rPr>
              <a:t>– dle staré ČSN – u velkých objektů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400" b="1" dirty="0">
                <a:latin typeface="Montserrat" panose="00000500000000000000" pitchFamily="2" charset="-18"/>
              </a:rPr>
              <a:t>zdání snadnosti dosažení</a:t>
            </a:r>
            <a:r>
              <a:rPr lang="cs-CZ" sz="2400" dirty="0">
                <a:latin typeface="Montserrat" panose="00000500000000000000" pitchFamily="2" charset="-18"/>
              </a:rPr>
              <a:t> – u velkých pasivních budov </a:t>
            </a:r>
            <a:r>
              <a:rPr lang="cs-CZ" sz="2400" dirty="0" err="1">
                <a:latin typeface="Montserrat" panose="00000500000000000000" pitchFamily="2" charset="-18"/>
              </a:rPr>
              <a:t>n50</a:t>
            </a:r>
            <a:r>
              <a:rPr lang="cs-CZ" sz="2400" dirty="0">
                <a:latin typeface="Montserrat" panose="00000500000000000000" pitchFamily="2" charset="-18"/>
              </a:rPr>
              <a:t>&lt;0,6 hod-1 &gt;&gt; nulová praxe technického dozoru při provádění  </a:t>
            </a:r>
          </a:p>
        </p:txBody>
      </p:sp>
    </p:spTree>
    <p:extLst>
      <p:ext uri="{BB962C8B-B14F-4D97-AF65-F5344CB8AC3E}">
        <p14:creationId xmlns:p14="http://schemas.microsoft.com/office/powerpoint/2010/main" val="67327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7E2F3-CA49-73BE-F828-805380E6D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>
            <a:extLst>
              <a:ext uri="{FF2B5EF4-FFF2-40B4-BE49-F238E27FC236}">
                <a16:creationId xmlns:a16="http://schemas.microsoft.com/office/drawing/2014/main" id="{927F7684-F065-597B-AE56-29E3456C6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32D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14006F8-47C6-AC3B-235F-42A1D35D14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2870" y="298930"/>
            <a:ext cx="2286260" cy="2235456"/>
          </a:xfrm>
          <a:prstGeom prst="rect">
            <a:avLst/>
          </a:prstGeom>
          <a:solidFill>
            <a:srgbClr val="232D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771BF05B-C28C-5205-D40F-F45B2F159D65}"/>
              </a:ext>
            </a:extLst>
          </p:cNvPr>
          <p:cNvSpPr/>
          <p:nvPr/>
        </p:nvSpPr>
        <p:spPr>
          <a:xfrm>
            <a:off x="1130115" y="3249643"/>
            <a:ext cx="1016859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4800" b="1" dirty="0">
                <a:solidFill>
                  <a:schemeClr val="bg1"/>
                </a:solidFill>
                <a:latin typeface="Montserrat" panose="00000500000000000000" pitchFamily="50" charset="-18"/>
              </a:rPr>
              <a:t>PŘÍKLADY</a:t>
            </a:r>
          </a:p>
          <a:p>
            <a:pPr algn="ctr"/>
            <a:r>
              <a:rPr lang="cs-CZ" altLang="cs-CZ" sz="4800" b="1" dirty="0">
                <a:solidFill>
                  <a:schemeClr val="bg1"/>
                </a:solidFill>
                <a:latin typeface="Montserrat" panose="00000500000000000000" pitchFamily="50" charset="-18"/>
              </a:rPr>
              <a:t>DOPADŮ NOVÉ NORMY</a:t>
            </a:r>
          </a:p>
          <a:p>
            <a:pPr algn="ctr"/>
            <a:r>
              <a:rPr lang="cs-CZ" altLang="cs-CZ" sz="4800" b="1" dirty="0">
                <a:solidFill>
                  <a:schemeClr val="bg1"/>
                </a:solidFill>
                <a:latin typeface="Montserrat" panose="00000500000000000000" pitchFamily="50" charset="-18"/>
              </a:rPr>
              <a:t>DO PROJEKTŮ</a:t>
            </a:r>
            <a:endParaRPr lang="cs-CZ" altLang="cs-CZ" sz="4800" dirty="0">
              <a:solidFill>
                <a:schemeClr val="bg1"/>
              </a:solidFill>
              <a:latin typeface="Montserrat" panose="00000500000000000000" pitchFamily="50" charset="-18"/>
            </a:endParaRPr>
          </a:p>
          <a:p>
            <a:pPr algn="ctr"/>
            <a:endParaRPr lang="cs-CZ" altLang="cs-CZ" sz="4000" b="1" dirty="0">
              <a:solidFill>
                <a:schemeClr val="bg1"/>
              </a:solidFill>
              <a:latin typeface="Montserrat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29871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228D7-302D-3F76-21BA-E0C007C4C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246BD312-7859-BD74-5159-6B26D766B734}"/>
              </a:ext>
            </a:extLst>
          </p:cNvPr>
          <p:cNvCxnSpPr>
            <a:cxnSpLocks/>
          </p:cNvCxnSpPr>
          <p:nvPr/>
        </p:nvCxnSpPr>
        <p:spPr>
          <a:xfrm>
            <a:off x="5264137" y="1937080"/>
            <a:ext cx="0" cy="462998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88C3D1F8-65C4-4735-0993-7CBC667F1094}"/>
              </a:ext>
            </a:extLst>
          </p:cNvPr>
          <p:cNvSpPr txBox="1"/>
          <p:nvPr/>
        </p:nvSpPr>
        <p:spPr>
          <a:xfrm>
            <a:off x="3005787" y="1022055"/>
            <a:ext cx="1640370" cy="6913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anchor="ctr" anchorCtr="0">
            <a:noAutofit/>
          </a:bodyPr>
          <a:lstStyle>
            <a:defPPr>
              <a:defRPr lang="cs-CZ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sz="1400" dirty="0">
                <a:solidFill>
                  <a:schemeClr val="tx1"/>
                </a:solidFill>
                <a:latin typeface="Montserrat" panose="00000500000000000000" pitchFamily="50" charset="-18"/>
              </a:rPr>
              <a:t>FÁZE 1 </a:t>
            </a:r>
            <a:endParaRPr lang="cs-CZ" sz="1400" b="0" dirty="0">
              <a:solidFill>
                <a:schemeClr val="tx1"/>
              </a:solidFill>
              <a:latin typeface="Montserrat" panose="00000500000000000000" pitchFamily="50" charset="-18"/>
            </a:endParaRPr>
          </a:p>
          <a:p>
            <a:r>
              <a:rPr lang="cs-CZ" sz="1400" b="0" dirty="0">
                <a:solidFill>
                  <a:schemeClr val="tx1"/>
                </a:solidFill>
                <a:latin typeface="Montserrat" panose="00000500000000000000" pitchFamily="50" charset="-18"/>
              </a:rPr>
              <a:t>STUDIE / DPZ</a:t>
            </a:r>
          </a:p>
        </p:txBody>
      </p:sp>
      <p:sp>
        <p:nvSpPr>
          <p:cNvPr id="3" name="Obdélník 9">
            <a:extLst>
              <a:ext uri="{FF2B5EF4-FFF2-40B4-BE49-F238E27FC236}">
                <a16:creationId xmlns:a16="http://schemas.microsoft.com/office/drawing/2014/main" id="{71A1F097-4142-69CF-2293-C3D88F3E9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970" y="246542"/>
            <a:ext cx="99866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Montserrat" panose="00000500000000000000" pitchFamily="50" charset="-18"/>
              </a:rPr>
              <a:t>KONCEPCE KONTROL A ODPOVĚDNOSTÍ - TĚSNOST</a:t>
            </a:r>
          </a:p>
        </p:txBody>
      </p:sp>
      <p:pic>
        <p:nvPicPr>
          <p:cNvPr id="5" name="Obrázek 23">
            <a:extLst>
              <a:ext uri="{FF2B5EF4-FFF2-40B4-BE49-F238E27FC236}">
                <a16:creationId xmlns:a16="http://schemas.microsoft.com/office/drawing/2014/main" id="{7AD23DF3-0E20-C4AD-AAA0-655E2D352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809" y="157642"/>
            <a:ext cx="6461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FC586FA1-348F-6959-A553-13B0E13CA5B2}"/>
              </a:ext>
            </a:extLst>
          </p:cNvPr>
          <p:cNvCxnSpPr>
            <a:cxnSpLocks/>
          </p:cNvCxnSpPr>
          <p:nvPr/>
        </p:nvCxnSpPr>
        <p:spPr>
          <a:xfrm>
            <a:off x="1400235" y="856142"/>
            <a:ext cx="9474679" cy="0"/>
          </a:xfrm>
          <a:prstGeom prst="line">
            <a:avLst/>
          </a:prstGeom>
          <a:ln w="9525">
            <a:solidFill>
              <a:srgbClr val="32D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F7F79AD5-7957-0E5B-B8C5-48C44D61A7C6}"/>
              </a:ext>
            </a:extLst>
          </p:cNvPr>
          <p:cNvSpPr txBox="1"/>
          <p:nvPr/>
        </p:nvSpPr>
        <p:spPr>
          <a:xfrm>
            <a:off x="336323" y="4053651"/>
            <a:ext cx="1901422" cy="650272"/>
          </a:xfrm>
          <a:prstGeom prst="roundRect">
            <a:avLst/>
          </a:prstGeom>
          <a:solidFill>
            <a:srgbClr val="BEDCDC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anchor="ctr" anchorCtr="0">
            <a:noAutofit/>
          </a:bodyPr>
          <a:lstStyle>
            <a:defPPr>
              <a:defRPr lang="cs-CZ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  <a:latin typeface="Montserrat" panose="00000500000000000000" pitchFamily="50" charset="-18"/>
              </a:defRPr>
            </a:lvl1pPr>
          </a:lstStyle>
          <a:p>
            <a:r>
              <a:rPr lang="cs-CZ" dirty="0">
                <a:solidFill>
                  <a:schemeClr val="tx1"/>
                </a:solidFill>
              </a:rPr>
              <a:t>PROJEKTANT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1A9154D-5397-3A56-0220-B6BEF46D8C9D}"/>
              </a:ext>
            </a:extLst>
          </p:cNvPr>
          <p:cNvSpPr txBox="1"/>
          <p:nvPr/>
        </p:nvSpPr>
        <p:spPr>
          <a:xfrm>
            <a:off x="341460" y="2126399"/>
            <a:ext cx="1901422" cy="650272"/>
          </a:xfrm>
          <a:prstGeom prst="roundRect">
            <a:avLst/>
          </a:prstGeom>
          <a:solidFill>
            <a:srgbClr val="90A3BE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anchor="ctr" anchorCtr="0">
            <a:noAutofit/>
          </a:bodyPr>
          <a:lstStyle>
            <a:defPPr>
              <a:defRPr lang="cs-CZ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sz="2400" dirty="0" err="1">
                <a:latin typeface="Montserrat" panose="00000500000000000000" pitchFamily="50" charset="-18"/>
              </a:rPr>
              <a:t>SEI</a:t>
            </a:r>
            <a:endParaRPr lang="cs-CZ" sz="1400" dirty="0">
              <a:latin typeface="Montserrat" panose="00000500000000000000" pitchFamily="50" charset="-18"/>
            </a:endParaRP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96D039E8-FF22-0118-F850-7EE482EC7DD4}"/>
              </a:ext>
            </a:extLst>
          </p:cNvPr>
          <p:cNvCxnSpPr>
            <a:cxnSpLocks/>
          </p:cNvCxnSpPr>
          <p:nvPr/>
        </p:nvCxnSpPr>
        <p:spPr>
          <a:xfrm flipH="1">
            <a:off x="479171" y="1879339"/>
            <a:ext cx="11302365" cy="262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8B6AB3ED-5442-74BD-0E69-E3CD52341AF6}"/>
              </a:ext>
            </a:extLst>
          </p:cNvPr>
          <p:cNvCxnSpPr>
            <a:cxnSpLocks/>
          </p:cNvCxnSpPr>
          <p:nvPr/>
        </p:nvCxnSpPr>
        <p:spPr>
          <a:xfrm flipH="1">
            <a:off x="2509114" y="1905614"/>
            <a:ext cx="15034" cy="466144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51431304-81FB-BF0F-5B4C-38EEB19EFD4D}"/>
              </a:ext>
            </a:extLst>
          </p:cNvPr>
          <p:cNvCxnSpPr>
            <a:cxnSpLocks/>
          </p:cNvCxnSpPr>
          <p:nvPr/>
        </p:nvCxnSpPr>
        <p:spPr>
          <a:xfrm flipH="1">
            <a:off x="2509114" y="2838316"/>
            <a:ext cx="920856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délník 47">
            <a:extLst>
              <a:ext uri="{FF2B5EF4-FFF2-40B4-BE49-F238E27FC236}">
                <a16:creationId xmlns:a16="http://schemas.microsoft.com/office/drawing/2014/main" id="{C7378493-D842-5193-CD04-551DD9A2F743}"/>
              </a:ext>
            </a:extLst>
          </p:cNvPr>
          <p:cNvSpPr/>
          <p:nvPr/>
        </p:nvSpPr>
        <p:spPr>
          <a:xfrm>
            <a:off x="2711088" y="2070566"/>
            <a:ext cx="2228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800" dirty="0">
                <a:latin typeface="Montserrat" panose="00000500000000000000" pitchFamily="50" charset="-18"/>
              </a:rPr>
              <a:t>x</a:t>
            </a:r>
            <a:endParaRPr lang="cs-CZ" sz="2000" dirty="0">
              <a:latin typeface="Montserrat" panose="00000500000000000000" pitchFamily="50" charset="-18"/>
            </a:endParaRPr>
          </a:p>
        </p:txBody>
      </p:sp>
      <p:sp>
        <p:nvSpPr>
          <p:cNvPr id="53" name="Šipka: doprava 52">
            <a:extLst>
              <a:ext uri="{FF2B5EF4-FFF2-40B4-BE49-F238E27FC236}">
                <a16:creationId xmlns:a16="http://schemas.microsoft.com/office/drawing/2014/main" id="{FE77EDEB-0F00-2D53-2512-32DC6414C069}"/>
              </a:ext>
            </a:extLst>
          </p:cNvPr>
          <p:cNvSpPr/>
          <p:nvPr/>
        </p:nvSpPr>
        <p:spPr>
          <a:xfrm>
            <a:off x="4846385" y="1080155"/>
            <a:ext cx="940758" cy="587925"/>
          </a:xfrm>
          <a:prstGeom prst="rightArrow">
            <a:avLst>
              <a:gd name="adj1" fmla="val 50000"/>
              <a:gd name="adj2" fmla="val 9698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  <a:latin typeface="Montserrat" panose="00000500000000000000" pitchFamily="2" charset="-18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759694F-5944-CA33-4D61-5E5D9E24977E}"/>
              </a:ext>
            </a:extLst>
          </p:cNvPr>
          <p:cNvSpPr txBox="1"/>
          <p:nvPr/>
        </p:nvSpPr>
        <p:spPr>
          <a:xfrm>
            <a:off x="5932134" y="1044144"/>
            <a:ext cx="1640370" cy="6913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anchor="ctr" anchorCtr="0">
            <a:noAutofit/>
          </a:bodyPr>
          <a:lstStyle>
            <a:defPPr>
              <a:defRPr lang="cs-CZ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sz="1400" dirty="0">
                <a:solidFill>
                  <a:schemeClr val="tx1"/>
                </a:solidFill>
                <a:latin typeface="Montserrat" panose="00000500000000000000" pitchFamily="50" charset="-18"/>
              </a:rPr>
              <a:t>FÁZE 2 </a:t>
            </a:r>
            <a:endParaRPr lang="cs-CZ" sz="1400" b="0" dirty="0">
              <a:solidFill>
                <a:schemeClr val="tx1"/>
              </a:solidFill>
              <a:latin typeface="Montserrat" panose="00000500000000000000" pitchFamily="50" charset="-18"/>
            </a:endParaRPr>
          </a:p>
          <a:p>
            <a:r>
              <a:rPr lang="cs-CZ" sz="1400" b="0" dirty="0">
                <a:solidFill>
                  <a:schemeClr val="tx1"/>
                </a:solidFill>
                <a:latin typeface="Montserrat" panose="00000500000000000000" pitchFamily="50" charset="-18"/>
              </a:rPr>
              <a:t>DPS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C6C0E3C-2595-CDA5-FD5A-2127717BC5DE}"/>
              </a:ext>
            </a:extLst>
          </p:cNvPr>
          <p:cNvSpPr txBox="1"/>
          <p:nvPr/>
        </p:nvSpPr>
        <p:spPr>
          <a:xfrm>
            <a:off x="9104391" y="1039805"/>
            <a:ext cx="1640370" cy="6913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anchor="ctr" anchorCtr="0">
            <a:noAutofit/>
          </a:bodyPr>
          <a:lstStyle>
            <a:defPPr>
              <a:defRPr lang="cs-CZ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sz="1400" dirty="0">
                <a:solidFill>
                  <a:schemeClr val="tx1"/>
                </a:solidFill>
                <a:latin typeface="Montserrat" panose="00000500000000000000" pitchFamily="50" charset="-18"/>
              </a:rPr>
              <a:t>FÁZE 3 </a:t>
            </a:r>
            <a:endParaRPr lang="cs-CZ" sz="1400" b="0" dirty="0">
              <a:solidFill>
                <a:schemeClr val="tx1"/>
              </a:solidFill>
              <a:latin typeface="Montserrat" panose="00000500000000000000" pitchFamily="50" charset="-18"/>
            </a:endParaRPr>
          </a:p>
          <a:p>
            <a:r>
              <a:rPr lang="cs-CZ" sz="1400" b="0" dirty="0">
                <a:solidFill>
                  <a:schemeClr val="tx1"/>
                </a:solidFill>
                <a:latin typeface="Montserrat" panose="00000500000000000000" pitchFamily="50" charset="-18"/>
              </a:rPr>
              <a:t>AS BUILD </a:t>
            </a:r>
            <a:r>
              <a:rPr lang="cs-CZ" b="0" dirty="0">
                <a:solidFill>
                  <a:schemeClr val="tx1"/>
                </a:solidFill>
                <a:latin typeface="Montserrat" panose="00000500000000000000" pitchFamily="50" charset="-18"/>
              </a:rPr>
              <a:t>(KOLAUDACE)</a:t>
            </a:r>
            <a:endParaRPr lang="cs-CZ" sz="1400" b="0" dirty="0">
              <a:solidFill>
                <a:schemeClr val="tx1"/>
              </a:solidFill>
              <a:latin typeface="Montserrat" panose="00000500000000000000" pitchFamily="50" charset="-18"/>
            </a:endParaRP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3E760D9B-E318-DEA9-1170-9A8BA9C7E9A9}"/>
              </a:ext>
            </a:extLst>
          </p:cNvPr>
          <p:cNvCxnSpPr>
            <a:cxnSpLocks/>
          </p:cNvCxnSpPr>
          <p:nvPr/>
        </p:nvCxnSpPr>
        <p:spPr>
          <a:xfrm>
            <a:off x="8388102" y="1901640"/>
            <a:ext cx="0" cy="464831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3DD26C8-6F87-F04C-1ED9-CFCA437E5894}"/>
              </a:ext>
            </a:extLst>
          </p:cNvPr>
          <p:cNvSpPr txBox="1"/>
          <p:nvPr/>
        </p:nvSpPr>
        <p:spPr>
          <a:xfrm>
            <a:off x="336323" y="2993958"/>
            <a:ext cx="1901422" cy="650272"/>
          </a:xfrm>
          <a:prstGeom prst="roundRect">
            <a:avLst/>
          </a:prstGeom>
          <a:solidFill>
            <a:srgbClr val="90A3BE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anchor="ctr" anchorCtr="0">
            <a:noAutofit/>
          </a:bodyPr>
          <a:lstStyle>
            <a:defPPr>
              <a:defRPr lang="cs-CZ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sz="1600" dirty="0">
                <a:latin typeface="Montserrat" panose="00000500000000000000" pitchFamily="50" charset="-18"/>
              </a:rPr>
              <a:t>STAVEBNÍ ÚŘAD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BAB52E66-8911-03B5-9725-AD5AED7FF558}"/>
              </a:ext>
            </a:extLst>
          </p:cNvPr>
          <p:cNvCxnSpPr>
            <a:cxnSpLocks/>
          </p:cNvCxnSpPr>
          <p:nvPr/>
        </p:nvCxnSpPr>
        <p:spPr>
          <a:xfrm flipH="1">
            <a:off x="336323" y="3783754"/>
            <a:ext cx="11381353" cy="2645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 19">
            <a:extLst>
              <a:ext uri="{FF2B5EF4-FFF2-40B4-BE49-F238E27FC236}">
                <a16:creationId xmlns:a16="http://schemas.microsoft.com/office/drawing/2014/main" id="{7B781884-F795-CA08-DCF2-73360A1D8F65}"/>
              </a:ext>
            </a:extLst>
          </p:cNvPr>
          <p:cNvSpPr/>
          <p:nvPr/>
        </p:nvSpPr>
        <p:spPr>
          <a:xfrm>
            <a:off x="2732877" y="4043844"/>
            <a:ext cx="2228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800" dirty="0">
                <a:latin typeface="Montserrat" panose="00000500000000000000" pitchFamily="50" charset="-18"/>
              </a:rPr>
              <a:t>x</a:t>
            </a:r>
            <a:endParaRPr lang="cs-CZ" sz="2000" dirty="0">
              <a:latin typeface="Montserrat" panose="00000500000000000000" pitchFamily="50" charset="-18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39C31467-8C34-3E8F-92EB-7356F415B165}"/>
              </a:ext>
            </a:extLst>
          </p:cNvPr>
          <p:cNvSpPr/>
          <p:nvPr/>
        </p:nvSpPr>
        <p:spPr>
          <a:xfrm>
            <a:off x="5689059" y="2100343"/>
            <a:ext cx="2228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dirty="0">
                <a:latin typeface="Montserrat" panose="00000500000000000000" pitchFamily="50" charset="-18"/>
              </a:rPr>
              <a:t>MOŽNÁ KONTROLA</a:t>
            </a:r>
          </a:p>
          <a:p>
            <a:pPr algn="ctr"/>
            <a:r>
              <a:rPr lang="cs-CZ" sz="1400" dirty="0">
                <a:latin typeface="Montserrat" panose="00000500000000000000" pitchFamily="50" charset="-18"/>
              </a:rPr>
              <a:t>?? TĚSNOST NELZE ??</a:t>
            </a:r>
            <a:endParaRPr lang="cs-CZ" sz="1100" dirty="0">
              <a:latin typeface="Montserrat" panose="00000500000000000000" pitchFamily="50" charset="-18"/>
            </a:endParaRPr>
          </a:p>
        </p:txBody>
      </p: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DBF5E04C-63CF-505D-3AC1-DC898178FE40}"/>
              </a:ext>
            </a:extLst>
          </p:cNvPr>
          <p:cNvCxnSpPr>
            <a:cxnSpLocks/>
          </p:cNvCxnSpPr>
          <p:nvPr/>
        </p:nvCxnSpPr>
        <p:spPr>
          <a:xfrm flipH="1">
            <a:off x="2524148" y="4782855"/>
            <a:ext cx="919352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Šipka: doprava 45">
            <a:extLst>
              <a:ext uri="{FF2B5EF4-FFF2-40B4-BE49-F238E27FC236}">
                <a16:creationId xmlns:a16="http://schemas.microsoft.com/office/drawing/2014/main" id="{463CD21B-61F9-3449-1B74-A7CA772ED174}"/>
              </a:ext>
            </a:extLst>
          </p:cNvPr>
          <p:cNvSpPr/>
          <p:nvPr/>
        </p:nvSpPr>
        <p:spPr>
          <a:xfrm>
            <a:off x="7917723" y="1125703"/>
            <a:ext cx="940758" cy="587925"/>
          </a:xfrm>
          <a:prstGeom prst="rightArrow">
            <a:avLst>
              <a:gd name="adj1" fmla="val 50000"/>
              <a:gd name="adj2" fmla="val 9698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  <a:latin typeface="Montserrat" panose="00000500000000000000" pitchFamily="2" charset="-18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027ECB6-CBD6-32D3-0DFB-0B03CE5533A6}"/>
              </a:ext>
            </a:extLst>
          </p:cNvPr>
          <p:cNvSpPr txBox="1"/>
          <p:nvPr/>
        </p:nvSpPr>
        <p:spPr>
          <a:xfrm>
            <a:off x="336323" y="5676722"/>
            <a:ext cx="1901422" cy="650272"/>
          </a:xfrm>
          <a:prstGeom prst="roundRect">
            <a:avLst/>
          </a:prstGeom>
          <a:solidFill>
            <a:srgbClr val="BEDCDC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anchor="ctr" anchorCtr="0">
            <a:noAutofit/>
          </a:bodyPr>
          <a:lstStyle>
            <a:defPPr>
              <a:defRPr lang="cs-CZ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  <a:latin typeface="Montserrat" panose="00000500000000000000" pitchFamily="50" charset="-18"/>
              </a:defRPr>
            </a:lvl1pPr>
          </a:lstStyle>
          <a:p>
            <a:r>
              <a:rPr lang="cs-CZ" dirty="0">
                <a:solidFill>
                  <a:schemeClr val="tx1"/>
                </a:solidFill>
              </a:rPr>
              <a:t>STAVEBNÍ FIRMA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84C5D30-5FCF-4D7A-5FC8-ED5F86B309A9}"/>
              </a:ext>
            </a:extLst>
          </p:cNvPr>
          <p:cNvSpPr txBox="1"/>
          <p:nvPr/>
        </p:nvSpPr>
        <p:spPr>
          <a:xfrm>
            <a:off x="336323" y="4865186"/>
            <a:ext cx="1901422" cy="650272"/>
          </a:xfrm>
          <a:prstGeom prst="roundRect">
            <a:avLst/>
          </a:prstGeom>
          <a:solidFill>
            <a:srgbClr val="BEDCDC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anchor="ctr" anchorCtr="0">
            <a:noAutofit/>
          </a:bodyPr>
          <a:lstStyle>
            <a:defPPr>
              <a:defRPr lang="cs-CZ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  <a:latin typeface="Montserrat" panose="00000500000000000000" pitchFamily="50" charset="-18"/>
              </a:defRPr>
            </a:lvl1pPr>
          </a:lstStyle>
          <a:p>
            <a:r>
              <a:rPr lang="cs-CZ" dirty="0">
                <a:solidFill>
                  <a:schemeClr val="tx1"/>
                </a:solidFill>
              </a:rPr>
              <a:t>ENERGETICKÝ</a:t>
            </a:r>
          </a:p>
          <a:p>
            <a:r>
              <a:rPr lang="cs-CZ" dirty="0">
                <a:solidFill>
                  <a:schemeClr val="tx1"/>
                </a:solidFill>
              </a:rPr>
              <a:t>SPECIALISTA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AB9C8A4C-688E-710C-BAD7-E3E5008A85D1}"/>
              </a:ext>
            </a:extLst>
          </p:cNvPr>
          <p:cNvCxnSpPr>
            <a:cxnSpLocks/>
          </p:cNvCxnSpPr>
          <p:nvPr/>
        </p:nvCxnSpPr>
        <p:spPr>
          <a:xfrm flipH="1">
            <a:off x="2524148" y="5658429"/>
            <a:ext cx="919352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EAAAC0AC-702C-D2BC-33C0-FFCEDA88620E}"/>
              </a:ext>
            </a:extLst>
          </p:cNvPr>
          <p:cNvCxnSpPr>
            <a:cxnSpLocks/>
          </p:cNvCxnSpPr>
          <p:nvPr/>
        </p:nvCxnSpPr>
        <p:spPr>
          <a:xfrm flipH="1">
            <a:off x="415311" y="6540786"/>
            <a:ext cx="11302365" cy="262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élník 34">
            <a:extLst>
              <a:ext uri="{FF2B5EF4-FFF2-40B4-BE49-F238E27FC236}">
                <a16:creationId xmlns:a16="http://schemas.microsoft.com/office/drawing/2014/main" id="{C63D8407-5145-962F-FC65-208D3141D281}"/>
              </a:ext>
            </a:extLst>
          </p:cNvPr>
          <p:cNvSpPr/>
          <p:nvPr/>
        </p:nvSpPr>
        <p:spPr>
          <a:xfrm>
            <a:off x="9104391" y="4037346"/>
            <a:ext cx="2228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800" dirty="0">
                <a:latin typeface="Montserrat" panose="00000500000000000000" pitchFamily="50" charset="-18"/>
              </a:rPr>
              <a:t>x</a:t>
            </a:r>
            <a:endParaRPr lang="cs-CZ" sz="2000" dirty="0">
              <a:latin typeface="Montserrat" panose="00000500000000000000" pitchFamily="50" charset="-18"/>
            </a:endParaRP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3D36B6B9-5E36-0D71-927D-E594EEA9F340}"/>
              </a:ext>
            </a:extLst>
          </p:cNvPr>
          <p:cNvSpPr/>
          <p:nvPr/>
        </p:nvSpPr>
        <p:spPr>
          <a:xfrm>
            <a:off x="5689059" y="4058623"/>
            <a:ext cx="2228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1400" b="1" dirty="0">
                <a:latin typeface="Montserrat" panose="00000500000000000000" pitchFamily="50" charset="-18"/>
              </a:rPr>
              <a:t>KAPITOLA V </a:t>
            </a:r>
            <a:r>
              <a:rPr lang="cs-CZ" altLang="cs-CZ" sz="1400" b="1" dirty="0" err="1">
                <a:latin typeface="Montserrat" panose="00000500000000000000" pitchFamily="50" charset="-18"/>
              </a:rPr>
              <a:t>TZ</a:t>
            </a:r>
            <a:endParaRPr lang="cs-CZ" altLang="cs-CZ" sz="1400" b="1" dirty="0">
              <a:latin typeface="Montserrat" panose="00000500000000000000" pitchFamily="50" charset="-18"/>
            </a:endParaRPr>
          </a:p>
          <a:p>
            <a:pPr algn="ctr"/>
            <a:r>
              <a:rPr lang="cs-CZ" altLang="cs-CZ" sz="1400" dirty="0">
                <a:latin typeface="Montserrat" panose="00000500000000000000" pitchFamily="50" charset="-18"/>
              </a:rPr>
              <a:t>ODPOVĚDNOST???</a:t>
            </a: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CBC5AB6F-06CA-7DF7-E251-2600DD5A202B}"/>
              </a:ext>
            </a:extLst>
          </p:cNvPr>
          <p:cNvSpPr/>
          <p:nvPr/>
        </p:nvSpPr>
        <p:spPr>
          <a:xfrm>
            <a:off x="8449403" y="1999146"/>
            <a:ext cx="33934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latin typeface="Montserrat" panose="00000500000000000000" pitchFamily="50" charset="-18"/>
              </a:rPr>
              <a:t>KONTROLA POŽADAVKŮ </a:t>
            </a:r>
            <a:r>
              <a:rPr lang="cs-CZ" sz="1400" b="1" dirty="0" err="1">
                <a:latin typeface="Montserrat" panose="00000500000000000000" pitchFamily="50" charset="-18"/>
              </a:rPr>
              <a:t>NZEB</a:t>
            </a:r>
            <a:r>
              <a:rPr lang="cs-CZ" sz="1400" b="1" dirty="0">
                <a:latin typeface="Montserrat" panose="00000500000000000000" pitchFamily="50" charset="-18"/>
              </a:rPr>
              <a:t> </a:t>
            </a:r>
            <a:r>
              <a:rPr lang="cs-CZ" sz="1400" dirty="0">
                <a:latin typeface="Montserrat" panose="00000500000000000000" pitchFamily="50" charset="-18"/>
              </a:rPr>
              <a:t>(TĚSNOST VIDĚT POUZE V SW)</a:t>
            </a:r>
          </a:p>
          <a:p>
            <a:r>
              <a:rPr lang="cs-CZ" sz="1400" b="1" dirty="0">
                <a:solidFill>
                  <a:srgbClr val="32D2A0"/>
                </a:solidFill>
                <a:latin typeface="Montserrat" panose="00000500000000000000" pitchFamily="50" charset="-18"/>
              </a:rPr>
              <a:t>PLNÍ </a:t>
            </a:r>
            <a:r>
              <a:rPr lang="cs-CZ" sz="1400" dirty="0">
                <a:latin typeface="Montserrat" panose="00000500000000000000" pitchFamily="50" charset="-18"/>
              </a:rPr>
              <a:t>X </a:t>
            </a:r>
            <a:r>
              <a:rPr lang="cs-CZ" sz="1400" b="1" dirty="0">
                <a:solidFill>
                  <a:srgbClr val="FF0000"/>
                </a:solidFill>
                <a:latin typeface="Montserrat" panose="00000500000000000000" pitchFamily="50" charset="-18"/>
              </a:rPr>
              <a:t>NEPLNÍ</a:t>
            </a:r>
            <a:endParaRPr lang="cs-CZ" sz="1100" dirty="0">
              <a:latin typeface="Montserrat" panose="00000500000000000000" pitchFamily="50" charset="-18"/>
            </a:endParaRP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095FB9D7-E308-9E6A-DB49-FD4811E515EA}"/>
              </a:ext>
            </a:extLst>
          </p:cNvPr>
          <p:cNvSpPr/>
          <p:nvPr/>
        </p:nvSpPr>
        <p:spPr>
          <a:xfrm>
            <a:off x="2732877" y="3003820"/>
            <a:ext cx="2228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800" dirty="0">
                <a:latin typeface="Montserrat" panose="00000500000000000000" pitchFamily="50" charset="-18"/>
              </a:rPr>
              <a:t>x</a:t>
            </a:r>
            <a:endParaRPr lang="cs-CZ" sz="2000" dirty="0">
              <a:latin typeface="Montserrat" panose="00000500000000000000" pitchFamily="50" charset="-18"/>
            </a:endParaRP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C199C241-39EC-7646-8456-FB7A902B3907}"/>
              </a:ext>
            </a:extLst>
          </p:cNvPr>
          <p:cNvSpPr/>
          <p:nvPr/>
        </p:nvSpPr>
        <p:spPr>
          <a:xfrm>
            <a:off x="5588523" y="3022739"/>
            <a:ext cx="2228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800" dirty="0">
                <a:latin typeface="Montserrat" panose="00000500000000000000" pitchFamily="50" charset="-18"/>
              </a:rPr>
              <a:t>x</a:t>
            </a:r>
            <a:endParaRPr lang="cs-CZ" sz="2000" dirty="0">
              <a:latin typeface="Montserrat" panose="00000500000000000000" pitchFamily="50" charset="-18"/>
            </a:endParaRP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6D126027-B0E5-CB12-AD7D-1DD070F026B2}"/>
              </a:ext>
            </a:extLst>
          </p:cNvPr>
          <p:cNvSpPr txBox="1"/>
          <p:nvPr/>
        </p:nvSpPr>
        <p:spPr>
          <a:xfrm>
            <a:off x="4830901" y="1264661"/>
            <a:ext cx="116239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b="1" dirty="0">
                <a:latin typeface="Montserrat" panose="00000500000000000000" pitchFamily="50" charset="-18"/>
              </a:rPr>
              <a:t>POVOLENÍ</a:t>
            </a:r>
            <a:endParaRPr lang="cs-CZ" sz="1000" dirty="0"/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5DB2B5B7-D6C0-3CC4-B7BA-5C99967724BB}"/>
              </a:ext>
            </a:extLst>
          </p:cNvPr>
          <p:cNvSpPr txBox="1"/>
          <p:nvPr/>
        </p:nvSpPr>
        <p:spPr>
          <a:xfrm>
            <a:off x="7882184" y="1299693"/>
            <a:ext cx="116239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b="1" dirty="0">
                <a:latin typeface="Montserrat" panose="00000500000000000000" pitchFamily="50" charset="-18"/>
              </a:rPr>
              <a:t>VÝSTAVBA</a:t>
            </a:r>
            <a:endParaRPr lang="cs-CZ" sz="1000" dirty="0"/>
          </a:p>
        </p:txBody>
      </p:sp>
      <p:pic>
        <p:nvPicPr>
          <p:cNvPr id="44" name="Obrázek 43">
            <a:extLst>
              <a:ext uri="{FF2B5EF4-FFF2-40B4-BE49-F238E27FC236}">
                <a16:creationId xmlns:a16="http://schemas.microsoft.com/office/drawing/2014/main" id="{4D0BB44A-3B5F-58CC-EDAF-B59BB9281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467" y="4908244"/>
            <a:ext cx="491579" cy="618014"/>
          </a:xfrm>
          <a:prstGeom prst="rect">
            <a:avLst/>
          </a:prstGeom>
        </p:spPr>
      </p:pic>
      <p:sp>
        <p:nvSpPr>
          <p:cNvPr id="47" name="TextovéPole 46">
            <a:extLst>
              <a:ext uri="{FF2B5EF4-FFF2-40B4-BE49-F238E27FC236}">
                <a16:creationId xmlns:a16="http://schemas.microsoft.com/office/drawing/2014/main" id="{D67D3376-9852-4362-A55B-6246FB8E5D85}"/>
              </a:ext>
            </a:extLst>
          </p:cNvPr>
          <p:cNvSpPr txBox="1"/>
          <p:nvPr/>
        </p:nvSpPr>
        <p:spPr>
          <a:xfrm>
            <a:off x="3507352" y="4921812"/>
            <a:ext cx="1331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1200" b="1" dirty="0">
                <a:latin typeface="Montserrat" panose="00000500000000000000" pitchFamily="50" charset="-18"/>
              </a:rPr>
              <a:t>PŘÍZNIVÝ</a:t>
            </a:r>
          </a:p>
          <a:p>
            <a:r>
              <a:rPr lang="cs-CZ" altLang="cs-CZ" sz="1200" b="1" dirty="0">
                <a:latin typeface="Montserrat" panose="00000500000000000000" pitchFamily="50" charset="-18"/>
              </a:rPr>
              <a:t>PROJEKTOVÝ  </a:t>
            </a:r>
          </a:p>
          <a:p>
            <a:r>
              <a:rPr lang="cs-CZ" altLang="cs-CZ" sz="1200" b="1" dirty="0">
                <a:latin typeface="Montserrat" panose="00000500000000000000" pitchFamily="50" charset="-18"/>
              </a:rPr>
              <a:t>PŘEDPOKLAD</a:t>
            </a:r>
            <a:endParaRPr lang="cs-CZ" sz="1200" dirty="0"/>
          </a:p>
        </p:txBody>
      </p:sp>
      <p:pic>
        <p:nvPicPr>
          <p:cNvPr id="49" name="Obrázek 48">
            <a:extLst>
              <a:ext uri="{FF2B5EF4-FFF2-40B4-BE49-F238E27FC236}">
                <a16:creationId xmlns:a16="http://schemas.microsoft.com/office/drawing/2014/main" id="{ED139BCA-29F7-C527-9374-A534A28F6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974" y="4901459"/>
            <a:ext cx="491579" cy="618014"/>
          </a:xfrm>
          <a:prstGeom prst="rect">
            <a:avLst/>
          </a:prstGeom>
        </p:spPr>
      </p:pic>
      <p:sp>
        <p:nvSpPr>
          <p:cNvPr id="50" name="TextovéPole 49">
            <a:extLst>
              <a:ext uri="{FF2B5EF4-FFF2-40B4-BE49-F238E27FC236}">
                <a16:creationId xmlns:a16="http://schemas.microsoft.com/office/drawing/2014/main" id="{4D4F881D-7D1F-127C-53F8-33C6260A004F}"/>
              </a:ext>
            </a:extLst>
          </p:cNvPr>
          <p:cNvSpPr txBox="1"/>
          <p:nvPr/>
        </p:nvSpPr>
        <p:spPr>
          <a:xfrm>
            <a:off x="6585859" y="4915027"/>
            <a:ext cx="1331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1200" b="1" dirty="0">
                <a:latin typeface="Montserrat" panose="00000500000000000000" pitchFamily="50" charset="-18"/>
              </a:rPr>
              <a:t>PŘÍZNIVÝ</a:t>
            </a:r>
          </a:p>
          <a:p>
            <a:r>
              <a:rPr lang="cs-CZ" altLang="cs-CZ" sz="1200" b="1" dirty="0">
                <a:latin typeface="Montserrat" panose="00000500000000000000" pitchFamily="50" charset="-18"/>
              </a:rPr>
              <a:t>PROJEKTOVÝ  </a:t>
            </a:r>
          </a:p>
          <a:p>
            <a:r>
              <a:rPr lang="cs-CZ" altLang="cs-CZ" sz="1200" b="1" dirty="0">
                <a:latin typeface="Montserrat" panose="00000500000000000000" pitchFamily="50" charset="-18"/>
              </a:rPr>
              <a:t>PŘEDPOKLAD</a:t>
            </a:r>
            <a:endParaRPr lang="cs-CZ" sz="1200" dirty="0"/>
          </a:p>
        </p:txBody>
      </p:sp>
      <p:pic>
        <p:nvPicPr>
          <p:cNvPr id="51" name="Obrázek 50">
            <a:extLst>
              <a:ext uri="{FF2B5EF4-FFF2-40B4-BE49-F238E27FC236}">
                <a16:creationId xmlns:a16="http://schemas.microsoft.com/office/drawing/2014/main" id="{C9582631-8EC1-D62C-9931-ABC322D1C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486" y="4935970"/>
            <a:ext cx="491579" cy="618014"/>
          </a:xfrm>
          <a:prstGeom prst="rect">
            <a:avLst/>
          </a:prstGeom>
        </p:spPr>
      </p:pic>
      <p:sp>
        <p:nvSpPr>
          <p:cNvPr id="54" name="Obdélník 53">
            <a:extLst>
              <a:ext uri="{FF2B5EF4-FFF2-40B4-BE49-F238E27FC236}">
                <a16:creationId xmlns:a16="http://schemas.microsoft.com/office/drawing/2014/main" id="{6794936A-43EA-D50B-889D-48E0C5900309}"/>
              </a:ext>
            </a:extLst>
          </p:cNvPr>
          <p:cNvSpPr/>
          <p:nvPr/>
        </p:nvSpPr>
        <p:spPr>
          <a:xfrm>
            <a:off x="8463383" y="3001462"/>
            <a:ext cx="33934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latin typeface="Montserrat" panose="00000500000000000000" pitchFamily="50" charset="-18"/>
              </a:rPr>
              <a:t>KONTROLA VYHL. </a:t>
            </a:r>
            <a:r>
              <a:rPr lang="cs-CZ" sz="1400" b="1" dirty="0" err="1">
                <a:latin typeface="Montserrat" panose="00000500000000000000" pitchFamily="50" charset="-18"/>
              </a:rPr>
              <a:t>OTP</a:t>
            </a:r>
            <a:endParaRPr lang="cs-CZ" sz="1400" b="1" dirty="0">
              <a:latin typeface="Montserrat" panose="00000500000000000000" pitchFamily="50" charset="-18"/>
            </a:endParaRPr>
          </a:p>
          <a:p>
            <a:r>
              <a:rPr lang="cs-CZ" sz="1400" dirty="0">
                <a:latin typeface="Montserrat" panose="00000500000000000000" pitchFamily="50" charset="-18"/>
              </a:rPr>
              <a:t>PLNĚNÍ POŽADAVKU ČSN 730540</a:t>
            </a:r>
          </a:p>
          <a:p>
            <a:r>
              <a:rPr lang="cs-CZ" sz="1400" b="1" dirty="0">
                <a:solidFill>
                  <a:srgbClr val="32D2A0"/>
                </a:solidFill>
                <a:latin typeface="Montserrat" panose="00000500000000000000" pitchFamily="50" charset="-18"/>
              </a:rPr>
              <a:t>PLNÍ </a:t>
            </a:r>
            <a:r>
              <a:rPr lang="cs-CZ" sz="1400" dirty="0">
                <a:latin typeface="Montserrat" panose="00000500000000000000" pitchFamily="50" charset="-18"/>
              </a:rPr>
              <a:t>X </a:t>
            </a:r>
            <a:r>
              <a:rPr lang="cs-CZ" sz="1400" b="1" dirty="0">
                <a:solidFill>
                  <a:srgbClr val="FF0000"/>
                </a:solidFill>
                <a:latin typeface="Montserrat" panose="00000500000000000000" pitchFamily="50" charset="-18"/>
              </a:rPr>
              <a:t>NEPLNÍ</a:t>
            </a:r>
            <a:endParaRPr lang="cs-CZ" sz="1100" b="1" dirty="0">
              <a:solidFill>
                <a:srgbClr val="FF0000"/>
              </a:solidFill>
              <a:latin typeface="Montserrat" panose="00000500000000000000" pitchFamily="50" charset="-18"/>
            </a:endParaRPr>
          </a:p>
        </p:txBody>
      </p:sp>
      <p:pic>
        <p:nvPicPr>
          <p:cNvPr id="56" name="Obrázek 55">
            <a:extLst>
              <a:ext uri="{FF2B5EF4-FFF2-40B4-BE49-F238E27FC236}">
                <a16:creationId xmlns:a16="http://schemas.microsoft.com/office/drawing/2014/main" id="{31FD92A8-635F-43B8-0316-262EA71F1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7950" y="2502225"/>
            <a:ext cx="831024" cy="624150"/>
          </a:xfrm>
          <a:prstGeom prst="rect">
            <a:avLst/>
          </a:prstGeom>
        </p:spPr>
      </p:pic>
      <p:sp>
        <p:nvSpPr>
          <p:cNvPr id="58" name="TextovéPole 57">
            <a:extLst>
              <a:ext uri="{FF2B5EF4-FFF2-40B4-BE49-F238E27FC236}">
                <a16:creationId xmlns:a16="http://schemas.microsoft.com/office/drawing/2014/main" id="{56F86E36-E45D-C5E1-E3E4-8501ECC2F2FA}"/>
              </a:ext>
            </a:extLst>
          </p:cNvPr>
          <p:cNvSpPr txBox="1"/>
          <p:nvPr/>
        </p:nvSpPr>
        <p:spPr>
          <a:xfrm>
            <a:off x="9044582" y="5009988"/>
            <a:ext cx="6094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dirty="0">
                <a:latin typeface="Montserrat" panose="00000500000000000000" pitchFamily="50" charset="-18"/>
              </a:rPr>
              <a:t>MÁŠ </a:t>
            </a:r>
            <a:r>
              <a:rPr lang="cs-CZ" sz="1400" b="1" dirty="0" err="1">
                <a:latin typeface="Montserrat" panose="00000500000000000000" pitchFamily="50" charset="-18"/>
              </a:rPr>
              <a:t>BDT</a:t>
            </a:r>
            <a:r>
              <a:rPr lang="cs-CZ" sz="1400" dirty="0">
                <a:latin typeface="Montserrat" panose="00000500000000000000" pitchFamily="50" charset="-18"/>
              </a:rPr>
              <a:t>? &gt;&gt; ZMĚŘENÁ HOD.</a:t>
            </a:r>
          </a:p>
          <a:p>
            <a:r>
              <a:rPr lang="cs-CZ" sz="1400" b="1" dirty="0">
                <a:latin typeface="Montserrat" panose="00000500000000000000" pitchFamily="50" charset="-18"/>
              </a:rPr>
              <a:t>NEMÁŠ </a:t>
            </a:r>
            <a:r>
              <a:rPr lang="cs-CZ" sz="1400" b="1" dirty="0" err="1">
                <a:latin typeface="Montserrat" panose="00000500000000000000" pitchFamily="50" charset="-18"/>
              </a:rPr>
              <a:t>BDT</a:t>
            </a:r>
            <a:r>
              <a:rPr lang="cs-CZ" sz="1400" dirty="0">
                <a:latin typeface="Montserrat" panose="00000500000000000000" pitchFamily="50" charset="-18"/>
              </a:rPr>
              <a:t>? &gt;&gt; PŘIRÁŽKA 50%</a:t>
            </a:r>
          </a:p>
        </p:txBody>
      </p:sp>
      <p:pic>
        <p:nvPicPr>
          <p:cNvPr id="60" name="Obrázek 59">
            <a:extLst>
              <a:ext uri="{FF2B5EF4-FFF2-40B4-BE49-F238E27FC236}">
                <a16:creationId xmlns:a16="http://schemas.microsoft.com/office/drawing/2014/main" id="{94884967-2BE0-99AF-77D7-122CEF3AF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7931" y="5750229"/>
            <a:ext cx="546073" cy="708295"/>
          </a:xfrm>
          <a:prstGeom prst="rect">
            <a:avLst/>
          </a:prstGeom>
        </p:spPr>
      </p:pic>
      <p:sp>
        <p:nvSpPr>
          <p:cNvPr id="61" name="Obdélník 60">
            <a:extLst>
              <a:ext uri="{FF2B5EF4-FFF2-40B4-BE49-F238E27FC236}">
                <a16:creationId xmlns:a16="http://schemas.microsoft.com/office/drawing/2014/main" id="{64C94722-535D-7B1A-55CB-4B416B168F97}"/>
              </a:ext>
            </a:extLst>
          </p:cNvPr>
          <p:cNvSpPr/>
          <p:nvPr/>
        </p:nvSpPr>
        <p:spPr>
          <a:xfrm>
            <a:off x="9187634" y="5748716"/>
            <a:ext cx="26237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latin typeface="Montserrat" panose="00000500000000000000" pitchFamily="50" charset="-18"/>
              </a:rPr>
              <a:t>SMLUVNÍ ODPOVĚDNOST GENERÁLNÍHO DODAVATELE</a:t>
            </a:r>
            <a:endParaRPr lang="cs-CZ" sz="1100" dirty="0">
              <a:latin typeface="Montserrat" panose="00000500000000000000" pitchFamily="50" charset="-18"/>
            </a:endParaRPr>
          </a:p>
        </p:txBody>
      </p:sp>
      <p:pic>
        <p:nvPicPr>
          <p:cNvPr id="62" name="Obrázek 61">
            <a:extLst>
              <a:ext uri="{FF2B5EF4-FFF2-40B4-BE49-F238E27FC236}">
                <a16:creationId xmlns:a16="http://schemas.microsoft.com/office/drawing/2014/main" id="{89B98CAF-D4F3-F337-3F9D-AF876884C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5792" y="6059327"/>
            <a:ext cx="586275" cy="440328"/>
          </a:xfrm>
          <a:prstGeom prst="rect">
            <a:avLst/>
          </a:prstGeom>
        </p:spPr>
      </p:pic>
      <p:sp>
        <p:nvSpPr>
          <p:cNvPr id="63" name="Obdélník 62">
            <a:extLst>
              <a:ext uri="{FF2B5EF4-FFF2-40B4-BE49-F238E27FC236}">
                <a16:creationId xmlns:a16="http://schemas.microsoft.com/office/drawing/2014/main" id="{97F6E1D3-879C-5917-EC2B-CD488858BD05}"/>
              </a:ext>
            </a:extLst>
          </p:cNvPr>
          <p:cNvSpPr/>
          <p:nvPr/>
        </p:nvSpPr>
        <p:spPr>
          <a:xfrm>
            <a:off x="2749070" y="5844987"/>
            <a:ext cx="2228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800" dirty="0">
                <a:latin typeface="Montserrat" panose="00000500000000000000" pitchFamily="50" charset="-18"/>
              </a:rPr>
              <a:t>x</a:t>
            </a:r>
            <a:endParaRPr lang="cs-CZ" sz="2000" dirty="0">
              <a:latin typeface="Montserrat" panose="00000500000000000000" pitchFamily="50" charset="-18"/>
            </a:endParaRPr>
          </a:p>
        </p:txBody>
      </p:sp>
      <p:sp>
        <p:nvSpPr>
          <p:cNvPr id="64" name="Obdélník 63">
            <a:extLst>
              <a:ext uri="{FF2B5EF4-FFF2-40B4-BE49-F238E27FC236}">
                <a16:creationId xmlns:a16="http://schemas.microsoft.com/office/drawing/2014/main" id="{71EB681E-CB58-C381-3DB7-8BC39F672598}"/>
              </a:ext>
            </a:extLst>
          </p:cNvPr>
          <p:cNvSpPr/>
          <p:nvPr/>
        </p:nvSpPr>
        <p:spPr>
          <a:xfrm>
            <a:off x="5689059" y="5856438"/>
            <a:ext cx="2228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800" dirty="0">
                <a:latin typeface="Montserrat" panose="00000500000000000000" pitchFamily="50" charset="-18"/>
              </a:rPr>
              <a:t>x</a:t>
            </a:r>
            <a:endParaRPr lang="cs-CZ" sz="2000" dirty="0">
              <a:latin typeface="Montserrat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7328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20" grpId="0"/>
      <p:bldP spid="21" grpId="0"/>
      <p:bldP spid="35" grpId="0"/>
      <p:bldP spid="36" grpId="0"/>
      <p:bldP spid="37" grpId="0"/>
      <p:bldP spid="38" grpId="0"/>
      <p:bldP spid="39" grpId="0"/>
      <p:bldP spid="47" grpId="0"/>
      <p:bldP spid="50" grpId="0"/>
      <p:bldP spid="54" grpId="0"/>
      <p:bldP spid="58" grpId="0"/>
      <p:bldP spid="61" grpId="0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2817B-8037-0C16-02B8-6C4D3323A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9">
            <a:extLst>
              <a:ext uri="{FF2B5EF4-FFF2-40B4-BE49-F238E27FC236}">
                <a16:creationId xmlns:a16="http://schemas.microsoft.com/office/drawing/2014/main" id="{25CC4A7C-4662-C593-5360-2649F3E16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970" y="246542"/>
            <a:ext cx="105562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cs-CZ" sz="2400" dirty="0">
                <a:latin typeface="Montserrat" panose="00000500000000000000" pitchFamily="50" charset="-18"/>
              </a:rPr>
              <a:t>RIZIKO POVINNÉ POŽADOVANÉ HODNOTY + PŘIRÁŽKY +50%</a:t>
            </a:r>
            <a:endParaRPr lang="cs-CZ" altLang="cs-CZ" sz="2400" b="1" dirty="0">
              <a:latin typeface="Montserrat" panose="00000500000000000000" pitchFamily="50" charset="-18"/>
            </a:endParaRPr>
          </a:p>
        </p:txBody>
      </p:sp>
      <p:pic>
        <p:nvPicPr>
          <p:cNvPr id="5" name="Obrázek 23">
            <a:extLst>
              <a:ext uri="{FF2B5EF4-FFF2-40B4-BE49-F238E27FC236}">
                <a16:creationId xmlns:a16="http://schemas.microsoft.com/office/drawing/2014/main" id="{795BD3DE-4411-E8D5-FA51-51F7CF19C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809" y="157642"/>
            <a:ext cx="6461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BA0C2141-5B87-D63B-B984-6494D22AF35F}"/>
              </a:ext>
            </a:extLst>
          </p:cNvPr>
          <p:cNvCxnSpPr>
            <a:cxnSpLocks/>
          </p:cNvCxnSpPr>
          <p:nvPr/>
        </p:nvCxnSpPr>
        <p:spPr>
          <a:xfrm>
            <a:off x="1400235" y="856142"/>
            <a:ext cx="9424783" cy="0"/>
          </a:xfrm>
          <a:prstGeom prst="line">
            <a:avLst/>
          </a:prstGeom>
          <a:ln w="9525">
            <a:solidFill>
              <a:srgbClr val="32D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D2D80394-957F-8FC7-1797-BC617672ACA8}"/>
              </a:ext>
            </a:extLst>
          </p:cNvPr>
          <p:cNvSpPr txBox="1"/>
          <p:nvPr/>
        </p:nvSpPr>
        <p:spPr>
          <a:xfrm>
            <a:off x="7932754" y="2081427"/>
            <a:ext cx="3460141" cy="665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800" b="1" dirty="0">
                <a:solidFill>
                  <a:srgbClr val="C00000"/>
                </a:solidFill>
                <a:latin typeface="Montserrat" panose="00000500000000000000" pitchFamily="2" charset="-18"/>
              </a:rPr>
              <a:t>4,5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DCCE927-4748-FBC4-9E2F-1F05C786CDB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645" r="23454" b="15029"/>
          <a:stretch>
            <a:fillRect/>
          </a:stretch>
        </p:blipFill>
        <p:spPr>
          <a:xfrm>
            <a:off x="232972" y="1004077"/>
            <a:ext cx="8332805" cy="353031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8170F76-7727-AE0E-2A7B-6FF8BF7B2034}"/>
              </a:ext>
            </a:extLst>
          </p:cNvPr>
          <p:cNvSpPr txBox="1"/>
          <p:nvPr/>
        </p:nvSpPr>
        <p:spPr>
          <a:xfrm>
            <a:off x="7932754" y="2622608"/>
            <a:ext cx="3460141" cy="461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b="1" dirty="0">
                <a:solidFill>
                  <a:srgbClr val="C00000"/>
                </a:solidFill>
                <a:latin typeface="Montserrat" panose="00000500000000000000" pitchFamily="2" charset="-18"/>
              </a:rPr>
              <a:t>2,25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9AAD092-4E32-34E6-9A84-D36FB8BC6899}"/>
              </a:ext>
            </a:extLst>
          </p:cNvPr>
          <p:cNvSpPr txBox="1"/>
          <p:nvPr/>
        </p:nvSpPr>
        <p:spPr>
          <a:xfrm>
            <a:off x="8085154" y="3784645"/>
            <a:ext cx="3460141" cy="461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b="1" dirty="0">
                <a:solidFill>
                  <a:srgbClr val="C00000"/>
                </a:solidFill>
                <a:latin typeface="Montserrat" panose="00000500000000000000" pitchFamily="2" charset="-18"/>
              </a:rPr>
              <a:t>0,9 (1,35)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96C12FF-A1FD-9C32-5BD2-326E23348573}"/>
              </a:ext>
            </a:extLst>
          </p:cNvPr>
          <p:cNvSpPr txBox="1"/>
          <p:nvPr/>
        </p:nvSpPr>
        <p:spPr>
          <a:xfrm>
            <a:off x="8085153" y="3140598"/>
            <a:ext cx="3460141" cy="461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b="1" dirty="0">
                <a:solidFill>
                  <a:srgbClr val="C00000"/>
                </a:solidFill>
                <a:latin typeface="Montserrat" panose="00000500000000000000" pitchFamily="2" charset="-18"/>
              </a:rPr>
              <a:t>1,5 (1,95)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3A297F3F-9A68-5754-EA08-9A7214CEA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416" y="4774887"/>
            <a:ext cx="6232977" cy="1910233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65082CF8-F539-31AE-60E2-8F8FCF2AB58B}"/>
              </a:ext>
            </a:extLst>
          </p:cNvPr>
          <p:cNvSpPr txBox="1"/>
          <p:nvPr/>
        </p:nvSpPr>
        <p:spPr>
          <a:xfrm>
            <a:off x="519465" y="4682328"/>
            <a:ext cx="60948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>
                <a:latin typeface="Montserrat" panose="00000500000000000000" pitchFamily="2" charset="-18"/>
              </a:rPr>
              <a:t>Zdroj: Ing. Jiří Novák</a:t>
            </a:r>
            <a:endParaRPr lang="cs-CZ" sz="1100" dirty="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DFC08107-F737-C7F4-E015-15E1EB053A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9887" y="2293287"/>
            <a:ext cx="586275" cy="440328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156DFEAB-E072-61E9-EB3A-2E5C63C7C80E}"/>
              </a:ext>
            </a:extLst>
          </p:cNvPr>
          <p:cNvSpPr txBox="1"/>
          <p:nvPr/>
        </p:nvSpPr>
        <p:spPr>
          <a:xfrm>
            <a:off x="7639177" y="4938004"/>
            <a:ext cx="37537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altLang="cs-CZ" sz="2400" b="1" dirty="0">
                <a:latin typeface="Montserrat" panose="00000500000000000000" pitchFamily="50" charset="-18"/>
              </a:rPr>
              <a:t>MENŠÍ BUDOVA</a:t>
            </a:r>
          </a:p>
          <a:p>
            <a:pPr algn="ctr"/>
            <a:r>
              <a:rPr lang="pl-PL" altLang="cs-CZ" sz="2400" b="1" dirty="0">
                <a:latin typeface="Montserrat" panose="00000500000000000000" pitchFamily="50" charset="-18"/>
              </a:rPr>
              <a:t>= VYŠŠÍ VLIV NETĚSNOSTÍ NA </a:t>
            </a:r>
          </a:p>
          <a:p>
            <a:pPr algn="ctr"/>
            <a:r>
              <a:rPr lang="pl-PL" altLang="cs-CZ" sz="2400" b="1" dirty="0">
                <a:latin typeface="Montserrat" panose="00000500000000000000" pitchFamily="50" charset="-18"/>
              </a:rPr>
              <a:t>HODNOCENÍ ENB</a:t>
            </a:r>
            <a:endParaRPr lang="cs-CZ" sz="2400" b="1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56F527F-1EB8-9560-4DF1-0135700C12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4287" y="5701066"/>
            <a:ext cx="586275" cy="44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7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8" grpId="0"/>
      <p:bldP spid="21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Širokoúhlá obrazovka</PresentationFormat>
  <Paragraphs>113</Paragraphs>
  <Slides>13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Montserrat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Radovan Kohút</dc:creator>
  <cp:lastModifiedBy>Jiří Cihlář</cp:lastModifiedBy>
  <cp:revision>152</cp:revision>
  <dcterms:created xsi:type="dcterms:W3CDTF">2024-02-12T20:57:06Z</dcterms:created>
  <dcterms:modified xsi:type="dcterms:W3CDTF">2025-11-26T18:10:09Z</dcterms:modified>
</cp:coreProperties>
</file>