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5" r:id="rId3"/>
    <p:sldId id="266" r:id="rId4"/>
    <p:sldId id="267" r:id="rId5"/>
    <p:sldId id="268" r:id="rId6"/>
    <p:sldId id="270" r:id="rId7"/>
    <p:sldId id="269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9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F073D-D29A-4E4D-AFA6-3BE2C0760D5E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67FF3-BE42-46AA-AD28-458792F4AD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37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011A12-33EE-CBA5-0802-219BD615F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49B9BB-D58F-6682-7EF5-7BACFA0E0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9922EB-CA84-FACB-5A23-221C27A3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4D85-2E39-4CA1-940B-B237B7080FC2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ADF953-6E5B-D3A3-5A1C-E8A39AEF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EA1590-6600-AE30-94DE-C05B0A09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04EC-92A0-4678-83B6-A79C7213FE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129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E4308-568E-D632-5228-CABCDC7A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0828201-1278-678C-E77F-A88D05089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113716-8E0C-13E3-F6D0-D0157968C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4D85-2E39-4CA1-940B-B237B7080FC2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F0CDE2-7C61-D1DD-821D-7860B1981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C42AF-4C30-BC34-FDEB-B0BC4FDF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04EC-92A0-4678-83B6-A79C7213FE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122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94F26D6-DED0-F54C-A655-59B965C0A2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23BCCCC-9FEC-12B1-81D9-D70BC8E9A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193E91-F32E-266F-BAFD-543DBFABA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4D85-2E39-4CA1-940B-B237B7080FC2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F7FA96-6C7B-3365-492B-6FEA17CD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5B1AD4-A3F1-E2C2-BC99-9C2345E4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04EC-92A0-4678-83B6-A79C7213FE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4166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09839-721C-0397-9030-AE346201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39BC6E-7007-41FD-3051-A58220B68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1B8FA8-81A2-F28E-9000-4D10CA375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4D85-2E39-4CA1-940B-B237B7080FC2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34EB68-1CC1-0AC5-A0F3-58196ECA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ECD041-99B5-C3CE-CCAA-47D260ABA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04EC-92A0-4678-83B6-A79C7213FE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03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1BD14D-66A5-82C6-C68E-7B7780E9C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848C4C-C360-A7A3-D020-6A9EFB349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34C8E7-7752-AB26-935B-D9560AB3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4D85-2E39-4CA1-940B-B237B7080FC2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05D52D-4BCE-BBDC-80EC-DEFF174E2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9ECEE9-8C0C-2EE0-B0F6-59C0519C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04EC-92A0-4678-83B6-A79C7213FE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13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125187-DAB5-478C-0E43-18C525613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FAE5C1-B546-A150-4545-B01CAD1CC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EDB5CF-9E83-C5A8-611D-86BEBBF53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9CA33A-F54A-AFC8-12E0-65C179DB9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4D85-2E39-4CA1-940B-B237B7080FC2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C46C6C9-7E2D-9849-8883-F46C9270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6BF18C-D73B-D354-8E2A-3F29862F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04EC-92A0-4678-83B6-A79C7213FE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49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3F2CFC-F18C-4970-41E1-91982FBFC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8158A3-BC17-7A52-2FA8-830E0333F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AA48AC-86E9-8117-2922-29419B9DF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E8C340E-34D4-5E5B-EA33-718FDE792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3F9091-BA81-F669-6F84-398E3FC195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B8AC664-3A9D-744A-55BE-43E0A7F78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4D85-2E39-4CA1-940B-B237B7080FC2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E542F2B-7E4F-58B8-F632-4D2E88857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E92F65F-DAA6-853F-24F7-D8E5450D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04EC-92A0-4678-83B6-A79C7213FE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91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E78314-1F77-C454-08CE-F89B39B6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486E7DC-C0B0-7E08-87B4-C4F3C683A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4D85-2E39-4CA1-940B-B237B7080FC2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87E45C-709C-6381-FBC6-074614AE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1B1C138-A36C-EABC-5CF1-8C3B1025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04EC-92A0-4678-83B6-A79C7213FE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628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345DA56-827E-E587-0FC3-EDCB36341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4D85-2E39-4CA1-940B-B237B7080FC2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5100130-1D3D-954B-7605-44DE211C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38C783-A959-5481-890A-5A600C93F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04EC-92A0-4678-83B6-A79C7213FE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98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6FFF1-94CE-5716-B00A-CF4136F6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DE0032-6A04-6C48-B942-865885AE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AA9676-81D9-7D9D-DB52-547455C5C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E47FEC1-C2CD-D67B-B727-920E70782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4D85-2E39-4CA1-940B-B237B7080FC2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99575-38CF-B260-94D3-7F38C11D9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F465D6-D0A6-8A92-04A5-201213C84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04EC-92A0-4678-83B6-A79C7213FE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64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3EA3F-33B9-05BD-5937-8EB5A2E4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41340F2-8253-A13E-B25F-2A62ADD4F6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99C052-F6CE-6856-9213-A00C7AF1F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863717-D434-B505-5815-7951AADD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4D85-2E39-4CA1-940B-B237B7080FC2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045F2DA-E76F-1B56-18D1-D48A1376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1EED674-DA13-17F0-D23B-B8DCFC3C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04EC-92A0-4678-83B6-A79C7213FE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354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78EAD3D-E9E2-6F6A-A016-B031A7C48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FF5664-5BF0-D732-426D-DD6A6831D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3B3E66-F17A-A04B-FAE1-1FB68303BB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14D85-2E39-4CA1-940B-B237B7080FC2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0FE875-49E3-CFE1-BDCC-749D4691C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5CC0B1-3797-0047-2C34-80509F7BE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604EC-92A0-4678-83B6-A79C7213FE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82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28D90E3-D52D-1825-3442-58DEC086F045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C5A018B-BA0F-6D80-6C81-30A509B9B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C3EDFFD-FD08-B0CA-BD53-7F4940A8858F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C9BF651-35A0-E930-C92D-A0150971B2CF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F6F3190-C7DC-2352-0D1B-BDD4B43FACCF}"/>
              </a:ext>
            </a:extLst>
          </p:cNvPr>
          <p:cNvSpPr txBox="1"/>
          <p:nvPr/>
        </p:nvSpPr>
        <p:spPr>
          <a:xfrm>
            <a:off x="527304" y="2105561"/>
            <a:ext cx="11137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FFC3"/>
                </a:solidFill>
              </a:rPr>
              <a:t>Vpusti a prostupy na rekonstrukcích plochých střech: udělejme to správně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694BF0E-1B41-7009-F139-8D22347E3845}"/>
              </a:ext>
            </a:extLst>
          </p:cNvPr>
          <p:cNvSpPr txBox="1"/>
          <p:nvPr/>
        </p:nvSpPr>
        <p:spPr>
          <a:xfrm>
            <a:off x="527304" y="3940457"/>
            <a:ext cx="1113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FFC3"/>
                </a:solidFill>
              </a:rPr>
              <a:t>Od řemeslné improvizace k systémové jistotě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DE8A28C-DC03-3272-C133-638BDE624C23}"/>
              </a:ext>
            </a:extLst>
          </p:cNvPr>
          <p:cNvSpPr txBox="1"/>
          <p:nvPr/>
        </p:nvSpPr>
        <p:spPr>
          <a:xfrm>
            <a:off x="527304" y="5036689"/>
            <a:ext cx="1113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FFC3"/>
                </a:solidFill>
              </a:rPr>
              <a:t>Jan Dvořák, DVAKO s.r.o.</a:t>
            </a:r>
          </a:p>
        </p:txBody>
      </p:sp>
    </p:spTree>
    <p:extLst>
      <p:ext uri="{BB962C8B-B14F-4D97-AF65-F5344CB8AC3E}">
        <p14:creationId xmlns:p14="http://schemas.microsoft.com/office/powerpoint/2010/main" val="330199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83AC7-E0C2-AE5D-F87F-469FEC812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8AF6E94B-1078-ED4B-BA45-28E07D142966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BA4BA4F-D689-B15B-3A16-599E2C24C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A7437AE-853E-8DFB-FB20-0D65824DB7D9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6759D90A-F8F5-BE66-BE69-D54859CEDCB8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D8C279F-804E-BEB3-3B40-076621D321C4}"/>
              </a:ext>
            </a:extLst>
          </p:cNvPr>
          <p:cNvSpPr txBox="1"/>
          <p:nvPr/>
        </p:nvSpPr>
        <p:spPr>
          <a:xfrm>
            <a:off x="107711" y="1478165"/>
            <a:ext cx="1197657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u="sng" dirty="0">
                <a:solidFill>
                  <a:srgbClr val="00FFC3"/>
                </a:solidFill>
              </a:rPr>
              <a:t>Éra FVE, tepelných čerpadel a klimatizací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Střechou prochází víc kabelů než kdy dřív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Riziko poškození kabelových prostupů při instalací technologií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Potřeba </a:t>
            </a:r>
            <a:r>
              <a:rPr lang="cs-CZ" sz="3200" dirty="0" err="1">
                <a:solidFill>
                  <a:srgbClr val="00FFC3"/>
                </a:solidFill>
                <a:latin typeface="Saira" pitchFamily="2" charset="-18"/>
              </a:rPr>
              <a:t>revidovatelnosti</a:t>
            </a: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 a snadné výměny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922B86D-8795-27CC-868A-8A0450BF4071}"/>
              </a:ext>
            </a:extLst>
          </p:cNvPr>
          <p:cNvSpPr txBox="1"/>
          <p:nvPr/>
        </p:nvSpPr>
        <p:spPr>
          <a:xfrm>
            <a:off x="-173736" y="5577892"/>
            <a:ext cx="1253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00FFC3"/>
                </a:solidFill>
              </a:rPr>
              <a:t>Volte kabelové prostupy s flexi ohebnou částí</a:t>
            </a:r>
            <a:endParaRPr lang="cs-CZ" sz="4400" dirty="0">
              <a:solidFill>
                <a:srgbClr val="00FF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97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19B90-397A-6237-49ED-537010780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741842D9-FAD4-19DF-EA74-2FCEECCD5285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2C1EBFB-E435-46DB-934A-E2DA5194F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CB3522B-C299-C366-91C6-0FC43160C39E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9A20624-6C0A-51EA-E798-24CA13163336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7CAA7F-CAE2-3107-F761-876B69BF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720" y="1656311"/>
            <a:ext cx="3032543" cy="4882896"/>
          </a:xfrm>
          <a:prstGeom prst="rect">
            <a:avLst/>
          </a:prstGeom>
        </p:spPr>
      </p:pic>
      <p:pic>
        <p:nvPicPr>
          <p:cNvPr id="4098" name="Picture 2" descr="Bizarní kabelové prostupy – IZOLACE.cz">
            <a:extLst>
              <a:ext uri="{FF2B5EF4-FFF2-40B4-BE49-F238E27FC236}">
                <a16:creationId xmlns:a16="http://schemas.microsoft.com/office/drawing/2014/main" id="{221C52F7-4021-3BEC-46A1-A5102A0D9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1557107"/>
            <a:ext cx="4555236" cy="303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zarní kabelové prostupy – IZOLACE.cz">
            <a:extLst>
              <a:ext uri="{FF2B5EF4-FFF2-40B4-BE49-F238E27FC236}">
                <a16:creationId xmlns:a16="http://schemas.microsoft.com/office/drawing/2014/main" id="{775CD1B2-E7B5-2BD5-0E81-ABBE9426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62" y="3822192"/>
            <a:ext cx="3228746" cy="26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94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F3032-06F2-4DEE-A5FF-EF35E6B21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389E4382-3DF9-FC82-B93E-D1866D9F77C6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2FBD93A-9FF2-97D0-58F7-1A0630D8A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EC781A5-E64C-1E58-978A-2BDB396A5217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DEE17A2-24A9-98BD-18F1-C17DD6766C98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0FEDB26-5577-D312-B9C0-2E48B0324B30}"/>
              </a:ext>
            </a:extLst>
          </p:cNvPr>
          <p:cNvSpPr txBox="1"/>
          <p:nvPr/>
        </p:nvSpPr>
        <p:spPr>
          <a:xfrm>
            <a:off x="107711" y="1478165"/>
            <a:ext cx="119765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u="sng" dirty="0">
                <a:solidFill>
                  <a:srgbClr val="00FFC3"/>
                </a:solidFill>
              </a:rPr>
              <a:t>Univerzální prostup skrz libovolnou hydroizolaci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Standardní DIN dimenze (110, 125, 160)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Libovolná hydroizolace dle zakázky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Naprosto jednoduchá aplikace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A516F15-574E-077F-1AB1-8D9C8A829D82}"/>
              </a:ext>
            </a:extLst>
          </p:cNvPr>
          <p:cNvSpPr txBox="1"/>
          <p:nvPr/>
        </p:nvSpPr>
        <p:spPr>
          <a:xfrm>
            <a:off x="1356360" y="5193171"/>
            <a:ext cx="9479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00FFC3"/>
                </a:solidFill>
              </a:rPr>
              <a:t>Prvek splňující nejnáročnější požadavky i pro spodní stavbu</a:t>
            </a:r>
            <a:endParaRPr lang="cs-CZ" sz="4400" dirty="0">
              <a:solidFill>
                <a:srgbClr val="00FF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03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28FED-95F0-DB7A-9E3A-FC5335DD7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77C0CD0-2A07-2E50-9F05-268FD430E319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0C83BCC-DD6E-004F-6B50-9E8EAF5E7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022801D-C81B-1C4C-29B5-EE1AC194A8CC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7CFCA0D-5202-FC02-C565-89325D32C383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0ED3939-9CEC-8C90-4946-154EEDC7F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892"/>
            <a:ext cx="7653528" cy="574372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F919462-BA8F-0E53-6988-09BAB1E66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59" y="3429000"/>
            <a:ext cx="4252358" cy="31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34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E68AE-D871-22CE-F505-96005367F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F22DE4AF-4AEA-7FCB-A001-9B9C17EE0159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BA21F33-5DCD-8293-EE7F-41C52F694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E90EB7B-AF24-B560-A79C-8A85F8708B00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52945F48-7BFE-A5F5-0C26-2EF4D7037BDA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C3A4BAD-D658-429C-6FE6-A931E5188CA3}"/>
              </a:ext>
            </a:extLst>
          </p:cNvPr>
          <p:cNvSpPr txBox="1"/>
          <p:nvPr/>
        </p:nvSpPr>
        <p:spPr>
          <a:xfrm>
            <a:off x="107711" y="1478165"/>
            <a:ext cx="119765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u="sng" dirty="0">
                <a:solidFill>
                  <a:srgbClr val="00FFC3"/>
                </a:solidFill>
              </a:rPr>
              <a:t>Malá velká </a:t>
            </a:r>
            <a:r>
              <a:rPr lang="cs-CZ" sz="4000" u="sng" dirty="0" err="1">
                <a:solidFill>
                  <a:srgbClr val="00FFC3"/>
                </a:solidFill>
              </a:rPr>
              <a:t>revoluze</a:t>
            </a:r>
            <a:r>
              <a:rPr lang="cs-CZ" sz="4000" u="sng" dirty="0">
                <a:solidFill>
                  <a:srgbClr val="00FFC3"/>
                </a:solidFill>
              </a:rPr>
              <a:t> prostupů u </a:t>
            </a:r>
            <a:r>
              <a:rPr lang="cs-CZ" sz="4000" u="sng" dirty="0" err="1">
                <a:solidFill>
                  <a:srgbClr val="00FFC3"/>
                </a:solidFill>
              </a:rPr>
              <a:t>asflatových</a:t>
            </a:r>
            <a:r>
              <a:rPr lang="cs-CZ" sz="4000" u="sng" dirty="0">
                <a:solidFill>
                  <a:srgbClr val="00FFC3"/>
                </a:solidFill>
              </a:rPr>
              <a:t> krytin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Prefabrikovaný díl pro malé prostupy a jednotlivé kabely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Eliminace nejkritičtějšího místa - přechodu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Výrazné zrychlení práce (až o 70 % na detailu)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A07ED2-242A-6182-058A-5B4D87A8A45E}"/>
              </a:ext>
            </a:extLst>
          </p:cNvPr>
          <p:cNvSpPr txBox="1"/>
          <p:nvPr/>
        </p:nvSpPr>
        <p:spPr>
          <a:xfrm>
            <a:off x="1356360" y="5193171"/>
            <a:ext cx="947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00FFC3"/>
                </a:solidFill>
              </a:rPr>
              <a:t>Tvarovka nově i pro </a:t>
            </a:r>
            <a:r>
              <a:rPr lang="cs-CZ" sz="4400" b="1" dirty="0" err="1">
                <a:solidFill>
                  <a:srgbClr val="00FFC3"/>
                </a:solidFill>
              </a:rPr>
              <a:t>asflatové</a:t>
            </a:r>
            <a:r>
              <a:rPr lang="cs-CZ" sz="4400" b="1" dirty="0">
                <a:solidFill>
                  <a:srgbClr val="00FFC3"/>
                </a:solidFill>
              </a:rPr>
              <a:t> krytiny</a:t>
            </a:r>
            <a:endParaRPr lang="cs-CZ" sz="4400" dirty="0">
              <a:solidFill>
                <a:srgbClr val="00FF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01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4A0A5-2BF5-35B8-F59F-A16EC1515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0AFA4C03-F0CD-B5CC-C9EA-E5714A193532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4E11384-4816-AB88-A1F7-5F92B1A8E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2D28C9C-6325-3A65-DE85-1933AFC2ECA3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520E4B5-FADD-2292-4398-A6D7E4ECB974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122" name="Picture 2" descr="Poruchy plochých střešních plášťů">
            <a:extLst>
              <a:ext uri="{FF2B5EF4-FFF2-40B4-BE49-F238E27FC236}">
                <a16:creationId xmlns:a16="http://schemas.microsoft.com/office/drawing/2014/main" id="{555F6F79-B274-DB2D-71B5-18D0A0D1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" y="2310817"/>
            <a:ext cx="48768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89AC78E-70AA-E0A4-CB96-235762678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2919" y="2892363"/>
            <a:ext cx="4443981" cy="249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71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3FAC4-D971-C1E1-E1C7-A894A72E7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B2D37B27-66DC-DFC1-FC19-6AF1AFB4ED16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B86B6D2-D71A-F49F-6545-D099DD7E1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1E9D87D-B06C-8B6D-3019-55462B1BCCD6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46E288A-22EC-4CC5-9B1F-E9EE8E153209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8F9ECC9-5DDF-338B-B5FD-E15671A7B3C9}"/>
              </a:ext>
            </a:extLst>
          </p:cNvPr>
          <p:cNvSpPr txBox="1"/>
          <p:nvPr/>
        </p:nvSpPr>
        <p:spPr>
          <a:xfrm>
            <a:off x="107711" y="1478165"/>
            <a:ext cx="119765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u="sng" dirty="0">
                <a:solidFill>
                  <a:srgbClr val="00FFC3"/>
                </a:solidFill>
              </a:rPr>
              <a:t>Pr</a:t>
            </a:r>
            <a:r>
              <a:rPr lang="cs-CZ" sz="4000" u="sng" dirty="0" err="1">
                <a:solidFill>
                  <a:srgbClr val="00FFC3"/>
                </a:solidFill>
              </a:rPr>
              <a:t>efabrikovaný</a:t>
            </a:r>
            <a:r>
              <a:rPr lang="fr-FR" sz="4000" u="sng" dirty="0">
                <a:solidFill>
                  <a:srgbClr val="00FFC3"/>
                </a:solidFill>
              </a:rPr>
              <a:t> díl je investice, ne náklad</a:t>
            </a:r>
            <a:endParaRPr lang="cs-CZ" sz="4000" u="sng" dirty="0">
              <a:solidFill>
                <a:srgbClr val="00FFC3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Lidová tvorba silně závislá na kvalitě řemeslníka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 err="1">
                <a:solidFill>
                  <a:srgbClr val="00FFC3"/>
                </a:solidFill>
                <a:latin typeface="Saira" pitchFamily="2" charset="-18"/>
              </a:rPr>
              <a:t>Prefa</a:t>
            </a: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 díly přinášejí rychlost, jistotu a efektivitu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FFC3"/>
                </a:solidFill>
                <a:latin typeface="Saira" pitchFamily="2" charset="-18"/>
              </a:rPr>
              <a:t>Cena za klidný spánek projektanta a investora</a:t>
            </a:r>
            <a:endParaRPr lang="cs-CZ" sz="3200" dirty="0">
              <a:solidFill>
                <a:srgbClr val="00FFC3"/>
              </a:solidFill>
              <a:latin typeface="Saira" pitchFamily="2" charset="-18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98B1B4D-A7AD-1E89-1F47-F642B90BFF51}"/>
              </a:ext>
            </a:extLst>
          </p:cNvPr>
          <p:cNvSpPr txBox="1"/>
          <p:nvPr/>
        </p:nvSpPr>
        <p:spPr>
          <a:xfrm>
            <a:off x="1356360" y="5193171"/>
            <a:ext cx="947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00FFC3"/>
                </a:solidFill>
              </a:rPr>
              <a:t>Vyplatí se?</a:t>
            </a:r>
            <a:endParaRPr lang="cs-CZ" sz="4400" dirty="0">
              <a:solidFill>
                <a:srgbClr val="00FF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47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C1A45-D600-6E61-9FD8-B2174BA04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3D9DDC4C-64FC-364A-71DD-3AD8134679B1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462C5B7-172E-43A8-4C13-95E5096D7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C37AC82-6475-AD3B-D798-21CB2C2DFE94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18CEC2E-66A8-F967-6CBA-0647FB571F1A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4C65342-3304-4EB2-EB42-CAAC583BA76E}"/>
              </a:ext>
            </a:extLst>
          </p:cNvPr>
          <p:cNvSpPr txBox="1"/>
          <p:nvPr/>
        </p:nvSpPr>
        <p:spPr>
          <a:xfrm>
            <a:off x="107711" y="1478165"/>
            <a:ext cx="1197657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FFC3"/>
                </a:solidFill>
              </a:rPr>
              <a:t>Nepodcenit přípravu (diagnostika stávajících </a:t>
            </a:r>
            <a:r>
              <a:rPr lang="cs-CZ" sz="4000" dirty="0">
                <a:solidFill>
                  <a:srgbClr val="00FFC3"/>
                </a:solidFill>
              </a:rPr>
              <a:t>detailů</a:t>
            </a:r>
            <a:r>
              <a:rPr lang="fr-FR" sz="4000" dirty="0">
                <a:solidFill>
                  <a:srgbClr val="00FFC3"/>
                </a:solidFill>
              </a:rPr>
              <a:t>)</a:t>
            </a:r>
            <a:endParaRPr lang="cs-CZ" sz="4000" dirty="0">
              <a:solidFill>
                <a:srgbClr val="00FFC3"/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FFC3"/>
                </a:solidFill>
              </a:rPr>
              <a:t>Volit materiály s životností střechy</a:t>
            </a:r>
            <a:endParaRPr lang="cs-CZ" sz="4000" dirty="0">
              <a:solidFill>
                <a:srgbClr val="00FFC3"/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FFC3"/>
                </a:solidFill>
              </a:rPr>
              <a:t>Nahradit řemeslnou improvizaci systémovými prvky</a:t>
            </a:r>
            <a:endParaRPr lang="cs-CZ" sz="3200" dirty="0">
              <a:solidFill>
                <a:srgbClr val="00FFC3"/>
              </a:solidFill>
              <a:latin typeface="Saira" pitchFamily="2" charset="-18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E8EC7CB-B12E-9565-83D5-7744D6908150}"/>
              </a:ext>
            </a:extLst>
          </p:cNvPr>
          <p:cNvSpPr txBox="1"/>
          <p:nvPr/>
        </p:nvSpPr>
        <p:spPr>
          <a:xfrm>
            <a:off x="566928" y="5193171"/>
            <a:ext cx="11058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00FFC3"/>
                </a:solidFill>
              </a:rPr>
              <a:t>Volit výrobce, který dokáže atypickou výrobu?</a:t>
            </a:r>
            <a:endParaRPr lang="cs-CZ" sz="4400" dirty="0">
              <a:solidFill>
                <a:srgbClr val="00FF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5C7F7-F863-E5C6-9158-D138B0078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48174C68-1896-DDC5-CD78-F54DA577C851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4C3A566-D5D1-0C64-BB09-9A8D6D7B8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503CB37-97D7-7B03-A614-887B970277EC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8257545-42D0-CB60-13FF-A39B0097EB41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585D4B3-FC88-F9F2-B7E2-7D70BD8F5CE2}"/>
              </a:ext>
            </a:extLst>
          </p:cNvPr>
          <p:cNvSpPr txBox="1"/>
          <p:nvPr/>
        </p:nvSpPr>
        <p:spPr>
          <a:xfrm>
            <a:off x="566928" y="3364371"/>
            <a:ext cx="11058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00FFC3"/>
                </a:solidFill>
              </a:rPr>
              <a:t>Děkuji za pozornost! Udělejme to správně</a:t>
            </a:r>
            <a:endParaRPr lang="cs-CZ" sz="4400" dirty="0">
              <a:solidFill>
                <a:srgbClr val="00FF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26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A7194-C1CB-570A-8C27-412F85356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E5AF1418-3C61-690F-D1C1-C53D43C6DB2A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7EB8CA6-829A-C816-73FB-998539A95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CE7140E-9F32-F5A0-D427-F17BE6E3DD55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608BF9F-61AD-2B1D-4B72-41AF12238878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E732030-CB08-1741-1EF2-BF5A35D6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1557107"/>
            <a:ext cx="5644896" cy="423367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07C6C21-DF34-17E7-9A07-C8F05E041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2231136"/>
            <a:ext cx="5644896" cy="42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4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1108E-49E2-B1A2-192B-162FAB95D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7BF085B7-32C5-6BA9-4400-79B0D7365BC7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7BFF099-1120-501C-A6A7-1935C2A36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ADBE086-3239-58CD-FFC6-A7C4CB7ABA19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7F3CE34-DA5E-0E7E-99DC-FA5437898C89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2BFC089-7D44-7419-4F0C-4B89A49C38AA}"/>
              </a:ext>
            </a:extLst>
          </p:cNvPr>
          <p:cNvSpPr txBox="1"/>
          <p:nvPr/>
        </p:nvSpPr>
        <p:spPr>
          <a:xfrm>
            <a:off x="107711" y="1478165"/>
            <a:ext cx="1197657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u="sng" dirty="0">
                <a:solidFill>
                  <a:srgbClr val="00FFC3"/>
                </a:solidFill>
              </a:rPr>
              <a:t>90 % zatékání vzniká v 1 % plochy</a:t>
            </a:r>
            <a:endParaRPr lang="cs-CZ" sz="4000" u="sng" dirty="0">
              <a:solidFill>
                <a:srgbClr val="00FFC3"/>
              </a:solidFill>
              <a:latin typeface="Saira" pitchFamily="2" charset="-18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Plocha je snadná, detaily jsou past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Rekonstrukce = nepředvídatelné podmínky (staré potrubí, atypické tvary)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„Lidová tvořivost“ (tmely, montážní pěna) jako největší nepřítel</a:t>
            </a:r>
          </a:p>
        </p:txBody>
      </p:sp>
    </p:spTree>
    <p:extLst>
      <p:ext uri="{BB962C8B-B14F-4D97-AF65-F5344CB8AC3E}">
        <p14:creationId xmlns:p14="http://schemas.microsoft.com/office/powerpoint/2010/main" val="263772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D9A88-6CA9-9F6D-EAE6-A003367BC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D1FCDBD3-7DE0-2FD2-96C7-01F3B3D6DD6C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AEFAB5E-FE6A-CF92-EEBB-0832EF762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DAD42F1-40BB-5774-499C-75977C2405DC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6273FC3C-E308-D709-07BE-B0443E9399C4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Picture 2" descr="Poruchy plochých střešních plášťů">
            <a:extLst>
              <a:ext uri="{FF2B5EF4-FFF2-40B4-BE49-F238E27FC236}">
                <a16:creationId xmlns:a16="http://schemas.microsoft.com/office/drawing/2014/main" id="{AA266B9C-778D-1336-57EF-0F445D52D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52" y="2679166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ruchy plochých střešních plášťů">
            <a:extLst>
              <a:ext uri="{FF2B5EF4-FFF2-40B4-BE49-F238E27FC236}">
                <a16:creationId xmlns:a16="http://schemas.microsoft.com/office/drawing/2014/main" id="{FC15CBBB-DFB2-8A00-30EE-670A69DBE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8" y="3069691"/>
            <a:ext cx="48768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05A9DCE-0971-B495-7474-0F5722D8B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524" y="1557107"/>
            <a:ext cx="291883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72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36217-DB9C-38A7-4315-4EB7FA4FC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9126BBD-9F87-E673-F0E6-3DBB32B9E6A3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2A1B876-9727-A4F9-20F7-880A91239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389E4DE-8587-1238-AA8C-A7C30112859D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7C50F2F-F913-E283-7FAF-F6D538019226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75D9407-AFBF-B0C4-EC95-754878A22001}"/>
              </a:ext>
            </a:extLst>
          </p:cNvPr>
          <p:cNvSpPr txBox="1"/>
          <p:nvPr/>
        </p:nvSpPr>
        <p:spPr>
          <a:xfrm>
            <a:off x="107711" y="1478165"/>
            <a:ext cx="1197657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u="sng" dirty="0">
                <a:solidFill>
                  <a:srgbClr val="00FFC3"/>
                </a:solidFill>
              </a:rPr>
              <a:t>Norma mluví jasně: používejte průmyslové dílce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Napojení hydroizolace na vpusti a další prostupy musí být těsné a trvanlivé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Improvizace není systémové řešení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Záruka na celou střechu stojí na nejslabším článku.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132C980-6C90-E3E6-9B7D-D44D8A051A13}"/>
              </a:ext>
            </a:extLst>
          </p:cNvPr>
          <p:cNvSpPr txBox="1"/>
          <p:nvPr/>
        </p:nvSpPr>
        <p:spPr>
          <a:xfrm>
            <a:off x="1994916" y="5577892"/>
            <a:ext cx="8202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00FFC3"/>
                </a:solidFill>
              </a:rPr>
              <a:t>ČSN 73 1901 (Navrhování střech)</a:t>
            </a:r>
            <a:endParaRPr lang="cs-CZ" sz="4400" dirty="0">
              <a:solidFill>
                <a:srgbClr val="00FF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34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F49CA-1F7E-5A31-7F84-7E081312A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1922461-C5E3-5C68-B285-574FFC572619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150CBB-3711-8178-02FD-D7C461BEF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C1E044F-9084-778D-D1F6-2588B403B042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691A3292-AD9A-5330-253A-BB36B18815B2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A75EC6A-EA23-59A3-8EDA-A06F34C4EC3C}"/>
              </a:ext>
            </a:extLst>
          </p:cNvPr>
          <p:cNvSpPr txBox="1"/>
          <p:nvPr/>
        </p:nvSpPr>
        <p:spPr>
          <a:xfrm>
            <a:off x="107711" y="1478165"/>
            <a:ext cx="1197657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u="sng" dirty="0">
                <a:solidFill>
                  <a:srgbClr val="00FFC3"/>
                </a:solidFill>
              </a:rPr>
              <a:t>Proč nerez při rekonstrukci?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Životnost: Přežije novou hydroizolaci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Cena: Srovnatelná s kvalitním plastem, ale s vyšší přidanou hodnotou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Konektivita: Vícestupňové těsnění pro staré dešťové svody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E66B9C7-47A0-7C9F-D72C-BC8C8DF468E4}"/>
              </a:ext>
            </a:extLst>
          </p:cNvPr>
          <p:cNvSpPr txBox="1"/>
          <p:nvPr/>
        </p:nvSpPr>
        <p:spPr>
          <a:xfrm>
            <a:off x="676656" y="5577892"/>
            <a:ext cx="10838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00FFC3"/>
                </a:solidFill>
              </a:rPr>
              <a:t>Používejte kvalitní výrobky z oceli AISI 316L</a:t>
            </a:r>
            <a:endParaRPr lang="cs-CZ" sz="4400" dirty="0">
              <a:solidFill>
                <a:srgbClr val="00FF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30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763AC-F8E6-B266-24FE-B6A07BDAB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7FDF8BD-50B7-BD5C-721E-62F28EE06905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E7B050D-BA5B-2596-E685-8248C4BDA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9383D76-AB4A-04BC-7609-1B70B83A0234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82A1630-D23A-E1D1-97FA-0E4A328CD957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660632-0850-6694-226B-544CA4C1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1739646"/>
            <a:ext cx="5782056" cy="433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plňky">
            <a:extLst>
              <a:ext uri="{FF2B5EF4-FFF2-40B4-BE49-F238E27FC236}">
                <a16:creationId xmlns:a16="http://schemas.microsoft.com/office/drawing/2014/main" id="{6FC7650E-5569-0673-3F33-AC0A8E2E4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44" y="4479140"/>
            <a:ext cx="4120134" cy="20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E5395B3-152F-F728-1237-F7E266C67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1481328"/>
            <a:ext cx="4120134" cy="309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12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F6EE4-95B6-6AAC-6EEC-6AFBBE804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AC24A9A-AA75-58BC-05A3-5FC9E98D76A0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0B761A9-D57A-9425-74AC-BEDF1C96C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88F77F7-79E6-BE15-4636-04055DCE11BE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33256BF-6861-CBA2-C8BA-12385BBCACED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DD6A658-27EE-E2A4-51BD-0841272A915D}"/>
              </a:ext>
            </a:extLst>
          </p:cNvPr>
          <p:cNvSpPr txBox="1"/>
          <p:nvPr/>
        </p:nvSpPr>
        <p:spPr>
          <a:xfrm>
            <a:off x="107711" y="1478165"/>
            <a:ext cx="119765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u="sng" dirty="0">
                <a:solidFill>
                  <a:srgbClr val="00FFC3"/>
                </a:solidFill>
              </a:rPr>
              <a:t>Když standardní límec nestačí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Komplikované rohy a kouty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Staré, </a:t>
            </a:r>
            <a:r>
              <a:rPr lang="cs-CZ" sz="3200" dirty="0" err="1">
                <a:solidFill>
                  <a:srgbClr val="00FFC3"/>
                </a:solidFill>
                <a:latin typeface="Saira" pitchFamily="2" charset="-18"/>
              </a:rPr>
              <a:t>vyosené</a:t>
            </a: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 nebo atypické skladby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FFC3"/>
                </a:solidFill>
                <a:latin typeface="Saira" pitchFamily="2" charset="-18"/>
              </a:rPr>
              <a:t>Maximální přizpůsobivost bez napětí v izolaci.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79A90C0-295A-60F5-EC0F-FAE1E4018F37}"/>
              </a:ext>
            </a:extLst>
          </p:cNvPr>
          <p:cNvSpPr txBox="1"/>
          <p:nvPr/>
        </p:nvSpPr>
        <p:spPr>
          <a:xfrm>
            <a:off x="-173736" y="5577892"/>
            <a:ext cx="1253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00FFC3"/>
                </a:solidFill>
              </a:rPr>
              <a:t>Vybírejte výrobce, který dokáže atypicky upravovat</a:t>
            </a:r>
            <a:endParaRPr lang="cs-CZ" sz="4400" dirty="0">
              <a:solidFill>
                <a:srgbClr val="00FF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13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C486F-1D7E-394F-9D7E-FF7D9E97D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8D150FC5-AED7-BB62-14B8-3F73E9420F2A}"/>
              </a:ext>
            </a:extLst>
          </p:cNvPr>
          <p:cNvSpPr/>
          <p:nvPr/>
        </p:nvSpPr>
        <p:spPr>
          <a:xfrm>
            <a:off x="0" y="0"/>
            <a:ext cx="9720870" cy="12383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FF652FC-DFEE-A6FC-B3E4-92952054B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26" y="0"/>
            <a:ext cx="2419474" cy="12383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78B7AEC-1F08-6866-3677-040657BFBBF5}"/>
              </a:ext>
            </a:extLst>
          </p:cNvPr>
          <p:cNvSpPr txBox="1"/>
          <p:nvPr/>
        </p:nvSpPr>
        <p:spPr>
          <a:xfrm>
            <a:off x="0" y="318793"/>
            <a:ext cx="96410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cap="all" dirty="0">
                <a:solidFill>
                  <a:srgbClr val="00FFC3"/>
                </a:solidFill>
              </a:rPr>
              <a:t>Rekonstrukce a provoz bytových domů 2026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2B1E7C1-DFCF-1352-DE56-B7B4FD2C0106}"/>
              </a:ext>
            </a:extLst>
          </p:cNvPr>
          <p:cNvSpPr/>
          <p:nvPr/>
        </p:nvSpPr>
        <p:spPr>
          <a:xfrm>
            <a:off x="0" y="1280108"/>
            <a:ext cx="12192000" cy="55778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074" name="Picture 2" descr="Odvodnění plochých střech - Materiály pro stavbu">
            <a:extLst>
              <a:ext uri="{FF2B5EF4-FFF2-40B4-BE49-F238E27FC236}">
                <a16:creationId xmlns:a16="http://schemas.microsoft.com/office/drawing/2014/main" id="{48CC5C38-5E1C-3BEE-FB8B-F71543C1D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97" y="1745525"/>
            <a:ext cx="3392594" cy="451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E05D292-4748-799C-9442-49C69AA9D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648" y="1864499"/>
            <a:ext cx="4258255" cy="44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172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443</Words>
  <Application>Microsoft Office PowerPoint</Application>
  <PresentationFormat>Širokoúhlá obrazovka</PresentationFormat>
  <Paragraphs>65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Saira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Dvořák</dc:creator>
  <cp:lastModifiedBy>Jan Dvořák</cp:lastModifiedBy>
  <cp:revision>8</cp:revision>
  <dcterms:created xsi:type="dcterms:W3CDTF">2024-08-14T16:36:05Z</dcterms:created>
  <dcterms:modified xsi:type="dcterms:W3CDTF">2026-03-03T23:43:07Z</dcterms:modified>
</cp:coreProperties>
</file>