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60" r:id="rId4"/>
    <p:sldId id="261" r:id="rId5"/>
    <p:sldId id="262" r:id="rId6"/>
    <p:sldId id="264" r:id="rId7"/>
    <p:sldId id="267" r:id="rId8"/>
    <p:sldId id="265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46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0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3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1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1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3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1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9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6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5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12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BEA8095-E775-5CC3-1F4F-22E4D4A66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908650"/>
            <a:ext cx="4937004" cy="5501877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5500" b="1" dirty="0"/>
              <a:t>Cenový dopad emisních povolenek</a:t>
            </a:r>
            <a:br>
              <a:rPr lang="cs-CZ" sz="5500" b="1" dirty="0"/>
            </a:br>
            <a:r>
              <a:rPr lang="cs-CZ" sz="5500" b="1" dirty="0"/>
              <a:t>EU </a:t>
            </a:r>
            <a:r>
              <a:rPr lang="cs-CZ" sz="5500" b="1" dirty="0" err="1"/>
              <a:t>ETS2</a:t>
            </a:r>
            <a:br>
              <a:rPr lang="cs-CZ" sz="5500" b="1" dirty="0"/>
            </a:br>
            <a:r>
              <a:rPr lang="cs-CZ" sz="5500" b="1" dirty="0"/>
              <a:t>NA VYTÁPĚNÍ</a:t>
            </a:r>
            <a:br>
              <a:rPr lang="cs-CZ" sz="5500" b="1" dirty="0"/>
            </a:br>
            <a:br>
              <a:rPr lang="cs-CZ" sz="5500" b="1" dirty="0"/>
            </a:br>
            <a:r>
              <a:rPr lang="cs-CZ" sz="3100" b="1" i="1" cap="none" dirty="0"/>
              <a:t>Ing. Josef Hodboď, TZB-info</a:t>
            </a:r>
            <a:endParaRPr lang="cs-CZ" sz="55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3">
            <a:extLst>
              <a:ext uri="{FF2B5EF4-FFF2-40B4-BE49-F238E27FC236}">
                <a16:creationId xmlns:a16="http://schemas.microsoft.com/office/drawing/2014/main" id="{49FD43FB-F09F-6234-D826-607791EB4A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6326272" y="10"/>
            <a:ext cx="586572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979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A89C35-C2FE-399D-D386-595A008A6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65702C7E-890C-E1ED-8579-6825F1D0E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79E2793-00C5-67C7-DF3E-429C67F8B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99" y="908650"/>
            <a:ext cx="7740209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cap="none" dirty="0"/>
              <a:t> </a:t>
            </a: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922D2F65-E521-E7F9-CB37-BF832B7D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0DC6048C-EAA9-18DB-FEAF-C15EFDA728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7F36D04-73DC-E765-5C36-88C8373F4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" y="109538"/>
            <a:ext cx="12134850" cy="122872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7BFCE4D5-0AEB-C901-B152-042E5A6093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" y="1282440"/>
            <a:ext cx="12077700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062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CD2313-17AF-09D9-343B-34588EB96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F7188416-5D3D-8ACF-5D68-89C373196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2CF8C9BF-53BE-059F-D38A-231843BDE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7219641B-C60C-EACB-A79B-E92D7BF78A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  <p:sp>
        <p:nvSpPr>
          <p:cNvPr id="8" name="Nadpis 1">
            <a:extLst>
              <a:ext uri="{FF2B5EF4-FFF2-40B4-BE49-F238E27FC236}">
                <a16:creationId xmlns:a16="http://schemas.microsoft.com/office/drawing/2014/main" id="{BA54DE3B-7C81-5664-456C-F964D2CED253}"/>
              </a:ext>
            </a:extLst>
          </p:cNvPr>
          <p:cNvSpPr txBox="1">
            <a:spLocks/>
          </p:cNvSpPr>
          <p:nvPr/>
        </p:nvSpPr>
        <p:spPr>
          <a:xfrm>
            <a:off x="663913" y="1004835"/>
            <a:ext cx="8119588" cy="585316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cs-CZ" sz="12800" b="1" u="sng" cap="none" dirty="0"/>
              <a:t>Způsobí EU </a:t>
            </a:r>
            <a:r>
              <a:rPr lang="cs-CZ" sz="12800" b="1" u="sng" cap="none" dirty="0" err="1"/>
              <a:t>ETS2</a:t>
            </a:r>
            <a:r>
              <a:rPr lang="cs-CZ" sz="12800" b="1" u="sng" cap="none" dirty="0"/>
              <a:t> reorganizaci trhu s teplem?</a:t>
            </a:r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r>
              <a:rPr lang="cs-CZ" sz="12800" b="1" cap="none" dirty="0"/>
              <a:t>Rozdíl 9 % DPH mezi palivem a teplem</a:t>
            </a:r>
          </a:p>
          <a:p>
            <a:pPr>
              <a:lnSpc>
                <a:spcPct val="90000"/>
              </a:lnSpc>
            </a:pPr>
            <a:r>
              <a:rPr lang="cs-CZ" sz="12800" b="1" cap="none" dirty="0"/>
              <a:t>podněcuje úvahy o vytvoření </a:t>
            </a:r>
          </a:p>
          <a:p>
            <a:pPr>
              <a:lnSpc>
                <a:spcPct val="90000"/>
              </a:lnSpc>
            </a:pPr>
            <a:r>
              <a:rPr lang="cs-CZ" sz="12800" b="1" cap="none" dirty="0"/>
              <a:t>podnikatelských subjektů, které</a:t>
            </a:r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r>
              <a:rPr lang="cs-CZ" sz="12800" b="1" cap="none" dirty="0"/>
              <a:t>- prodej paliv převedou na prodej tepla nebo</a:t>
            </a:r>
          </a:p>
          <a:p>
            <a:pPr marL="1143000" indent="-1143000">
              <a:lnSpc>
                <a:spcPct val="90000"/>
              </a:lnSpc>
              <a:buFontTx/>
              <a:buChar char="-"/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r>
              <a:rPr lang="cs-CZ" sz="12800" b="1" cap="none" dirty="0"/>
              <a:t>- do správy kotelen převedou dodávku tepla</a:t>
            </a:r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 algn="ctr">
              <a:lnSpc>
                <a:spcPct val="90000"/>
              </a:lnSpc>
            </a:pPr>
            <a:r>
              <a:rPr lang="cs-CZ" sz="14400" b="1" cap="none" dirty="0"/>
              <a:t>Děkuji za pozornost</a:t>
            </a: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63381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EF32C3-FB83-3305-A31F-26C59622A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EE1E6D9-A5B7-D0A2-F7BB-868B78A38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3655A84-0774-833A-94E1-717D91DE1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283" y="908650"/>
            <a:ext cx="9115462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u="sng" cap="none" dirty="0"/>
              <a:t>Doporučuji Vaší pozornosti</a:t>
            </a: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3. listopadu  na TZB-info: 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Ing. Zdeněk Lyčka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b="1" dirty="0"/>
              <a:t>Emisní povolenky pro domácnosti v souvislostech, aneb co o nich asi nevíte.</a:t>
            </a:r>
            <a:br>
              <a:rPr lang="cs-CZ" sz="3600" b="1" dirty="0"/>
            </a:br>
            <a:br>
              <a:rPr lang="cs-CZ" sz="3600" b="1" dirty="0"/>
            </a:br>
            <a:br>
              <a:rPr lang="cs-CZ" sz="3600" b="1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6C13AF85-FB6D-BF14-43B7-B5873E9A6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CC1AA755-50D5-823D-08F9-9056BB0E5AD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56E7797-C167-2DBD-2026-D00F83BFC7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859" y="201461"/>
            <a:ext cx="4540858" cy="452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1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BAAE28-C715-3A34-FF76-7DD122C48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6DD6134D-9BA6-C519-72F7-50871242C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E356008-BB45-CC6D-976E-A405AF48C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99" y="908650"/>
            <a:ext cx="7934763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cap="none" dirty="0"/>
              <a:t>Emisní povolenky v rámci systému</a:t>
            </a:r>
            <a:br>
              <a:rPr lang="cs-CZ" sz="3600" cap="none" dirty="0"/>
            </a:br>
            <a:r>
              <a:rPr lang="cs-CZ" sz="3600" cap="none" dirty="0"/>
              <a:t>EU </a:t>
            </a:r>
            <a:r>
              <a:rPr lang="cs-CZ" sz="3600" cap="none" dirty="0" err="1"/>
              <a:t>ETS2</a:t>
            </a:r>
            <a:r>
              <a:rPr lang="cs-CZ" sz="3600" cap="none" dirty="0"/>
              <a:t> způsobí </a:t>
            </a:r>
            <a:r>
              <a:rPr lang="cs-CZ" sz="3600" b="1" cap="none" dirty="0"/>
              <a:t>celostátní inflační skok</a:t>
            </a:r>
            <a:r>
              <a:rPr lang="cs-CZ" sz="3600" dirty="0"/>
              <a:t>.</a:t>
            </a:r>
            <a:br>
              <a:rPr lang="cs-CZ" sz="3600" dirty="0"/>
            </a:br>
            <a:br>
              <a:rPr lang="cs-CZ" sz="3600" dirty="0"/>
            </a:br>
            <a:r>
              <a:rPr lang="cs-CZ" sz="3600" u="sng" cap="none" dirty="0"/>
              <a:t>Jeho velikost je závislá na</a:t>
            </a:r>
            <a:r>
              <a:rPr lang="cs-CZ" sz="3600" u="sng" dirty="0"/>
              <a:t>:</a:t>
            </a:r>
            <a:br>
              <a:rPr lang="cs-CZ" sz="3600" dirty="0"/>
            </a:br>
            <a:r>
              <a:rPr lang="cs-CZ" sz="3600" dirty="0"/>
              <a:t>	</a:t>
            </a:r>
            <a:r>
              <a:rPr lang="cs-CZ" sz="3600" cap="none" dirty="0"/>
              <a:t>- Množství paliva</a:t>
            </a:r>
            <a:r>
              <a:rPr lang="cs-CZ" sz="3600" dirty="0"/>
              <a:t>	</a:t>
            </a:r>
            <a:br>
              <a:rPr lang="cs-CZ" sz="3600" dirty="0"/>
            </a:br>
            <a:r>
              <a:rPr lang="cs-CZ" sz="3600" dirty="0"/>
              <a:t>	- </a:t>
            </a:r>
            <a:r>
              <a:rPr lang="cs-CZ" sz="3600" cap="none" dirty="0"/>
              <a:t>Emisním faktoru paliva (energie)</a:t>
            </a:r>
            <a:br>
              <a:rPr lang="cs-CZ" sz="3600" cap="none" dirty="0"/>
            </a:br>
            <a:r>
              <a:rPr lang="cs-CZ" sz="3600" cap="none" dirty="0"/>
              <a:t>	</a:t>
            </a:r>
            <a:r>
              <a:rPr lang="cs-CZ" sz="3600" dirty="0"/>
              <a:t>- </a:t>
            </a:r>
            <a:r>
              <a:rPr lang="cs-CZ" sz="3600" cap="none" dirty="0"/>
              <a:t>Ceně povolenek</a:t>
            </a:r>
            <a:br>
              <a:rPr lang="cs-CZ" sz="3600" cap="none" dirty="0"/>
            </a:br>
            <a:r>
              <a:rPr lang="cs-CZ" sz="3600" cap="none" dirty="0"/>
              <a:t>	- Sazbě DPH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Průměrně 0,3 % na každých 10 euro ceny povolenky.</a:t>
            </a:r>
            <a:br>
              <a:rPr lang="cs-CZ" sz="3600" cap="none" dirty="0"/>
            </a:br>
            <a:r>
              <a:rPr lang="cs-CZ" sz="3600" cap="none" dirty="0"/>
              <a:t>Individuální dopady budou mnohem větší!</a:t>
            </a: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74B8ED16-DE5B-8416-3755-5E66328E9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CDC2DA86-5944-C8E1-3D50-EF0DD8D528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3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9016CA-08B9-00A7-0D02-3598C277F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0C09D2F-E7F0-94D0-E86D-0815B2D1C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C52B93-F40D-E544-4EEF-E708E3F61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99" y="908650"/>
            <a:ext cx="7740209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cap="none" dirty="0"/>
              <a:t>Emisní povolenky v rámci systému</a:t>
            </a:r>
            <a:br>
              <a:rPr lang="cs-CZ" sz="3600" b="1" cap="none" dirty="0"/>
            </a:br>
            <a:r>
              <a:rPr lang="cs-CZ" sz="3600" b="1" cap="none" dirty="0"/>
              <a:t>EU </a:t>
            </a:r>
            <a:r>
              <a:rPr lang="cs-CZ" sz="3600" b="1" cap="none" dirty="0" err="1"/>
              <a:t>ETS2</a:t>
            </a:r>
            <a:r>
              <a:rPr lang="cs-CZ" sz="3600" b="1" cap="none" dirty="0"/>
              <a:t> zvýší náklady na vytápění ze zdrojů s výkonem od 0 do 20 </a:t>
            </a:r>
            <a:r>
              <a:rPr lang="cs-CZ" sz="3600" b="1" cap="none" dirty="0" err="1"/>
              <a:t>MWt</a:t>
            </a:r>
            <a:r>
              <a:rPr lang="cs-CZ" sz="3600" b="1" cap="none" dirty="0"/>
              <a:t>.</a:t>
            </a: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b="1" u="sng" cap="none" dirty="0"/>
              <a:t>To jsou především:</a:t>
            </a:r>
            <a:br>
              <a:rPr lang="cs-CZ" sz="3600" b="1" cap="none" dirty="0"/>
            </a:br>
            <a:br>
              <a:rPr lang="cs-CZ" sz="3600" cap="none" dirty="0"/>
            </a:br>
            <a:r>
              <a:rPr lang="cs-CZ" sz="3600" cap="none" dirty="0"/>
              <a:t>- domácnosti, budovy s vlastním kotlem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- domácnosti, budovy s teplem od dodavatele</a:t>
            </a:r>
            <a:br>
              <a:rPr lang="cs-CZ" sz="3600" cap="none" dirty="0"/>
            </a:br>
            <a:r>
              <a:rPr lang="cs-CZ" sz="3600" cap="none" dirty="0"/>
              <a:t> </a:t>
            </a: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1560E6F1-C562-3908-490D-DD8BF0B93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62D47460-C95E-30DB-64CF-072C8F3F99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D174DC-BF38-D60B-86D9-18E517AF8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AA8C8F57-221F-A75E-1923-0E5FB93F1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F03592D-AC4D-9D15-AD55-4ABD1E15B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99" y="908650"/>
            <a:ext cx="7740209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u="sng" cap="none" dirty="0"/>
              <a:t>O kolik se zdraží teplo pro vytápění?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Je nutné rozlišit spotřebitele na dvě skupiny: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a) kteří nakupují a spotřebovávají palivo</a:t>
            </a:r>
            <a:br>
              <a:rPr lang="cs-CZ" sz="3600" cap="none" dirty="0"/>
            </a:br>
            <a:br>
              <a:rPr lang="cs-CZ" sz="3600" cap="none" dirty="0"/>
            </a:br>
            <a:r>
              <a:rPr lang="cs-CZ" sz="3600" cap="none" dirty="0"/>
              <a:t>b) kteří nakupují teplo.</a:t>
            </a: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r>
              <a:rPr lang="cs-CZ" sz="3600" b="1" cap="none" dirty="0"/>
              <a:t>Jsou zatíženi jinou výší DPH!</a:t>
            </a: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321DCEF4-40FA-D721-FE40-CE246E267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7EF8F1ED-E509-AE3B-14FA-AD940EC569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9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E3FAA8-C4D1-445C-9297-80BF2E597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57F95DC7-AD4E-23C0-D0A6-0D1DCCE4B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6FC886A-2F4A-E4E0-39C1-1892000A9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870" y="849656"/>
            <a:ext cx="7740209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cap="none" dirty="0"/>
              <a:t>a) Palivo</a:t>
            </a: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b="1" cap="none" dirty="0"/>
              <a:t>- plyn, biomasa nebo uhlí se prodává s DPH ve výši 21 %.</a:t>
            </a: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cap="none" dirty="0"/>
              <a:t>Cenu emisní povolenky přičte dodavatel paliva k ceně paliva a přidá DPH 21 %</a:t>
            </a: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cap="none" dirty="0"/>
              <a:t>Cena paliva se zvýší o:</a:t>
            </a:r>
            <a:br>
              <a:rPr lang="cs-CZ" sz="3600" cap="none" dirty="0"/>
            </a:br>
            <a:r>
              <a:rPr lang="cs-CZ" sz="3600" cap="none" dirty="0"/>
              <a:t>- </a:t>
            </a:r>
            <a:r>
              <a:rPr lang="cs-CZ" sz="3600" b="1" cap="none" dirty="0"/>
              <a:t>cenu povolenky a její DPH 21 %</a:t>
            </a: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07DA3783-6AE1-AECE-EFA4-575F854FF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AD63360D-563F-7730-1DC3-EEE476FF86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59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E3A450-661A-CE8D-95AA-A3E01BA6B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D735C79-0170-E766-DBA7-C5FC70D7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68C1136-3F51-770D-9443-5373BFF47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870" y="849656"/>
            <a:ext cx="7853583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600" b="1" cap="none" dirty="0"/>
              <a:t>b) Teplo</a:t>
            </a:r>
            <a:br>
              <a:rPr lang="cs-CZ" sz="3600" b="1" cap="none" dirty="0"/>
            </a:br>
            <a:br>
              <a:rPr lang="cs-CZ" sz="3600" b="1" cap="none" dirty="0"/>
            </a:br>
            <a:r>
              <a:rPr lang="cs-CZ" sz="3600" b="1" u="sng" cap="none" dirty="0"/>
              <a:t>Dodavatel tepla, neplátce DPH</a:t>
            </a:r>
            <a:br>
              <a:rPr lang="cs-CZ" sz="3600" cap="none" dirty="0"/>
            </a:br>
            <a:r>
              <a:rPr lang="cs-CZ" sz="3600" cap="none" dirty="0"/>
              <a:t>- nakoupí palivo včetně povolenky a DPH 21 %</a:t>
            </a:r>
            <a:br>
              <a:rPr lang="cs-CZ" sz="3600" cap="none" dirty="0"/>
            </a:br>
            <a:r>
              <a:rPr lang="cs-CZ" sz="3600" cap="none" dirty="0"/>
              <a:t>- </a:t>
            </a:r>
            <a:r>
              <a:rPr lang="cs-CZ" sz="3600" b="1" cap="none" dirty="0"/>
              <a:t>nárůst ceny tepla o povolenky a DPH 21 %</a:t>
            </a:r>
            <a:br>
              <a:rPr lang="cs-CZ" sz="3600" b="1" cap="none" dirty="0"/>
            </a:br>
            <a:r>
              <a:rPr lang="cs-CZ" sz="3600" cap="none" dirty="0"/>
              <a:t>(Domácnost, </a:t>
            </a:r>
            <a:r>
              <a:rPr lang="cs-CZ" sz="3600" cap="none" dirty="0" err="1"/>
              <a:t>SVJ</a:t>
            </a:r>
            <a:r>
              <a:rPr lang="cs-CZ" sz="3600" cap="none" dirty="0"/>
              <a:t>…)</a:t>
            </a:r>
            <a:br>
              <a:rPr lang="cs-CZ" sz="3600" b="1" cap="none" dirty="0"/>
            </a:br>
            <a:br>
              <a:rPr lang="cs-CZ" sz="3600" cap="none" dirty="0"/>
            </a:br>
            <a:r>
              <a:rPr lang="cs-CZ" sz="3600" b="1" u="sng" cap="none" dirty="0"/>
              <a:t>Dodavatel tepla, plátce DPH</a:t>
            </a:r>
            <a:br>
              <a:rPr lang="cs-CZ" sz="3600" cap="none" dirty="0"/>
            </a:br>
            <a:r>
              <a:rPr lang="cs-CZ" sz="3600" cap="none" dirty="0"/>
              <a:t>- nakoupí palivo včetně povolenek bez DPH</a:t>
            </a:r>
            <a:br>
              <a:rPr lang="cs-CZ" sz="3600" cap="none" dirty="0"/>
            </a:br>
            <a:r>
              <a:rPr lang="cs-CZ" sz="3600" cap="none" dirty="0"/>
              <a:t>- z paliva s konkrétní účinností vyrobí teplo</a:t>
            </a:r>
            <a:br>
              <a:rPr lang="cs-CZ" sz="3600" cap="none" dirty="0"/>
            </a:br>
            <a:r>
              <a:rPr lang="cs-CZ" sz="3600" cap="none" dirty="0"/>
              <a:t>- </a:t>
            </a:r>
            <a:r>
              <a:rPr lang="cs-CZ" sz="3600" b="1" cap="none" dirty="0"/>
              <a:t>nárůst ceny tepla o povolenky a DPH 12 %</a:t>
            </a:r>
            <a:br>
              <a:rPr lang="cs-CZ" sz="3600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b="1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97AC5949-3417-64A3-31D9-72AD7F17E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89BDA5AA-B472-6A89-0A1B-F71FE5FFEF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152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87AC1D-D5AC-9243-084C-1068EE940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E1255C01-8AC9-279A-D4B7-C41CABD83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0D9B130-439A-6324-5C55-7BE7DDB04C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99" y="908650"/>
            <a:ext cx="7740209" cy="5482099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cs-CZ" sz="3200" b="1" u="sng" cap="none" dirty="0"/>
              <a:t>Zdražení tepla</a:t>
            </a:r>
            <a:br>
              <a:rPr lang="cs-CZ" sz="3600" b="1" cap="none" dirty="0"/>
            </a:br>
            <a:r>
              <a:rPr lang="cs-CZ" sz="3600" cap="none" dirty="0"/>
              <a:t>Pokud neznáme množství paliva, lze je orientačně určit pomocí </a:t>
            </a:r>
            <a:r>
              <a:rPr lang="cs-CZ" sz="3200" cap="none" dirty="0"/>
              <a:t>stupně využití paliva</a:t>
            </a:r>
            <a:br>
              <a:rPr lang="cs-CZ" sz="3200" cap="none" dirty="0"/>
            </a:br>
            <a:r>
              <a:rPr lang="cs-CZ" sz="3100" cap="none" dirty="0"/>
              <a:t>(Vyhláška o stanovení minimální účinnosti užití energie při výrobě elektřiny a tepelné energie)</a:t>
            </a:r>
            <a:br>
              <a:rPr lang="cs-CZ" sz="3100" cap="none" dirty="0"/>
            </a:br>
            <a:br>
              <a:rPr lang="cs-CZ" sz="3200" cap="none" dirty="0"/>
            </a:br>
            <a:r>
              <a:rPr lang="cs-CZ" sz="3200" cap="none" dirty="0"/>
              <a:t>- plyn 85 % - 92 %</a:t>
            </a:r>
            <a:br>
              <a:rPr lang="cs-CZ" sz="3200" cap="none" dirty="0"/>
            </a:br>
            <a:r>
              <a:rPr lang="cs-CZ" sz="3200" cap="none" dirty="0"/>
              <a:t>- uhlí 66 % - 80 %</a:t>
            </a:r>
            <a:br>
              <a:rPr lang="cs-CZ" sz="3200" cap="none" dirty="0"/>
            </a:br>
            <a:r>
              <a:rPr lang="cs-CZ" sz="3200" cap="none" dirty="0"/>
              <a:t>- biomasa 65 % - 79 %</a:t>
            </a:r>
            <a:br>
              <a:rPr lang="cs-CZ" sz="3200" cap="none" dirty="0"/>
            </a:br>
            <a:br>
              <a:rPr lang="cs-CZ" sz="3200" cap="none" dirty="0"/>
            </a:br>
            <a:r>
              <a:rPr lang="cs-CZ" sz="3200" cap="none" dirty="0"/>
              <a:t>Případná kombinace paliv, elektrické energie, orientační výpočet zdražení tepla komplikuje.</a:t>
            </a:r>
            <a:br>
              <a:rPr lang="cs-CZ" sz="3200" cap="none" dirty="0"/>
            </a:br>
            <a:br>
              <a:rPr lang="cs-CZ" sz="3200" cap="none" dirty="0"/>
            </a:br>
            <a:br>
              <a:rPr lang="cs-CZ" sz="3200" cap="none" dirty="0"/>
            </a:br>
            <a:br>
              <a:rPr lang="cs-CZ" sz="3200" cap="none" dirty="0"/>
            </a:br>
            <a:br>
              <a:rPr lang="cs-CZ" sz="3200" cap="none" dirty="0"/>
            </a:br>
            <a:br>
              <a:rPr lang="cs-CZ" sz="3600" cap="none" dirty="0"/>
            </a:br>
            <a:endParaRPr lang="cs-CZ" sz="3600" b="1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C28FDCF7-01D3-DEBB-6B1F-B02EEC14B6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6997D893-231E-6E36-E1CE-5471977E31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3098800"/>
            <a:ext cx="3215292" cy="375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268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990FE-6B7A-3062-33A7-7A62317B9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40645DE1-BB2B-27D6-450F-3527A3D04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EEDB931B-BCEA-BAF2-D761-94A3A9A38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>
            <a:extLst>
              <a:ext uri="{FF2B5EF4-FFF2-40B4-BE49-F238E27FC236}">
                <a16:creationId xmlns:a16="http://schemas.microsoft.com/office/drawing/2014/main" id="{480EB2C7-1372-CF9A-11E4-491B5C25B1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851"/>
          <a:stretch>
            <a:fillRect/>
          </a:stretch>
        </p:blipFill>
        <p:spPr>
          <a:xfrm>
            <a:off x="8976707" y="723900"/>
            <a:ext cx="3215292" cy="6134100"/>
          </a:xfrm>
          <a:prstGeom prst="rect">
            <a:avLst/>
          </a:prstGeom>
        </p:spPr>
      </p:pic>
      <p:sp>
        <p:nvSpPr>
          <p:cNvPr id="8" name="Nadpis 1">
            <a:extLst>
              <a:ext uri="{FF2B5EF4-FFF2-40B4-BE49-F238E27FC236}">
                <a16:creationId xmlns:a16="http://schemas.microsoft.com/office/drawing/2014/main" id="{890EB7D3-00E6-C488-D2F0-5E8ADD6E8E8F}"/>
              </a:ext>
            </a:extLst>
          </p:cNvPr>
          <p:cNvSpPr txBox="1">
            <a:spLocks/>
          </p:cNvSpPr>
          <p:nvPr/>
        </p:nvSpPr>
        <p:spPr>
          <a:xfrm>
            <a:off x="605547" y="1268612"/>
            <a:ext cx="8119588" cy="473335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cs-CZ" sz="12800" b="1" cap="none" dirty="0"/>
              <a:t>Pomůcky na </a:t>
            </a:r>
            <a:r>
              <a:rPr lang="cs-CZ" sz="12800" b="1" cap="none" dirty="0" err="1"/>
              <a:t>TZB_info</a:t>
            </a:r>
            <a:r>
              <a:rPr lang="cs-CZ" sz="12800" b="1" cap="none" dirty="0"/>
              <a:t>, </a:t>
            </a:r>
            <a:r>
              <a:rPr lang="cs-CZ" sz="12800" cap="none" dirty="0"/>
              <a:t>autor: Ing. Zdeněk Lyčka</a:t>
            </a:r>
          </a:p>
          <a:p>
            <a:pPr>
              <a:lnSpc>
                <a:spcPct val="90000"/>
              </a:lnSpc>
            </a:pPr>
            <a:endParaRPr lang="cs-CZ" sz="12800" cap="none" dirty="0"/>
          </a:p>
          <a:p>
            <a:pPr>
              <a:lnSpc>
                <a:spcPct val="90000"/>
              </a:lnSpc>
            </a:pPr>
            <a:endParaRPr lang="cs-CZ" sz="12800" cap="none" dirty="0"/>
          </a:p>
          <a:p>
            <a:pPr>
              <a:lnSpc>
                <a:spcPct val="90000"/>
              </a:lnSpc>
            </a:pPr>
            <a:endParaRPr lang="cs-CZ" sz="12800" cap="none" dirty="0"/>
          </a:p>
          <a:p>
            <a:pPr>
              <a:lnSpc>
                <a:spcPct val="90000"/>
              </a:lnSpc>
            </a:pPr>
            <a:endParaRPr lang="cs-CZ" sz="12800" cap="none" dirty="0"/>
          </a:p>
          <a:p>
            <a:pPr>
              <a:lnSpc>
                <a:spcPct val="90000"/>
              </a:lnSpc>
            </a:pPr>
            <a:r>
              <a:rPr lang="cs-CZ" sz="12800" cap="none" dirty="0"/>
              <a:t>- </a:t>
            </a:r>
            <a:r>
              <a:rPr lang="cs-CZ" sz="12800" b="1" cap="none" dirty="0"/>
              <a:t>Výpočet navýšení ceny zemního plynu o emisní povolenky pro domácnosti (EU </a:t>
            </a:r>
            <a:r>
              <a:rPr lang="cs-CZ" sz="12800" b="1" cap="none" dirty="0" err="1"/>
              <a:t>ETS</a:t>
            </a:r>
            <a:r>
              <a:rPr lang="cs-CZ" sz="12800" b="1" cap="none" dirty="0"/>
              <a:t> 2)</a:t>
            </a:r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endParaRPr lang="cs-CZ" sz="12800" b="1" cap="none" dirty="0"/>
          </a:p>
          <a:p>
            <a:pPr>
              <a:lnSpc>
                <a:spcPct val="90000"/>
              </a:lnSpc>
            </a:pPr>
            <a:r>
              <a:rPr lang="cs-CZ" sz="12800" b="1" cap="none" dirty="0"/>
              <a:t>- Výpočet navýšení ceny vytápění hnědým uhlím při započtení emisní povolenky pro domácnosti (EU </a:t>
            </a:r>
            <a:r>
              <a:rPr lang="cs-CZ" sz="12800" b="1" cap="none" dirty="0" err="1"/>
              <a:t>ETS</a:t>
            </a:r>
            <a:r>
              <a:rPr lang="cs-CZ" sz="12800" b="1" cap="none" dirty="0"/>
              <a:t> 2</a:t>
            </a:r>
            <a:r>
              <a:rPr lang="cs-CZ" sz="12800" cap="none" dirty="0"/>
              <a:t>)</a:t>
            </a:r>
          </a:p>
          <a:p>
            <a:pPr>
              <a:lnSpc>
                <a:spcPct val="90000"/>
              </a:lnSpc>
            </a:pPr>
            <a:endParaRPr lang="cs-CZ" sz="12800" cap="none" dirty="0"/>
          </a:p>
          <a:p>
            <a:pPr>
              <a:lnSpc>
                <a:spcPct val="90000"/>
              </a:lnSpc>
            </a:pPr>
            <a:endParaRPr lang="cs-CZ" sz="9600" b="1" dirty="0"/>
          </a:p>
          <a:p>
            <a:pPr>
              <a:lnSpc>
                <a:spcPct val="90000"/>
              </a:lnSpc>
            </a:pPr>
            <a:endParaRPr lang="cs-CZ" sz="10700" b="1" cap="none" dirty="0"/>
          </a:p>
          <a:p>
            <a:pPr>
              <a:lnSpc>
                <a:spcPct val="90000"/>
              </a:lnSpc>
            </a:pPr>
            <a:endParaRPr lang="cs-CZ" sz="10700" b="1" cap="none" dirty="0"/>
          </a:p>
          <a:p>
            <a:pPr>
              <a:lnSpc>
                <a:spcPct val="90000"/>
              </a:lnSpc>
            </a:pPr>
            <a:endParaRPr lang="cs-CZ" sz="10700" b="1" cap="none" dirty="0"/>
          </a:p>
          <a:p>
            <a:pPr>
              <a:lnSpc>
                <a:spcPct val="90000"/>
              </a:lnSpc>
            </a:pP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cap="none" dirty="0"/>
            </a:br>
            <a:br>
              <a:rPr lang="cs-CZ" sz="3600" dirty="0"/>
            </a:br>
            <a:br>
              <a:rPr lang="cs-CZ" sz="3600" dirty="0"/>
            </a:b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966736559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583</Words>
  <Application>Microsoft Office PowerPoint</Application>
  <PresentationFormat>Širokoúhlá obrazovka</PresentationFormat>
  <Paragraphs>38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Calisto MT</vt:lpstr>
      <vt:lpstr>Univers Condensed</vt:lpstr>
      <vt:lpstr>ChronicleVTI</vt:lpstr>
      <vt:lpstr>Cenový dopad emisních povolenek EU ETS2 NA VYTÁPĚNÍ  Ing. Josef Hodboď, TZB-info</vt:lpstr>
      <vt:lpstr>Doporučuji Vaší pozornosti     3. listopadu  na TZB-info:   Ing. Zdeněk Lyčka  Emisní povolenky pro domácnosti v souvislostech, aneb co o nich asi nevíte.   </vt:lpstr>
      <vt:lpstr>Emisní povolenky v rámci systému EU ETS2 způsobí celostátní inflační skok.  Jeho velikost je závislá na:  - Množství paliva   - Emisním faktoru paliva (energie)  - Ceně povolenek  - Sazbě DPH  Průměrně 0,3 % na každých 10 euro ceny povolenky. Individuální dopady budou mnohem větší!</vt:lpstr>
      <vt:lpstr>Emisní povolenky v rámci systému EU ETS2 zvýší náklady na vytápění ze zdrojů s výkonem od 0 do 20 MWt.  To jsou především:  - domácnosti, budovy s vlastním kotlem  - domácnosti, budovy s teplem od dodavatele        </vt:lpstr>
      <vt:lpstr>O kolik se zdraží teplo pro vytápění?  Je nutné rozlišit spotřebitele na dvě skupiny:  a) kteří nakupují a spotřebovávají palivo  b) kteří nakupují teplo.   Jsou zatíženi jinou výší DPH!         </vt:lpstr>
      <vt:lpstr>a) Palivo  - plyn, biomasa nebo uhlí se prodává s DPH ve výši 21 %.  Cenu emisní povolenky přičte dodavatel paliva k ceně paliva a přidá DPH 21 %  Cena paliva se zvýší o: - cenu povolenky a její DPH 21 %               </vt:lpstr>
      <vt:lpstr>b) Teplo  Dodavatel tepla, neplátce DPH - nakoupí palivo včetně povolenky a DPH 21 % - nárůst ceny tepla o povolenky a DPH 21 % (Domácnost, SVJ…)  Dodavatel tepla, plátce DPH - nakoupí palivo včetně povolenek bez DPH - z paliva s konkrétní účinností vyrobí teplo - nárůst ceny tepla o povolenky a DPH 12 %                  </vt:lpstr>
      <vt:lpstr>Zdražení tepla Pokud neznáme množství paliva, lze je orientačně určit pomocí stupně využití paliva (Vyhláška o stanovení minimální účinnosti užití energie při výrobě elektřiny a tepelné energie)  - plyn 85 % - 92 % - uhlí 66 % - 80 % - biomasa 65 % - 79 %  Případná kombinace paliv, elektrické energie, orientační výpočet zdražení tepla komplikuje.      </vt:lpstr>
      <vt:lpstr>Prezentace aplikace PowerPoint</vt:lpstr>
      <vt:lpstr>                     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Hodboď Josef - TZB-info</dc:creator>
  <cp:lastModifiedBy>Hodboď Josef - TZB-info</cp:lastModifiedBy>
  <cp:revision>9</cp:revision>
  <dcterms:created xsi:type="dcterms:W3CDTF">2025-11-22T09:42:00Z</dcterms:created>
  <dcterms:modified xsi:type="dcterms:W3CDTF">2025-11-27T08:16:04Z</dcterms:modified>
</cp:coreProperties>
</file>