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2" r:id="rId2"/>
    <p:sldId id="294" r:id="rId3"/>
    <p:sldId id="358" r:id="rId4"/>
    <p:sldId id="359" r:id="rId5"/>
    <p:sldId id="319" r:id="rId6"/>
    <p:sldId id="335" r:id="rId7"/>
    <p:sldId id="360" r:id="rId8"/>
    <p:sldId id="361" r:id="rId9"/>
    <p:sldId id="362" r:id="rId10"/>
    <p:sldId id="363" r:id="rId11"/>
    <p:sldId id="364" r:id="rId12"/>
    <p:sldId id="365" r:id="rId13"/>
    <p:sldId id="367" r:id="rId14"/>
    <p:sldId id="368" r:id="rId15"/>
    <p:sldId id="369" r:id="rId16"/>
    <p:sldId id="370" r:id="rId17"/>
    <p:sldId id="372" r:id="rId18"/>
    <p:sldId id="373" r:id="rId19"/>
    <p:sldId id="374" r:id="rId20"/>
    <p:sldId id="375" r:id="rId21"/>
    <p:sldId id="383" r:id="rId22"/>
    <p:sldId id="382" r:id="rId23"/>
    <p:sldId id="376" r:id="rId24"/>
    <p:sldId id="385" r:id="rId25"/>
    <p:sldId id="387" r:id="rId26"/>
    <p:sldId id="386" r:id="rId27"/>
    <p:sldId id="381" r:id="rId28"/>
    <p:sldId id="388" r:id="rId29"/>
    <p:sldId id="378" r:id="rId30"/>
    <p:sldId id="379" r:id="rId31"/>
    <p:sldId id="38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DECD"/>
    <a:srgbClr val="F1C5A7"/>
    <a:srgbClr val="CCFF66"/>
    <a:srgbClr val="C9FFF5"/>
    <a:srgbClr val="CCECFF"/>
    <a:srgbClr val="8A13ED"/>
    <a:srgbClr val="BCF20E"/>
    <a:srgbClr val="66FFCC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2" autoAdjust="0"/>
    <p:restoredTop sz="91736" autoAdjust="0"/>
  </p:normalViewPr>
  <p:slideViewPr>
    <p:cSldViewPr>
      <p:cViewPr varScale="1">
        <p:scale>
          <a:sx n="115" d="100"/>
          <a:sy n="115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511CF-F2D3-465D-A52E-4BFC4FEC8433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1FB9887B-6D47-43E2-A141-F234B6B7A404}">
      <dgm:prSet phldrT="[Text]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Konstrukce</a:t>
          </a:r>
        </a:p>
      </dgm:t>
    </dgm:pt>
    <dgm:pt modelId="{01AF2C3C-CE75-4C1F-ADDE-3AEE8F904E17}" type="parTrans" cxnId="{DB4A16E1-33E5-4553-867B-4B437479DD48}">
      <dgm:prSet/>
      <dgm:spPr/>
      <dgm:t>
        <a:bodyPr/>
        <a:lstStyle/>
        <a:p>
          <a:endParaRPr lang="cs-CZ"/>
        </a:p>
      </dgm:t>
    </dgm:pt>
    <dgm:pt modelId="{1991ACDD-FAA6-430A-A64E-376C8F85E01D}" type="sibTrans" cxnId="{DB4A16E1-33E5-4553-867B-4B437479DD48}">
      <dgm:prSet/>
      <dgm:spPr/>
      <dgm:t>
        <a:bodyPr/>
        <a:lstStyle/>
        <a:p>
          <a:endParaRPr lang="cs-CZ"/>
        </a:p>
      </dgm:t>
    </dgm:pt>
    <dgm:pt modelId="{BEAD7035-5014-48DC-8EEB-6B2F3B6245CD}">
      <dgm:prSet phldrT="[Text]" phldr="0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9FFF5"/>
        </a:solidFill>
      </dgm:spPr>
      <dgm:t>
        <a:bodyPr/>
        <a:lstStyle/>
        <a:p>
          <a:r>
            <a:rPr lang="cs-CZ" sz="1800" b="1" dirty="0"/>
            <a:t>s nízkou setrvačností</a:t>
          </a:r>
        </a:p>
      </dgm:t>
    </dgm:pt>
    <dgm:pt modelId="{466F1186-5E8D-45B2-9850-F8AB62C8A37D}" type="parTrans" cxnId="{43E06110-E0E1-43BB-9D53-7266ECEF8557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ABAF27D7-EBA1-4AC1-B12B-9BCCF7458BA4}" type="sibTrans" cxnId="{43E06110-E0E1-43BB-9D53-7266ECEF8557}">
      <dgm:prSet/>
      <dgm:spPr/>
      <dgm:t>
        <a:bodyPr/>
        <a:lstStyle/>
        <a:p>
          <a:endParaRPr lang="cs-CZ"/>
        </a:p>
      </dgm:t>
    </dgm:pt>
    <dgm:pt modelId="{6DE4F9D4-08DD-4860-9396-D5067BE8D88C}">
      <dgm:prSet phldrT="[Text]" phldr="0" custT="1"/>
      <dgm:spPr>
        <a:solidFill>
          <a:srgbClr val="C9FFF5"/>
        </a:solidFill>
      </dgm:spPr>
      <dgm:t>
        <a:bodyPr/>
        <a:lstStyle/>
        <a:p>
          <a:r>
            <a:rPr lang="cs-CZ" sz="1800" b="1" dirty="0"/>
            <a:t>bez rizika růstu plísní</a:t>
          </a:r>
        </a:p>
      </dgm:t>
    </dgm:pt>
    <dgm:pt modelId="{0B5C26A3-055F-415D-898B-D65D114CFFBC}" type="parTrans" cxnId="{FEADA3BB-E436-4B55-9E3B-CB541E39F6C9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B4D39E5D-E78F-4877-832F-7591B06054BD}" type="sibTrans" cxnId="{FEADA3BB-E436-4B55-9E3B-CB541E39F6C9}">
      <dgm:prSet/>
      <dgm:spPr/>
      <dgm:t>
        <a:bodyPr/>
        <a:lstStyle/>
        <a:p>
          <a:endParaRPr lang="cs-CZ"/>
        </a:p>
      </dgm:t>
    </dgm:pt>
    <dgm:pt modelId="{42F4C810-F460-42EE-BF8C-7DF0B503978E}">
      <dgm:prSet phldrT="[Text]" phldr="0" custT="1"/>
      <dgm:spPr>
        <a:solidFill>
          <a:srgbClr val="C9FFF5"/>
        </a:solidFill>
      </dgm:spPr>
      <dgm:t>
        <a:bodyPr/>
        <a:lstStyle/>
        <a:p>
          <a:r>
            <a:rPr lang="cs-CZ" sz="1800" b="1" dirty="0"/>
            <a:t>s rizikem růstu plísní</a:t>
          </a:r>
        </a:p>
      </dgm:t>
    </dgm:pt>
    <dgm:pt modelId="{08D39A9E-1114-4B0D-AE08-B035587BB5F0}" type="parTrans" cxnId="{9A2313DD-F530-4330-AC3C-D4853BA792CD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4C392E91-859D-4B25-A5BA-B623F2CC0404}" type="sibTrans" cxnId="{9A2313DD-F530-4330-AC3C-D4853BA792CD}">
      <dgm:prSet/>
      <dgm:spPr/>
      <dgm:t>
        <a:bodyPr/>
        <a:lstStyle/>
        <a:p>
          <a:endParaRPr lang="cs-CZ"/>
        </a:p>
      </dgm:t>
    </dgm:pt>
    <dgm:pt modelId="{6F77CE93-7E0C-4C5D-8779-7FAEC1542489}">
      <dgm:prSet phldrT="[Text]" phldr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7DECD"/>
        </a:solidFill>
      </dgm:spPr>
      <dgm:t>
        <a:bodyPr/>
        <a:lstStyle/>
        <a:p>
          <a:r>
            <a:rPr lang="cs-CZ" b="1" dirty="0"/>
            <a:t>ostatní</a:t>
          </a:r>
        </a:p>
      </dgm:t>
    </dgm:pt>
    <dgm:pt modelId="{17FF18B3-96D2-4A78-B053-ADB2BE1FBCAF}" type="parTrans" cxnId="{B661C593-2131-4BD5-B358-B0132BCA9EED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342B0B28-BD1D-4EA0-9AE8-724926C33372}" type="sibTrans" cxnId="{B661C593-2131-4BD5-B358-B0132BCA9EED}">
      <dgm:prSet/>
      <dgm:spPr/>
      <dgm:t>
        <a:bodyPr/>
        <a:lstStyle/>
        <a:p>
          <a:endParaRPr lang="cs-CZ"/>
        </a:p>
      </dgm:t>
    </dgm:pt>
    <dgm:pt modelId="{DE1A67B8-051E-4DCC-B64B-5C20CA8F701D}">
      <dgm:prSet phldrT="[Text]" custT="1"/>
      <dgm:spPr>
        <a:solidFill>
          <a:srgbClr val="F7DECD"/>
        </a:solidFill>
      </dgm:spPr>
      <dgm:t>
        <a:bodyPr/>
        <a:lstStyle/>
        <a:p>
          <a:r>
            <a:rPr lang="cs-CZ" sz="1800" b="1" dirty="0"/>
            <a:t>s rizikem růstu plísní</a:t>
          </a:r>
        </a:p>
      </dgm:t>
    </dgm:pt>
    <dgm:pt modelId="{725A18DC-4506-4AE2-A1D3-4F469B055C0A}" type="parTrans" cxnId="{B424C786-B3F0-4F28-A936-206D10904FB8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BBFF8E4D-0449-4826-A5A2-E3CFF64749E8}" type="sibTrans" cxnId="{B424C786-B3F0-4F28-A936-206D10904FB8}">
      <dgm:prSet/>
      <dgm:spPr/>
      <dgm:t>
        <a:bodyPr/>
        <a:lstStyle/>
        <a:p>
          <a:endParaRPr lang="cs-CZ"/>
        </a:p>
      </dgm:t>
    </dgm:pt>
    <dgm:pt modelId="{85D2BB48-96F5-4FA8-B384-F5D01995F3F0}">
      <dgm:prSet phldrT="[Text]" custT="1"/>
      <dgm:spPr/>
      <dgm:t>
        <a:bodyPr/>
        <a:lstStyle/>
        <a:p>
          <a:r>
            <a:rPr lang="cs-CZ" sz="1800" b="1" dirty="0"/>
            <a:t>bez rizika růstu plísní</a:t>
          </a:r>
        </a:p>
      </dgm:t>
    </dgm:pt>
    <dgm:pt modelId="{3E7DA3A1-1DFB-4D8F-8740-D161B25296DD}" type="parTrans" cxnId="{6835A909-8B27-40E1-8E4D-06A11720901B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EDC22ECF-9FE5-46BE-ABCC-576A3BF966C3}" type="sibTrans" cxnId="{6835A909-8B27-40E1-8E4D-06A11720901B}">
      <dgm:prSet/>
      <dgm:spPr/>
      <dgm:t>
        <a:bodyPr/>
        <a:lstStyle/>
        <a:p>
          <a:endParaRPr lang="cs-CZ"/>
        </a:p>
      </dgm:t>
    </dgm:pt>
    <dgm:pt modelId="{B3669AE0-8C8F-4442-A607-07E19934300E}" type="pres">
      <dgm:prSet presAssocID="{32E511CF-F2D3-465D-A52E-4BFC4FEC84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9F4447-5562-4B7E-B5F0-B98AB6B1C797}" type="pres">
      <dgm:prSet presAssocID="{1FB9887B-6D47-43E2-A141-F234B6B7A404}" presName="root1" presStyleCnt="0"/>
      <dgm:spPr/>
    </dgm:pt>
    <dgm:pt modelId="{12975508-B19A-4438-9372-A9EEC2BA24F6}" type="pres">
      <dgm:prSet presAssocID="{1FB9887B-6D47-43E2-A141-F234B6B7A404}" presName="LevelOneTextNode" presStyleLbl="node0" presStyleIdx="0" presStyleCnt="1" custScaleX="119857" custScaleY="77002" custLinFactNeighborX="-283" custLinFactNeighborY="3814">
        <dgm:presLayoutVars>
          <dgm:chPref val="3"/>
        </dgm:presLayoutVars>
      </dgm:prSet>
      <dgm:spPr/>
    </dgm:pt>
    <dgm:pt modelId="{CC665FBC-D868-4C00-91CA-57AEED5B96CF}" type="pres">
      <dgm:prSet presAssocID="{1FB9887B-6D47-43E2-A141-F234B6B7A404}" presName="level2hierChild" presStyleCnt="0"/>
      <dgm:spPr/>
    </dgm:pt>
    <dgm:pt modelId="{77FF08B0-08A4-42B4-B13D-4300673593BD}" type="pres">
      <dgm:prSet presAssocID="{466F1186-5E8D-45B2-9850-F8AB62C8A37D}" presName="conn2-1" presStyleLbl="parChTrans1D2" presStyleIdx="0" presStyleCnt="2"/>
      <dgm:spPr/>
    </dgm:pt>
    <dgm:pt modelId="{C87B8AEB-A7F9-42D0-8C92-370AB9B64F3E}" type="pres">
      <dgm:prSet presAssocID="{466F1186-5E8D-45B2-9850-F8AB62C8A37D}" presName="connTx" presStyleLbl="parChTrans1D2" presStyleIdx="0" presStyleCnt="2"/>
      <dgm:spPr/>
    </dgm:pt>
    <dgm:pt modelId="{CA08D644-E424-4CEE-BA79-7F78C945AC9C}" type="pres">
      <dgm:prSet presAssocID="{BEAD7035-5014-48DC-8EEB-6B2F3B6245CD}" presName="root2" presStyleCnt="0"/>
      <dgm:spPr/>
    </dgm:pt>
    <dgm:pt modelId="{7FEE95CB-9FB6-4ACF-AEAD-D3FA97F890B8}" type="pres">
      <dgm:prSet presAssocID="{BEAD7035-5014-48DC-8EEB-6B2F3B6245CD}" presName="LevelTwoTextNode" presStyleLbl="node2" presStyleIdx="0" presStyleCnt="2" custScaleX="129014" custLinFactNeighborX="-19913" custLinFactNeighborY="-1331">
        <dgm:presLayoutVars>
          <dgm:chPref val="3"/>
        </dgm:presLayoutVars>
      </dgm:prSet>
      <dgm:spPr/>
    </dgm:pt>
    <dgm:pt modelId="{98510EB5-406A-4956-8D92-9C9CD85F737C}" type="pres">
      <dgm:prSet presAssocID="{BEAD7035-5014-48DC-8EEB-6B2F3B6245CD}" presName="level3hierChild" presStyleCnt="0"/>
      <dgm:spPr/>
    </dgm:pt>
    <dgm:pt modelId="{9AA260E4-41C9-47F3-AFF3-0760983584FA}" type="pres">
      <dgm:prSet presAssocID="{0B5C26A3-055F-415D-898B-D65D114CFFBC}" presName="conn2-1" presStyleLbl="parChTrans1D3" presStyleIdx="0" presStyleCnt="4"/>
      <dgm:spPr/>
    </dgm:pt>
    <dgm:pt modelId="{5632889D-A527-447E-A7FF-126391473896}" type="pres">
      <dgm:prSet presAssocID="{0B5C26A3-055F-415D-898B-D65D114CFFBC}" presName="connTx" presStyleLbl="parChTrans1D3" presStyleIdx="0" presStyleCnt="4"/>
      <dgm:spPr/>
    </dgm:pt>
    <dgm:pt modelId="{3A365400-B74F-45C4-9AA9-C09031DA03D4}" type="pres">
      <dgm:prSet presAssocID="{6DE4F9D4-08DD-4860-9396-D5067BE8D88C}" presName="root2" presStyleCnt="0"/>
      <dgm:spPr/>
    </dgm:pt>
    <dgm:pt modelId="{7A31815D-49FE-4BE9-9AFF-29EC43D2815B}" type="pres">
      <dgm:prSet presAssocID="{6DE4F9D4-08DD-4860-9396-D5067BE8D88C}" presName="LevelTwoTextNode" presStyleLbl="node3" presStyleIdx="0" presStyleCnt="4" custScaleX="225268" custScaleY="59466" custLinFactNeighborX="-21945" custLinFactNeighborY="-40283">
        <dgm:presLayoutVars>
          <dgm:chPref val="3"/>
        </dgm:presLayoutVars>
      </dgm:prSet>
      <dgm:spPr/>
    </dgm:pt>
    <dgm:pt modelId="{19554EBA-1750-459A-8E0C-4529B7DEC99D}" type="pres">
      <dgm:prSet presAssocID="{6DE4F9D4-08DD-4860-9396-D5067BE8D88C}" presName="level3hierChild" presStyleCnt="0"/>
      <dgm:spPr/>
    </dgm:pt>
    <dgm:pt modelId="{CEAED43D-A6AB-4ED9-9FE0-0C6A5A9D7813}" type="pres">
      <dgm:prSet presAssocID="{08D39A9E-1114-4B0D-AE08-B035587BB5F0}" presName="conn2-1" presStyleLbl="parChTrans1D3" presStyleIdx="1" presStyleCnt="4"/>
      <dgm:spPr/>
    </dgm:pt>
    <dgm:pt modelId="{E6032831-175B-4B07-83BC-3F3DC9DCE4A4}" type="pres">
      <dgm:prSet presAssocID="{08D39A9E-1114-4B0D-AE08-B035587BB5F0}" presName="connTx" presStyleLbl="parChTrans1D3" presStyleIdx="1" presStyleCnt="4"/>
      <dgm:spPr/>
    </dgm:pt>
    <dgm:pt modelId="{3DE3E899-2758-411C-8506-90293FBC50AD}" type="pres">
      <dgm:prSet presAssocID="{42F4C810-F460-42EE-BF8C-7DF0B503978E}" presName="root2" presStyleCnt="0"/>
      <dgm:spPr/>
    </dgm:pt>
    <dgm:pt modelId="{8DC4E2EE-C483-4597-A979-E1DA977330A6}" type="pres">
      <dgm:prSet presAssocID="{42F4C810-F460-42EE-BF8C-7DF0B503978E}" presName="LevelTwoTextNode" presStyleLbl="node3" presStyleIdx="1" presStyleCnt="4" custScaleX="222272" custScaleY="58901" custLinFactNeighborX="-21945" custLinFactNeighborY="-10977">
        <dgm:presLayoutVars>
          <dgm:chPref val="3"/>
        </dgm:presLayoutVars>
      </dgm:prSet>
      <dgm:spPr/>
    </dgm:pt>
    <dgm:pt modelId="{7C292B7D-51E0-4246-82CC-0B27DACF305E}" type="pres">
      <dgm:prSet presAssocID="{42F4C810-F460-42EE-BF8C-7DF0B503978E}" presName="level3hierChild" presStyleCnt="0"/>
      <dgm:spPr/>
    </dgm:pt>
    <dgm:pt modelId="{1438E7D2-918C-4508-A235-F81CC66EFCA4}" type="pres">
      <dgm:prSet presAssocID="{17FF18B3-96D2-4A78-B053-ADB2BE1FBCAF}" presName="conn2-1" presStyleLbl="parChTrans1D2" presStyleIdx="1" presStyleCnt="2"/>
      <dgm:spPr/>
    </dgm:pt>
    <dgm:pt modelId="{B39082FD-EA42-4C7C-9A04-F6CEF0741B51}" type="pres">
      <dgm:prSet presAssocID="{17FF18B3-96D2-4A78-B053-ADB2BE1FBCAF}" presName="connTx" presStyleLbl="parChTrans1D2" presStyleIdx="1" presStyleCnt="2"/>
      <dgm:spPr/>
    </dgm:pt>
    <dgm:pt modelId="{47D1DF11-8C4A-461B-9ACF-87A31582C0F8}" type="pres">
      <dgm:prSet presAssocID="{6F77CE93-7E0C-4C5D-8779-7FAEC1542489}" presName="root2" presStyleCnt="0"/>
      <dgm:spPr/>
    </dgm:pt>
    <dgm:pt modelId="{A09C3590-C970-429A-9034-30E7F49426E3}" type="pres">
      <dgm:prSet presAssocID="{6F77CE93-7E0C-4C5D-8779-7FAEC1542489}" presName="LevelTwoTextNode" presStyleLbl="node2" presStyleIdx="1" presStyleCnt="2" custScaleX="122997" custScaleY="62772" custLinFactNeighborX="-15571" custLinFactNeighborY="7146">
        <dgm:presLayoutVars>
          <dgm:chPref val="3"/>
        </dgm:presLayoutVars>
      </dgm:prSet>
      <dgm:spPr/>
    </dgm:pt>
    <dgm:pt modelId="{6E04838B-17E0-4D04-B32A-EF3B9DF10E9C}" type="pres">
      <dgm:prSet presAssocID="{6F77CE93-7E0C-4C5D-8779-7FAEC1542489}" presName="level3hierChild" presStyleCnt="0"/>
      <dgm:spPr/>
    </dgm:pt>
    <dgm:pt modelId="{CC35B02A-7A0F-4BB1-A99A-E943D9FBB272}" type="pres">
      <dgm:prSet presAssocID="{725A18DC-4506-4AE2-A1D3-4F469B055C0A}" presName="conn2-1" presStyleLbl="parChTrans1D3" presStyleIdx="2" presStyleCnt="4"/>
      <dgm:spPr/>
    </dgm:pt>
    <dgm:pt modelId="{547C131A-C7B0-4143-A077-0B218CB0C882}" type="pres">
      <dgm:prSet presAssocID="{725A18DC-4506-4AE2-A1D3-4F469B055C0A}" presName="connTx" presStyleLbl="parChTrans1D3" presStyleIdx="2" presStyleCnt="4"/>
      <dgm:spPr/>
    </dgm:pt>
    <dgm:pt modelId="{F7A48C92-E7BA-45BB-B7FC-AB3DB5DE1CAD}" type="pres">
      <dgm:prSet presAssocID="{DE1A67B8-051E-4DCC-B64B-5C20CA8F701D}" presName="root2" presStyleCnt="0"/>
      <dgm:spPr/>
    </dgm:pt>
    <dgm:pt modelId="{A388082B-04A4-43A9-BA94-F0FFD4CB3762}" type="pres">
      <dgm:prSet presAssocID="{DE1A67B8-051E-4DCC-B64B-5C20CA8F701D}" presName="LevelTwoTextNode" presStyleLbl="node3" presStyleIdx="2" presStyleCnt="4" custScaleX="225907" custScaleY="53870" custLinFactNeighborX="-15928" custLinFactNeighborY="23751">
        <dgm:presLayoutVars>
          <dgm:chPref val="3"/>
        </dgm:presLayoutVars>
      </dgm:prSet>
      <dgm:spPr/>
    </dgm:pt>
    <dgm:pt modelId="{1974F8D0-1A39-4A17-9540-AE46D7534989}" type="pres">
      <dgm:prSet presAssocID="{DE1A67B8-051E-4DCC-B64B-5C20CA8F701D}" presName="level3hierChild" presStyleCnt="0"/>
      <dgm:spPr/>
    </dgm:pt>
    <dgm:pt modelId="{50A3D979-0512-457C-B5B0-5EDA8B599C4F}" type="pres">
      <dgm:prSet presAssocID="{3E7DA3A1-1DFB-4D8F-8740-D161B25296DD}" presName="conn2-1" presStyleLbl="parChTrans1D3" presStyleIdx="3" presStyleCnt="4"/>
      <dgm:spPr/>
    </dgm:pt>
    <dgm:pt modelId="{DF09C598-8FFA-449A-AC0F-6F8C06311DB7}" type="pres">
      <dgm:prSet presAssocID="{3E7DA3A1-1DFB-4D8F-8740-D161B25296DD}" presName="connTx" presStyleLbl="parChTrans1D3" presStyleIdx="3" presStyleCnt="4"/>
      <dgm:spPr/>
    </dgm:pt>
    <dgm:pt modelId="{4F802283-8F0F-41C4-8E1B-F6E440809536}" type="pres">
      <dgm:prSet presAssocID="{85D2BB48-96F5-4FA8-B384-F5D01995F3F0}" presName="root2" presStyleCnt="0"/>
      <dgm:spPr/>
    </dgm:pt>
    <dgm:pt modelId="{50E7FCAB-8CAF-44E2-AC6B-2422EC3AA39D}" type="pres">
      <dgm:prSet presAssocID="{85D2BB48-96F5-4FA8-B384-F5D01995F3F0}" presName="LevelTwoTextNode" presStyleLbl="node3" presStyleIdx="3" presStyleCnt="4" custScaleX="223777" custScaleY="61617" custLinFactNeighborX="-15928" custLinFactNeighborY="59309">
        <dgm:presLayoutVars>
          <dgm:chPref val="3"/>
        </dgm:presLayoutVars>
      </dgm:prSet>
      <dgm:spPr/>
    </dgm:pt>
    <dgm:pt modelId="{16C922E4-1508-4652-AC3D-B1608B6A16EF}" type="pres">
      <dgm:prSet presAssocID="{85D2BB48-96F5-4FA8-B384-F5D01995F3F0}" presName="level3hierChild" presStyleCnt="0"/>
      <dgm:spPr/>
    </dgm:pt>
  </dgm:ptLst>
  <dgm:cxnLst>
    <dgm:cxn modelId="{6835A909-8B27-40E1-8E4D-06A11720901B}" srcId="{6F77CE93-7E0C-4C5D-8779-7FAEC1542489}" destId="{85D2BB48-96F5-4FA8-B384-F5D01995F3F0}" srcOrd="1" destOrd="0" parTransId="{3E7DA3A1-1DFB-4D8F-8740-D161B25296DD}" sibTransId="{EDC22ECF-9FE5-46BE-ABCC-576A3BF966C3}"/>
    <dgm:cxn modelId="{2715AC0F-F32E-4B72-BCA5-69E5B7E2C9A6}" type="presOf" srcId="{17FF18B3-96D2-4A78-B053-ADB2BE1FBCAF}" destId="{B39082FD-EA42-4C7C-9A04-F6CEF0741B51}" srcOrd="1" destOrd="0" presId="urn:microsoft.com/office/officeart/2005/8/layout/hierarchy2"/>
    <dgm:cxn modelId="{43E06110-E0E1-43BB-9D53-7266ECEF8557}" srcId="{1FB9887B-6D47-43E2-A141-F234B6B7A404}" destId="{BEAD7035-5014-48DC-8EEB-6B2F3B6245CD}" srcOrd="0" destOrd="0" parTransId="{466F1186-5E8D-45B2-9850-F8AB62C8A37D}" sibTransId="{ABAF27D7-EBA1-4AC1-B12B-9BCCF7458BA4}"/>
    <dgm:cxn modelId="{3C343511-EE2B-437E-9FFE-228C3544D287}" type="presOf" srcId="{17FF18B3-96D2-4A78-B053-ADB2BE1FBCAF}" destId="{1438E7D2-918C-4508-A235-F81CC66EFCA4}" srcOrd="0" destOrd="0" presId="urn:microsoft.com/office/officeart/2005/8/layout/hierarchy2"/>
    <dgm:cxn modelId="{A4E7AC1E-D02B-4D6A-8259-B61E33A618B3}" type="presOf" srcId="{725A18DC-4506-4AE2-A1D3-4F469B055C0A}" destId="{CC35B02A-7A0F-4BB1-A99A-E943D9FBB272}" srcOrd="0" destOrd="0" presId="urn:microsoft.com/office/officeart/2005/8/layout/hierarchy2"/>
    <dgm:cxn modelId="{9A9BC122-AF93-4FDF-911B-59E2E6020561}" type="presOf" srcId="{32E511CF-F2D3-465D-A52E-4BFC4FEC8433}" destId="{B3669AE0-8C8F-4442-A607-07E19934300E}" srcOrd="0" destOrd="0" presId="urn:microsoft.com/office/officeart/2005/8/layout/hierarchy2"/>
    <dgm:cxn modelId="{A0FA4B29-A079-4683-86AF-FC55428BC96E}" type="presOf" srcId="{6DE4F9D4-08DD-4860-9396-D5067BE8D88C}" destId="{7A31815D-49FE-4BE9-9AFF-29EC43D2815B}" srcOrd="0" destOrd="0" presId="urn:microsoft.com/office/officeart/2005/8/layout/hierarchy2"/>
    <dgm:cxn modelId="{958FA73A-62B1-4BF2-BB92-BD3D680D46D9}" type="presOf" srcId="{BEAD7035-5014-48DC-8EEB-6B2F3B6245CD}" destId="{7FEE95CB-9FB6-4ACF-AEAD-D3FA97F890B8}" srcOrd="0" destOrd="0" presId="urn:microsoft.com/office/officeart/2005/8/layout/hierarchy2"/>
    <dgm:cxn modelId="{4ADC3D4C-C232-4416-AC7C-C5C6C93132F5}" type="presOf" srcId="{3E7DA3A1-1DFB-4D8F-8740-D161B25296DD}" destId="{50A3D979-0512-457C-B5B0-5EDA8B599C4F}" srcOrd="0" destOrd="0" presId="urn:microsoft.com/office/officeart/2005/8/layout/hierarchy2"/>
    <dgm:cxn modelId="{B424C786-B3F0-4F28-A936-206D10904FB8}" srcId="{6F77CE93-7E0C-4C5D-8779-7FAEC1542489}" destId="{DE1A67B8-051E-4DCC-B64B-5C20CA8F701D}" srcOrd="0" destOrd="0" parTransId="{725A18DC-4506-4AE2-A1D3-4F469B055C0A}" sibTransId="{BBFF8E4D-0449-4826-A5A2-E3CFF64749E8}"/>
    <dgm:cxn modelId="{F3F4C887-2456-4948-8A8E-C723718FF4C3}" type="presOf" srcId="{725A18DC-4506-4AE2-A1D3-4F469B055C0A}" destId="{547C131A-C7B0-4143-A077-0B218CB0C882}" srcOrd="1" destOrd="0" presId="urn:microsoft.com/office/officeart/2005/8/layout/hierarchy2"/>
    <dgm:cxn modelId="{E591398E-A4A7-4FA4-825A-28144AA12898}" type="presOf" srcId="{0B5C26A3-055F-415D-898B-D65D114CFFBC}" destId="{9AA260E4-41C9-47F3-AFF3-0760983584FA}" srcOrd="0" destOrd="0" presId="urn:microsoft.com/office/officeart/2005/8/layout/hierarchy2"/>
    <dgm:cxn modelId="{B661C593-2131-4BD5-B358-B0132BCA9EED}" srcId="{1FB9887B-6D47-43E2-A141-F234B6B7A404}" destId="{6F77CE93-7E0C-4C5D-8779-7FAEC1542489}" srcOrd="1" destOrd="0" parTransId="{17FF18B3-96D2-4A78-B053-ADB2BE1FBCAF}" sibTransId="{342B0B28-BD1D-4EA0-9AE8-724926C33372}"/>
    <dgm:cxn modelId="{FCADBE94-BB7D-4EEB-9992-5F8092BE3BAD}" type="presOf" srcId="{6F77CE93-7E0C-4C5D-8779-7FAEC1542489}" destId="{A09C3590-C970-429A-9034-30E7F49426E3}" srcOrd="0" destOrd="0" presId="urn:microsoft.com/office/officeart/2005/8/layout/hierarchy2"/>
    <dgm:cxn modelId="{C3EAA59F-A1BF-4B3C-B718-0C517C0114C1}" type="presOf" srcId="{3E7DA3A1-1DFB-4D8F-8740-D161B25296DD}" destId="{DF09C598-8FFA-449A-AC0F-6F8C06311DB7}" srcOrd="1" destOrd="0" presId="urn:microsoft.com/office/officeart/2005/8/layout/hierarchy2"/>
    <dgm:cxn modelId="{13105CA1-0047-4807-B704-1E372EE817C3}" type="presOf" srcId="{08D39A9E-1114-4B0D-AE08-B035587BB5F0}" destId="{CEAED43D-A6AB-4ED9-9FE0-0C6A5A9D7813}" srcOrd="0" destOrd="0" presId="urn:microsoft.com/office/officeart/2005/8/layout/hierarchy2"/>
    <dgm:cxn modelId="{43730AA4-0BCF-4E38-8E78-FE23EB647561}" type="presOf" srcId="{466F1186-5E8D-45B2-9850-F8AB62C8A37D}" destId="{77FF08B0-08A4-42B4-B13D-4300673593BD}" srcOrd="0" destOrd="0" presId="urn:microsoft.com/office/officeart/2005/8/layout/hierarchy2"/>
    <dgm:cxn modelId="{9CEC76B3-4865-4440-8BD0-4DC139B13443}" type="presOf" srcId="{42F4C810-F460-42EE-BF8C-7DF0B503978E}" destId="{8DC4E2EE-C483-4597-A979-E1DA977330A6}" srcOrd="0" destOrd="0" presId="urn:microsoft.com/office/officeart/2005/8/layout/hierarchy2"/>
    <dgm:cxn modelId="{8DAAE4B3-B0F0-44CF-91C3-B3766C24311A}" type="presOf" srcId="{08D39A9E-1114-4B0D-AE08-B035587BB5F0}" destId="{E6032831-175B-4B07-83BC-3F3DC9DCE4A4}" srcOrd="1" destOrd="0" presId="urn:microsoft.com/office/officeart/2005/8/layout/hierarchy2"/>
    <dgm:cxn modelId="{6285DDB7-FA10-474E-9490-D1197D112FF8}" type="presOf" srcId="{0B5C26A3-055F-415D-898B-D65D114CFFBC}" destId="{5632889D-A527-447E-A7FF-126391473896}" srcOrd="1" destOrd="0" presId="urn:microsoft.com/office/officeart/2005/8/layout/hierarchy2"/>
    <dgm:cxn modelId="{FEADA3BB-E436-4B55-9E3B-CB541E39F6C9}" srcId="{BEAD7035-5014-48DC-8EEB-6B2F3B6245CD}" destId="{6DE4F9D4-08DD-4860-9396-D5067BE8D88C}" srcOrd="0" destOrd="0" parTransId="{0B5C26A3-055F-415D-898B-D65D114CFFBC}" sibTransId="{B4D39E5D-E78F-4877-832F-7591B06054BD}"/>
    <dgm:cxn modelId="{D2F9ACC9-5B23-4FE6-A212-E6A29EDEE853}" type="presOf" srcId="{1FB9887B-6D47-43E2-A141-F234B6B7A404}" destId="{12975508-B19A-4438-9372-A9EEC2BA24F6}" srcOrd="0" destOrd="0" presId="urn:microsoft.com/office/officeart/2005/8/layout/hierarchy2"/>
    <dgm:cxn modelId="{6BE4CECC-342B-44BB-BDB1-6E80E00FA847}" type="presOf" srcId="{466F1186-5E8D-45B2-9850-F8AB62C8A37D}" destId="{C87B8AEB-A7F9-42D0-8C92-370AB9B64F3E}" srcOrd="1" destOrd="0" presId="urn:microsoft.com/office/officeart/2005/8/layout/hierarchy2"/>
    <dgm:cxn modelId="{3A5461D2-1C4C-4DE5-B15E-730C56573C63}" type="presOf" srcId="{DE1A67B8-051E-4DCC-B64B-5C20CA8F701D}" destId="{A388082B-04A4-43A9-BA94-F0FFD4CB3762}" srcOrd="0" destOrd="0" presId="urn:microsoft.com/office/officeart/2005/8/layout/hierarchy2"/>
    <dgm:cxn modelId="{9A2313DD-F530-4330-AC3C-D4853BA792CD}" srcId="{BEAD7035-5014-48DC-8EEB-6B2F3B6245CD}" destId="{42F4C810-F460-42EE-BF8C-7DF0B503978E}" srcOrd="1" destOrd="0" parTransId="{08D39A9E-1114-4B0D-AE08-B035587BB5F0}" sibTransId="{4C392E91-859D-4B25-A5BA-B623F2CC0404}"/>
    <dgm:cxn modelId="{DB4A16E1-33E5-4553-867B-4B437479DD48}" srcId="{32E511CF-F2D3-465D-A52E-4BFC4FEC8433}" destId="{1FB9887B-6D47-43E2-A141-F234B6B7A404}" srcOrd="0" destOrd="0" parTransId="{01AF2C3C-CE75-4C1F-ADDE-3AEE8F904E17}" sibTransId="{1991ACDD-FAA6-430A-A64E-376C8F85E01D}"/>
    <dgm:cxn modelId="{8CA531E5-7132-4F82-9C29-36FDA69EC6F0}" type="presOf" srcId="{85D2BB48-96F5-4FA8-B384-F5D01995F3F0}" destId="{50E7FCAB-8CAF-44E2-AC6B-2422EC3AA39D}" srcOrd="0" destOrd="0" presId="urn:microsoft.com/office/officeart/2005/8/layout/hierarchy2"/>
    <dgm:cxn modelId="{D0B2DA90-C7DB-4ACD-9C81-273C0C02CFE3}" type="presParOf" srcId="{B3669AE0-8C8F-4442-A607-07E19934300E}" destId="{3C9F4447-5562-4B7E-B5F0-B98AB6B1C797}" srcOrd="0" destOrd="0" presId="urn:microsoft.com/office/officeart/2005/8/layout/hierarchy2"/>
    <dgm:cxn modelId="{9FA6E985-5243-4452-87DC-4E3A43F348D6}" type="presParOf" srcId="{3C9F4447-5562-4B7E-B5F0-B98AB6B1C797}" destId="{12975508-B19A-4438-9372-A9EEC2BA24F6}" srcOrd="0" destOrd="0" presId="urn:microsoft.com/office/officeart/2005/8/layout/hierarchy2"/>
    <dgm:cxn modelId="{46416F33-E47F-445F-8FC2-4A45A8B31475}" type="presParOf" srcId="{3C9F4447-5562-4B7E-B5F0-B98AB6B1C797}" destId="{CC665FBC-D868-4C00-91CA-57AEED5B96CF}" srcOrd="1" destOrd="0" presId="urn:microsoft.com/office/officeart/2005/8/layout/hierarchy2"/>
    <dgm:cxn modelId="{AC795978-17DC-4C0F-A501-0158FF8C2651}" type="presParOf" srcId="{CC665FBC-D868-4C00-91CA-57AEED5B96CF}" destId="{77FF08B0-08A4-42B4-B13D-4300673593BD}" srcOrd="0" destOrd="0" presId="urn:microsoft.com/office/officeart/2005/8/layout/hierarchy2"/>
    <dgm:cxn modelId="{0DBF8E90-CF5E-41F3-82D0-62B093F23801}" type="presParOf" srcId="{77FF08B0-08A4-42B4-B13D-4300673593BD}" destId="{C87B8AEB-A7F9-42D0-8C92-370AB9B64F3E}" srcOrd="0" destOrd="0" presId="urn:microsoft.com/office/officeart/2005/8/layout/hierarchy2"/>
    <dgm:cxn modelId="{6698641B-4735-46B7-9C3A-C0F9093A8F28}" type="presParOf" srcId="{CC665FBC-D868-4C00-91CA-57AEED5B96CF}" destId="{CA08D644-E424-4CEE-BA79-7F78C945AC9C}" srcOrd="1" destOrd="0" presId="urn:microsoft.com/office/officeart/2005/8/layout/hierarchy2"/>
    <dgm:cxn modelId="{7867FF6B-7B0F-4B34-B85E-5C90F51E4AE5}" type="presParOf" srcId="{CA08D644-E424-4CEE-BA79-7F78C945AC9C}" destId="{7FEE95CB-9FB6-4ACF-AEAD-D3FA97F890B8}" srcOrd="0" destOrd="0" presId="urn:microsoft.com/office/officeart/2005/8/layout/hierarchy2"/>
    <dgm:cxn modelId="{D4425F91-16BB-4DFB-A9C9-7F2CFFF9F446}" type="presParOf" srcId="{CA08D644-E424-4CEE-BA79-7F78C945AC9C}" destId="{98510EB5-406A-4956-8D92-9C9CD85F737C}" srcOrd="1" destOrd="0" presId="urn:microsoft.com/office/officeart/2005/8/layout/hierarchy2"/>
    <dgm:cxn modelId="{4C3C1E12-FD8B-4841-9F49-72A815827595}" type="presParOf" srcId="{98510EB5-406A-4956-8D92-9C9CD85F737C}" destId="{9AA260E4-41C9-47F3-AFF3-0760983584FA}" srcOrd="0" destOrd="0" presId="urn:microsoft.com/office/officeart/2005/8/layout/hierarchy2"/>
    <dgm:cxn modelId="{1CB7514B-C146-4431-B65B-0F861455A150}" type="presParOf" srcId="{9AA260E4-41C9-47F3-AFF3-0760983584FA}" destId="{5632889D-A527-447E-A7FF-126391473896}" srcOrd="0" destOrd="0" presId="urn:microsoft.com/office/officeart/2005/8/layout/hierarchy2"/>
    <dgm:cxn modelId="{76E17F56-6D11-4A17-8A27-060DB6FC64E3}" type="presParOf" srcId="{98510EB5-406A-4956-8D92-9C9CD85F737C}" destId="{3A365400-B74F-45C4-9AA9-C09031DA03D4}" srcOrd="1" destOrd="0" presId="urn:microsoft.com/office/officeart/2005/8/layout/hierarchy2"/>
    <dgm:cxn modelId="{F043FA94-479A-4025-AE66-BE0F016656DF}" type="presParOf" srcId="{3A365400-B74F-45C4-9AA9-C09031DA03D4}" destId="{7A31815D-49FE-4BE9-9AFF-29EC43D2815B}" srcOrd="0" destOrd="0" presId="urn:microsoft.com/office/officeart/2005/8/layout/hierarchy2"/>
    <dgm:cxn modelId="{C9A91EED-909F-4073-8239-CC289BF76F19}" type="presParOf" srcId="{3A365400-B74F-45C4-9AA9-C09031DA03D4}" destId="{19554EBA-1750-459A-8E0C-4529B7DEC99D}" srcOrd="1" destOrd="0" presId="urn:microsoft.com/office/officeart/2005/8/layout/hierarchy2"/>
    <dgm:cxn modelId="{84229C34-97A2-42CE-8291-F4227082FC4B}" type="presParOf" srcId="{98510EB5-406A-4956-8D92-9C9CD85F737C}" destId="{CEAED43D-A6AB-4ED9-9FE0-0C6A5A9D7813}" srcOrd="2" destOrd="0" presId="urn:microsoft.com/office/officeart/2005/8/layout/hierarchy2"/>
    <dgm:cxn modelId="{25EAA4B8-DE4E-4581-AD0D-FB8439354119}" type="presParOf" srcId="{CEAED43D-A6AB-4ED9-9FE0-0C6A5A9D7813}" destId="{E6032831-175B-4B07-83BC-3F3DC9DCE4A4}" srcOrd="0" destOrd="0" presId="urn:microsoft.com/office/officeart/2005/8/layout/hierarchy2"/>
    <dgm:cxn modelId="{03CC3250-49D2-4601-B07A-C6CEE1DC0CD5}" type="presParOf" srcId="{98510EB5-406A-4956-8D92-9C9CD85F737C}" destId="{3DE3E899-2758-411C-8506-90293FBC50AD}" srcOrd="3" destOrd="0" presId="urn:microsoft.com/office/officeart/2005/8/layout/hierarchy2"/>
    <dgm:cxn modelId="{3E9E16B9-08B6-402B-A916-AF7C6591D0C1}" type="presParOf" srcId="{3DE3E899-2758-411C-8506-90293FBC50AD}" destId="{8DC4E2EE-C483-4597-A979-E1DA977330A6}" srcOrd="0" destOrd="0" presId="urn:microsoft.com/office/officeart/2005/8/layout/hierarchy2"/>
    <dgm:cxn modelId="{8FA26F80-D145-44FD-A2BE-F665BE302EB0}" type="presParOf" srcId="{3DE3E899-2758-411C-8506-90293FBC50AD}" destId="{7C292B7D-51E0-4246-82CC-0B27DACF305E}" srcOrd="1" destOrd="0" presId="urn:microsoft.com/office/officeart/2005/8/layout/hierarchy2"/>
    <dgm:cxn modelId="{87DA9666-0619-4551-91F9-7FC0C1BDBEE2}" type="presParOf" srcId="{CC665FBC-D868-4C00-91CA-57AEED5B96CF}" destId="{1438E7D2-918C-4508-A235-F81CC66EFCA4}" srcOrd="2" destOrd="0" presId="urn:microsoft.com/office/officeart/2005/8/layout/hierarchy2"/>
    <dgm:cxn modelId="{4A078EDA-29F9-4716-B1E7-A06E7F1AB7A4}" type="presParOf" srcId="{1438E7D2-918C-4508-A235-F81CC66EFCA4}" destId="{B39082FD-EA42-4C7C-9A04-F6CEF0741B51}" srcOrd="0" destOrd="0" presId="urn:microsoft.com/office/officeart/2005/8/layout/hierarchy2"/>
    <dgm:cxn modelId="{89D0C88D-60A2-4E29-B79B-0EA11D1C4CC7}" type="presParOf" srcId="{CC665FBC-D868-4C00-91CA-57AEED5B96CF}" destId="{47D1DF11-8C4A-461B-9ACF-87A31582C0F8}" srcOrd="3" destOrd="0" presId="urn:microsoft.com/office/officeart/2005/8/layout/hierarchy2"/>
    <dgm:cxn modelId="{5AF621AC-1548-4FAC-BEAA-AF3345DD8FBC}" type="presParOf" srcId="{47D1DF11-8C4A-461B-9ACF-87A31582C0F8}" destId="{A09C3590-C970-429A-9034-30E7F49426E3}" srcOrd="0" destOrd="0" presId="urn:microsoft.com/office/officeart/2005/8/layout/hierarchy2"/>
    <dgm:cxn modelId="{B88F11A2-3DB4-46D9-860D-AD0F09EEC331}" type="presParOf" srcId="{47D1DF11-8C4A-461B-9ACF-87A31582C0F8}" destId="{6E04838B-17E0-4D04-B32A-EF3B9DF10E9C}" srcOrd="1" destOrd="0" presId="urn:microsoft.com/office/officeart/2005/8/layout/hierarchy2"/>
    <dgm:cxn modelId="{7B05E266-35DA-4203-8645-8777C18A4F5B}" type="presParOf" srcId="{6E04838B-17E0-4D04-B32A-EF3B9DF10E9C}" destId="{CC35B02A-7A0F-4BB1-A99A-E943D9FBB272}" srcOrd="0" destOrd="0" presId="urn:microsoft.com/office/officeart/2005/8/layout/hierarchy2"/>
    <dgm:cxn modelId="{7936C7A8-7E4F-40E7-A7C0-AE524B557E39}" type="presParOf" srcId="{CC35B02A-7A0F-4BB1-A99A-E943D9FBB272}" destId="{547C131A-C7B0-4143-A077-0B218CB0C882}" srcOrd="0" destOrd="0" presId="urn:microsoft.com/office/officeart/2005/8/layout/hierarchy2"/>
    <dgm:cxn modelId="{2F2E82EF-04AB-4FB4-9C6D-4EBFBC3BA426}" type="presParOf" srcId="{6E04838B-17E0-4D04-B32A-EF3B9DF10E9C}" destId="{F7A48C92-E7BA-45BB-B7FC-AB3DB5DE1CAD}" srcOrd="1" destOrd="0" presId="urn:microsoft.com/office/officeart/2005/8/layout/hierarchy2"/>
    <dgm:cxn modelId="{5738AF09-6A7D-4516-AA99-FF8828F21B7D}" type="presParOf" srcId="{F7A48C92-E7BA-45BB-B7FC-AB3DB5DE1CAD}" destId="{A388082B-04A4-43A9-BA94-F0FFD4CB3762}" srcOrd="0" destOrd="0" presId="urn:microsoft.com/office/officeart/2005/8/layout/hierarchy2"/>
    <dgm:cxn modelId="{1868EFB4-1465-46C0-A496-3209D24390C1}" type="presParOf" srcId="{F7A48C92-E7BA-45BB-B7FC-AB3DB5DE1CAD}" destId="{1974F8D0-1A39-4A17-9540-AE46D7534989}" srcOrd="1" destOrd="0" presId="urn:microsoft.com/office/officeart/2005/8/layout/hierarchy2"/>
    <dgm:cxn modelId="{5F8A3E26-3DD6-4F8D-88D9-825710A9E4BA}" type="presParOf" srcId="{6E04838B-17E0-4D04-B32A-EF3B9DF10E9C}" destId="{50A3D979-0512-457C-B5B0-5EDA8B599C4F}" srcOrd="2" destOrd="0" presId="urn:microsoft.com/office/officeart/2005/8/layout/hierarchy2"/>
    <dgm:cxn modelId="{C59E1308-235E-42CF-B784-91DFE45B2FD1}" type="presParOf" srcId="{50A3D979-0512-457C-B5B0-5EDA8B599C4F}" destId="{DF09C598-8FFA-449A-AC0F-6F8C06311DB7}" srcOrd="0" destOrd="0" presId="urn:microsoft.com/office/officeart/2005/8/layout/hierarchy2"/>
    <dgm:cxn modelId="{73DDF93C-211E-4FB9-9ED0-BEF1A341EDD2}" type="presParOf" srcId="{6E04838B-17E0-4D04-B32A-EF3B9DF10E9C}" destId="{4F802283-8F0F-41C4-8E1B-F6E440809536}" srcOrd="3" destOrd="0" presId="urn:microsoft.com/office/officeart/2005/8/layout/hierarchy2"/>
    <dgm:cxn modelId="{A6363C6D-91B4-4004-B595-1DB19C58139C}" type="presParOf" srcId="{4F802283-8F0F-41C4-8E1B-F6E440809536}" destId="{50E7FCAB-8CAF-44E2-AC6B-2422EC3AA39D}" srcOrd="0" destOrd="0" presId="urn:microsoft.com/office/officeart/2005/8/layout/hierarchy2"/>
    <dgm:cxn modelId="{9228DC3F-F451-4238-A1ED-1B7D2601FCE8}" type="presParOf" srcId="{4F802283-8F0F-41C4-8E1B-F6E440809536}" destId="{16C922E4-1508-4652-AC3D-B1608B6A16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75508-B19A-4438-9372-A9EEC2BA24F6}">
      <dsp:nvSpPr>
        <dsp:cNvPr id="0" name=""/>
        <dsp:cNvSpPr/>
      </dsp:nvSpPr>
      <dsp:spPr>
        <a:xfrm>
          <a:off x="2571" y="1769059"/>
          <a:ext cx="1456542" cy="4678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Konstrukce</a:t>
          </a:r>
        </a:p>
      </dsp:txBody>
      <dsp:txXfrm>
        <a:off x="16275" y="1782763"/>
        <a:ext cx="1429134" cy="440469"/>
      </dsp:txXfrm>
    </dsp:sp>
    <dsp:sp modelId="{77FF08B0-08A4-42B4-B13D-4300673593BD}">
      <dsp:nvSpPr>
        <dsp:cNvPr id="0" name=""/>
        <dsp:cNvSpPr/>
      </dsp:nvSpPr>
      <dsp:spPr>
        <a:xfrm rot="18026990">
          <a:off x="1338656" y="1778998"/>
          <a:ext cx="488459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488459" y="134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70674" y="1780243"/>
        <a:ext cx="24422" cy="24422"/>
      </dsp:txXfrm>
    </dsp:sp>
    <dsp:sp modelId="{7FEE95CB-9FB6-4ACF-AEAD-D3FA97F890B8}">
      <dsp:nvSpPr>
        <dsp:cNvPr id="0" name=""/>
        <dsp:cNvSpPr/>
      </dsp:nvSpPr>
      <dsp:spPr>
        <a:xfrm>
          <a:off x="1706657" y="1278102"/>
          <a:ext cx="1567821" cy="607616"/>
        </a:xfrm>
        <a:prstGeom prst="roundRect">
          <a:avLst>
            <a:gd name="adj" fmla="val 10000"/>
          </a:avLst>
        </a:prstGeom>
        <a:solidFill>
          <a:srgbClr val="C9FFF5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 nízkou setrvačností</a:t>
          </a:r>
        </a:p>
      </dsp:txBody>
      <dsp:txXfrm>
        <a:off x="1724453" y="1295898"/>
        <a:ext cx="1532229" cy="572024"/>
      </dsp:txXfrm>
    </dsp:sp>
    <dsp:sp modelId="{9AA260E4-41C9-47F3-AFF3-0760983584FA}">
      <dsp:nvSpPr>
        <dsp:cNvPr id="0" name=""/>
        <dsp:cNvSpPr/>
      </dsp:nvSpPr>
      <dsp:spPr>
        <a:xfrm rot="18900758">
          <a:off x="3178992" y="1337856"/>
          <a:ext cx="652374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652374" y="134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88870" y="1335003"/>
        <a:ext cx="32618" cy="32618"/>
      </dsp:txXfrm>
    </dsp:sp>
    <dsp:sp modelId="{7A31815D-49FE-4BE9-9AFF-29EC43D2815B}">
      <dsp:nvSpPr>
        <dsp:cNvPr id="0" name=""/>
        <dsp:cNvSpPr/>
      </dsp:nvSpPr>
      <dsp:spPr>
        <a:xfrm>
          <a:off x="3735879" y="940051"/>
          <a:ext cx="2737533" cy="361325"/>
        </a:xfrm>
        <a:prstGeom prst="roundRect">
          <a:avLst>
            <a:gd name="adj" fmla="val 10000"/>
          </a:avLst>
        </a:prstGeom>
        <a:solidFill>
          <a:srgbClr val="C9FFF5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bez rizika růstu plísní</a:t>
          </a:r>
        </a:p>
      </dsp:txBody>
      <dsp:txXfrm>
        <a:off x="3746462" y="950634"/>
        <a:ext cx="2716367" cy="340159"/>
      </dsp:txXfrm>
    </dsp:sp>
    <dsp:sp modelId="{CEAED43D-A6AB-4ED9-9FE0-0C6A5A9D7813}">
      <dsp:nvSpPr>
        <dsp:cNvPr id="0" name=""/>
        <dsp:cNvSpPr/>
      </dsp:nvSpPr>
      <dsp:spPr>
        <a:xfrm rot="1197943">
          <a:off x="3259727" y="1652266"/>
          <a:ext cx="490904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490904" y="134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92907" y="1653449"/>
        <a:ext cx="24545" cy="24545"/>
      </dsp:txXfrm>
    </dsp:sp>
    <dsp:sp modelId="{8DC4E2EE-C483-4597-A979-E1DA977330A6}">
      <dsp:nvSpPr>
        <dsp:cNvPr id="0" name=""/>
        <dsp:cNvSpPr/>
      </dsp:nvSpPr>
      <dsp:spPr>
        <a:xfrm>
          <a:off x="3735879" y="1570587"/>
          <a:ext cx="2701124" cy="357892"/>
        </a:xfrm>
        <a:prstGeom prst="roundRect">
          <a:avLst>
            <a:gd name="adj" fmla="val 10000"/>
          </a:avLst>
        </a:prstGeom>
        <a:solidFill>
          <a:srgbClr val="C9FFF5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 rizikem růstu plísní</a:t>
          </a:r>
        </a:p>
      </dsp:txBody>
      <dsp:txXfrm>
        <a:off x="3746361" y="1581069"/>
        <a:ext cx="2680160" cy="336928"/>
      </dsp:txXfrm>
    </dsp:sp>
    <dsp:sp modelId="{1438E7D2-918C-4508-A235-F81CC66EFCA4}">
      <dsp:nvSpPr>
        <dsp:cNvPr id="0" name=""/>
        <dsp:cNvSpPr/>
      </dsp:nvSpPr>
      <dsp:spPr>
        <a:xfrm rot="3608616">
          <a:off x="1307650" y="2251129"/>
          <a:ext cx="603237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603237" y="134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94188" y="2249504"/>
        <a:ext cx="30161" cy="30161"/>
      </dsp:txXfrm>
    </dsp:sp>
    <dsp:sp modelId="{A09C3590-C970-429A-9034-30E7F49426E3}">
      <dsp:nvSpPr>
        <dsp:cNvPr id="0" name=""/>
        <dsp:cNvSpPr/>
      </dsp:nvSpPr>
      <dsp:spPr>
        <a:xfrm>
          <a:off x="1759423" y="2335465"/>
          <a:ext cx="1494701" cy="381413"/>
        </a:xfrm>
        <a:prstGeom prst="roundRect">
          <a:avLst>
            <a:gd name="adj" fmla="val 10000"/>
          </a:avLst>
        </a:prstGeom>
        <a:solidFill>
          <a:srgbClr val="F7DECD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ostatní</a:t>
          </a:r>
        </a:p>
      </dsp:txBody>
      <dsp:txXfrm>
        <a:off x="1770594" y="2346636"/>
        <a:ext cx="1472359" cy="359071"/>
      </dsp:txXfrm>
    </dsp:sp>
    <dsp:sp modelId="{CC35B02A-7A0F-4BB1-A99A-E943D9FBB272}">
      <dsp:nvSpPr>
        <dsp:cNvPr id="0" name=""/>
        <dsp:cNvSpPr/>
      </dsp:nvSpPr>
      <dsp:spPr>
        <a:xfrm rot="20681463">
          <a:off x="3245262" y="2446778"/>
          <a:ext cx="499478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499478" y="134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82515" y="2447747"/>
        <a:ext cx="24973" cy="24973"/>
      </dsp:txXfrm>
    </dsp:sp>
    <dsp:sp modelId="{A388082B-04A4-43A9-BA94-F0FFD4CB3762}">
      <dsp:nvSpPr>
        <dsp:cNvPr id="0" name=""/>
        <dsp:cNvSpPr/>
      </dsp:nvSpPr>
      <dsp:spPr>
        <a:xfrm>
          <a:off x="3735879" y="2230636"/>
          <a:ext cx="2745298" cy="327323"/>
        </a:xfrm>
        <a:prstGeom prst="roundRect">
          <a:avLst>
            <a:gd name="adj" fmla="val 10000"/>
          </a:avLst>
        </a:prstGeom>
        <a:solidFill>
          <a:srgbClr val="F7DECD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 rizikem růstu plísní</a:t>
          </a:r>
        </a:p>
      </dsp:txBody>
      <dsp:txXfrm>
        <a:off x="3745466" y="2240223"/>
        <a:ext cx="2726124" cy="308149"/>
      </dsp:txXfrm>
    </dsp:sp>
    <dsp:sp modelId="{50A3D979-0512-457C-B5B0-5EDA8B599C4F}">
      <dsp:nvSpPr>
        <dsp:cNvPr id="0" name=""/>
        <dsp:cNvSpPr/>
      </dsp:nvSpPr>
      <dsp:spPr>
        <a:xfrm rot="2851434">
          <a:off x="3138295" y="2775807"/>
          <a:ext cx="713412" cy="26912"/>
        </a:xfrm>
        <a:custGeom>
          <a:avLst/>
          <a:gdLst/>
          <a:ahLst/>
          <a:cxnLst/>
          <a:rect l="0" t="0" r="0" b="0"/>
          <a:pathLst>
            <a:path>
              <a:moveTo>
                <a:pt x="0" y="13456"/>
              </a:moveTo>
              <a:lnTo>
                <a:pt x="713412" y="134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77166" y="2771428"/>
        <a:ext cx="35670" cy="35670"/>
      </dsp:txXfrm>
    </dsp:sp>
    <dsp:sp modelId="{50E7FCAB-8CAF-44E2-AC6B-2422EC3AA39D}">
      <dsp:nvSpPr>
        <dsp:cNvPr id="0" name=""/>
        <dsp:cNvSpPr/>
      </dsp:nvSpPr>
      <dsp:spPr>
        <a:xfrm>
          <a:off x="3735879" y="2865158"/>
          <a:ext cx="2719414" cy="3743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bez rizika růstu plísní</a:t>
          </a:r>
        </a:p>
      </dsp:txBody>
      <dsp:txXfrm>
        <a:off x="3746845" y="2876124"/>
        <a:ext cx="2697482" cy="352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A5D85A-9DF4-2D1D-8BFB-C246CF307E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429D8DE-9B76-AC50-5D32-3A7E744892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A38958D-28BA-1592-514C-7BBFFF188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D1B5364-CE75-30AD-A5DF-893EDE190C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F009FF1-8376-4509-AE15-D040D7E622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4A3A12-A1D8-7BFC-EB04-F57E307FCA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218856A-C93C-65E8-E182-F414A41A257D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EF1DF84-98BE-B153-387F-39E9BB5156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  <a:p>
            <a:pPr lvl="0"/>
            <a:endParaRPr lang="cs-CZ" noProof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2CB6B76-FD41-1997-732F-4FAD59BA36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8929250-09C7-A97C-A2B9-522139B6F2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92B51A8-1F00-7B37-93DF-14E8A559B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B0D0802D-740D-495A-BB29-AF5AD8DBFE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054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AAF5-3099-853F-079B-33273B3AA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EC2841-DD76-4950-EA8C-DF9F9440D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01EEE3-A01C-76B5-FF11-FCB4E36F6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DDF264-EDF5-21FD-9446-EF1B83023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13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7B5E-F350-FD16-6594-AEA05EF9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015A7E-9531-C823-CAAF-E7F014A91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0640D5A-61EB-DD65-5C0B-62B2EBBCA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A38EFE-B5CA-59E7-0373-32FD9583D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11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DDC1-051C-8CA4-9FB1-54E1152EC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642743-6F3D-1B04-5755-0B9652681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D5E5B1-26FA-D0B3-A3BF-93C20CFD9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A48CA5-588F-2170-A4E2-B0D91E6BB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90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02E3B-F032-85D9-0B12-16797016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26B362-DBA3-A39E-74FB-14C6FD921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054D30-7767-1E9F-80D8-67C1E2CCC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5E373-B0C5-2747-DB9C-FB6663972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31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EB3D-8784-629B-C6A4-BF30933B7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DBB68A-9BFB-9086-52C9-E0C55ABEF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DF40ABE-97A3-D20B-456C-08E2C5AE1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DAEDC-1C48-F493-0824-5C65CBAAF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889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A9BA5-75A1-12EB-AD94-204A0E9C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6B5928-5EEB-6ABD-A6A1-7B56034BE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CE2CDA-27BD-48DB-DC3A-82033493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A6428B-68B9-33C7-D034-FAE685A6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750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E6C2-320C-5C6B-5B66-AAC0648AF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FACFC4B-BAA1-D60E-FC2E-C7F424E37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414F5A-E36A-7639-3B1B-C52E6DDAD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FC2822-9C59-D6CE-B5CF-30118C67C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0674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21A57-2CAA-6320-0F2F-041FDE0DB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82B2EA-3CD0-0E13-E8C1-6A34514C6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AE6015-CBE3-8CF1-7FB1-D2A227F14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FD9014-CA95-5219-E0E1-43B7C1163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2804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A1052-76F8-0912-203B-45687705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5D4D0EF-1E9F-22D3-81EE-6327E3B7F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2467AC4-A96F-7C4B-8297-EE2027DB6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305832-C8CF-6D29-1B1C-5F6515F3D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64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2FD3-96FC-C666-6D95-90C77523B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EE7B5C-CAF2-D2E3-A5BA-E52CCADBA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BCB5C18-B87C-25F9-0EC5-CA0C4D141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ADA0E7-9897-CEED-C025-46D526E24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642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A743-0328-C9D8-ED74-72314FAA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0E5897-0D65-3853-CEF4-52B03CBBE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8A0A70-49B4-C022-39CA-36D09E54A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7EB999-4691-1CBF-AAE8-BC4134F6C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7419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E3A8-CFEB-B85E-6BB4-C59729B59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725CA7-FD18-9C3A-7862-A8333F3C8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15F35FB-025B-3C97-221E-651FA6F5A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78B476-2B94-0C3E-7D86-948294F3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444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5B1F-3B01-3A8E-CA0A-E3257415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FCD6C71-5A40-A167-073B-28CFC1628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EA05CD-879C-4A29-41D4-DA984780B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8D8DA4-9029-9BC9-F80B-483ECDB08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939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C075-A23B-D7DD-E9FF-078E981E1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CE2488-15DE-C684-167D-F02E3AE31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F9B0A4-3AA1-D70F-2E89-5E8CBB61E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196F9E-4A0C-FC3F-5260-83D867D80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888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5FEBE-2AA2-547E-8E05-41CB480E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FF47566-B3F0-6329-B783-1558668FF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FF4BB15-AD5A-E915-F63D-CEB715A0E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8D7744-DB8C-DC3D-A30D-C8775721A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7025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A33B9-1E4F-6B3D-D95D-157B4F80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E0B2FE2-F9CA-6855-101B-6CF619644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FA5158-F24E-D084-AB6A-7A8B30EA1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337B22-7EB2-E357-0354-E4C3B1CDC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160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F247-BDA5-7CFB-FE52-FF8C59B89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3D1960-3A48-1BDC-2D9B-545C01ADC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3F28CD-77E5-A6D2-5822-BB74A92B3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455431-740D-0F30-BB25-65BC11C82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723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F4910-2BA1-8F45-CB16-D50EFACA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4046ED-25DF-1322-E8A9-80A871ACE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DF8695-417B-8B15-4EBC-C70958405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C26DE3-1814-2242-C068-57E4A1416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398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874F-CF35-8B4A-F409-275CC235C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D4B0D7-EF38-FE44-7534-83AA91BC5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3AAA4E0-4DF6-5EF9-632C-9A217E2B1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332AF7-7E00-F3F3-9B81-7F19A4DC2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92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C6187-95ED-B981-7909-01B22ADE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3E6199F-DE21-EC03-6219-5AC183787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6E3D23-B4E0-C283-225F-6286F4E76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1B621B-21E8-DE82-AA7F-B851E6562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87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92FA-68A4-967A-A192-3FDA368E6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F81420-8066-7BE7-D9C2-B41B16A12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81BF650-40CF-9C9B-CFC7-743F8F59C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2C987D-5457-2D95-8C1F-79E184747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39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542C-7971-7483-301E-B6B5471E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D67DA9-9DE3-4877-B320-D44AB07FD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72FD41E-CE3E-E160-16E7-DA6C694BE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7F8FC3-11EB-F8E3-CCA0-884A66F4F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44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FAC1C-FF23-CDBB-B53C-9F1C9D6B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BADE17-D344-4898-AAE6-82C3455A3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69DDE7-DEF3-3BC6-8256-13C563F68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DB70E8-A5E7-54A6-23B9-65FE0ADFF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20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BFE5-B6FE-33AD-FA71-8C5595E79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8A05F2-6968-F075-8B8A-B8E5C5AD8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6934CEA-8B1A-1889-091E-E84A591B7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C369A0-782F-C4B4-093C-F1B52D601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0802D-740D-495A-BB29-AF5AD8DBFEE4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40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3E3FE8-9C48-6891-F299-BCBCC694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EA8F39-6D9E-FB84-654B-F1675635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4B7B86-9B6F-8F16-3AF2-AF1AF0715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cs-CZ"/>
              <a:t>Klepnutím upravíte styl předlohy podnadpisu.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00469C-D7E2-6F2F-E30C-AD4F8FA3EB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26E953D-DF39-8D7D-6942-BEB2A9A7D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4D2DCCD-5903-2FFC-B892-7095F57C3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0CFE-91C5-4724-961A-EA358C6A07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74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32F61E9-0AA4-3291-10B2-D2A0BFFA9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D64CED-6EF5-B817-A226-AEC1197A1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B48B39F-2020-81BF-A01C-CC9E64FE1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3942-A351-4124-9B0C-D27F49F915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356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229C6C9-EAD9-033E-7D05-85FC315D2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2637ACB-137E-8BE0-C6EC-B5414E201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90F9712-A78C-A45C-10E7-66322EB3A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83A-A700-4530-A746-36AAF0B483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01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3F5CFB8-92D7-25A9-F179-9F2B887D2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C36A6DF-0518-99E8-6745-04A5AEA5F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2741BBC-C9B9-A2F5-2320-E5A26B244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AFA2-0722-461E-8EE4-BFB627C631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697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185AABE-02B3-5F76-2062-06942C002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DE2B380-E52F-5C45-893C-D2E5D9477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FE387CD-53B9-0318-4B8F-3D1C72318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A37F-B43D-4E2C-BC99-D0857C21C4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26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194109-F967-35B6-3641-9618404BB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EE28C15-3B12-3FA0-5B76-EDBFA80B1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765F135-0AC3-247A-9A6A-94BDE105C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FA9E-F032-4BD8-B6C1-D4787196D0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15C5E9B-FEA4-5EFE-50E4-F7F8C6D14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07AD93D-0396-6F0B-3846-A84CD81C3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F3D76CA-9413-7A7B-36BF-DD302ED11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4AAC7-BF0E-429F-8D34-3FDDC27F7D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45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A11D8CE-5C97-8312-3B59-C6AB27309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CC1C38-47F5-782E-A6CE-4D8CCB11A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DB56171-CDC5-B286-CFAA-337006B62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5462-8A40-4623-A274-8F86B69F7A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5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A0F296D-512D-5414-7D6D-E5186649D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F182481-5AB1-1B20-392E-443285C7A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E404421-AC24-412A-625D-D242425EE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FA80-690B-4559-99A6-290C0A813A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399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C525FDC-005E-22AE-556E-E2623D179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D3D9BD8-C9B8-CDD9-770A-E89F16251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E8517CF-6B3E-2553-BC8C-08005C821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971C-418D-465B-A9C1-36DCFE7BB2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0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87B1247-3CFB-1E9D-A25B-D280F776A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5E2B70-09EE-2C23-1A25-FDCA2E728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9977256-1720-33BA-1FCE-22B92A93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3BE-DA77-4D00-B381-C2EBC6CDEE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00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04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80E2A1-BCA0-EF0F-313D-C6482F4C2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0C78D9-E06F-3587-BFF2-61A943EE1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9009CB-1DF5-730C-DD28-8701CC7F2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DBCA83-797A-CB5D-3AE8-329C9959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836FFA-4804-16ED-203C-D57ED8BF8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upravíte styl předlohy nadpisu.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2C8776C-E1FA-D996-C9FD-B2FE53B10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upravíte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404C787-31CD-7D00-9B1C-0E927CD4DE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2889F38-C715-3656-917E-09915378AE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B747649-E83B-B126-D8CD-325A468107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FAC5154B-EBAA-4B53-A00F-59936CCD40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D96A3AD-70F3-B3CF-8583-A8FCB157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F05A6C0D-FF50-CEDA-DC4B-5429D3E8B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622300"/>
            <a:ext cx="8642350" cy="34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kumimoji="0" lang="cs-CZ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Změny v ČSN 730540-2 </a:t>
            </a:r>
            <a:r>
              <a:rPr kumimoji="0" lang="cs-CZ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 jejich dopady na práci </a:t>
            </a:r>
          </a:p>
          <a:p>
            <a:pPr algn="r">
              <a:defRPr/>
            </a:pPr>
            <a:r>
              <a:rPr kumimoji="0" lang="cs-CZ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 programech pro stavební fyziku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DF1FD25-765E-B931-A238-891F071F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5301208"/>
            <a:ext cx="6400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kumimoji="0" lang="cs-CZ" altLang="cs-CZ" sz="2800" dirty="0"/>
              <a:t>Zbyněk Svoboda</a:t>
            </a:r>
            <a:endParaRPr kumimoji="0" lang="cs-CZ" altLang="cs-CZ" dirty="0"/>
          </a:p>
        </p:txBody>
      </p:sp>
      <p:sp>
        <p:nvSpPr>
          <p:cNvPr id="5125" name="Rectangle 10">
            <a:extLst>
              <a:ext uri="{FF2B5EF4-FFF2-40B4-BE49-F238E27FC236}">
                <a16:creationId xmlns:a16="http://schemas.microsoft.com/office/drawing/2014/main" id="{AE0282EA-4E21-FC40-3306-35F9908B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rgbClr val="00002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7F5C44-62CE-1238-2783-A29481141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DF2FD2D-8726-4820-6F85-A81AE57BA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0F669044-F67E-D63A-670E-B34CE606F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1B60A-1034-A859-630F-2547FF41F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8DB193-5FE1-FCC4-00F0-E9518E107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Konkrétní postup stanovení požadavku v SW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(např. Teplo 2026, Area 2026)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822E055-82B4-A526-FB76-B822F145CB6B}"/>
              </a:ext>
            </a:extLst>
          </p:cNvPr>
          <p:cNvGrpSpPr/>
          <p:nvPr/>
        </p:nvGrpSpPr>
        <p:grpSpPr>
          <a:xfrm>
            <a:off x="555229" y="2060848"/>
            <a:ext cx="8223027" cy="4517276"/>
            <a:chOff x="555229" y="2060848"/>
            <a:chExt cx="8223027" cy="4517276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5C391BB4-BDE4-B5B4-B9D2-4C3AFA32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936" y="2060848"/>
              <a:ext cx="4782320" cy="4517276"/>
            </a:xfrm>
            <a:prstGeom prst="rect">
              <a:avLst/>
            </a:prstGeom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2984971-9D5F-CE3B-B0BA-BAB27946D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29" y="2215803"/>
              <a:ext cx="7560071" cy="1228105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latin typeface="Arial" panose="020B0604020202020204" pitchFamily="34" charset="0"/>
                </a:rPr>
                <a:t>1. volba typu </a:t>
              </a:r>
              <a:r>
                <a:rPr kumimoji="0" lang="cs-CZ" altLang="cs-CZ" sz="2800" dirty="0" err="1">
                  <a:latin typeface="Arial" panose="020B0604020202020204" pitchFamily="34" charset="0"/>
                </a:rPr>
                <a:t>kce</a:t>
              </a:r>
              <a:endParaRPr kumimoji="0" lang="cs-CZ" altLang="cs-CZ" sz="2800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835E8358-1074-EC33-A5C0-C080AC34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2708920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2. vložení </a:t>
            </a:r>
            <a:r>
              <a:rPr kumimoji="0" lang="cs-CZ" altLang="cs-CZ" sz="2800" dirty="0" err="1">
                <a:latin typeface="Arial" panose="020B0604020202020204" pitchFamily="34" charset="0"/>
              </a:rPr>
              <a:t>klimadat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D47A3D-6A62-4C65-E1E5-2CBD4AE1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3201170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3. volba vnitřního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    provozu 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0905142-74FD-C9CB-0E65-D6B2D2A4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88" y="3237307"/>
            <a:ext cx="4449588" cy="3166486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52087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6CFFC9-7154-5FD1-CF9F-015A74DA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943A88-736E-D503-68BD-32D6E6D2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85A773F4-6B91-2D07-B542-5FA40E70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815E0-00FB-C06E-C383-A9DE0218D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9AC6E96-F3D7-B6AD-BC73-A708879EF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Konkrétní postup stanovení požadavku v SW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(např. Teplo 2026, Area 2026)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46D7FF5-0132-03D4-D13A-98E5806F97A2}"/>
              </a:ext>
            </a:extLst>
          </p:cNvPr>
          <p:cNvGrpSpPr/>
          <p:nvPr/>
        </p:nvGrpSpPr>
        <p:grpSpPr>
          <a:xfrm>
            <a:off x="555229" y="2060848"/>
            <a:ext cx="8223027" cy="4517276"/>
            <a:chOff x="555229" y="2060848"/>
            <a:chExt cx="8223027" cy="4517276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894A972D-C6B8-4B5D-A139-F34D3F921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936" y="2060848"/>
              <a:ext cx="4782320" cy="4517276"/>
            </a:xfrm>
            <a:prstGeom prst="rect">
              <a:avLst/>
            </a:prstGeom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FFF324D-6C00-F2DA-48F8-5E6F3DE3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29" y="2215803"/>
              <a:ext cx="7560071" cy="1228105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latin typeface="Arial" panose="020B0604020202020204" pitchFamily="34" charset="0"/>
                </a:rPr>
                <a:t>1. volba typu </a:t>
              </a:r>
              <a:r>
                <a:rPr kumimoji="0" lang="cs-CZ" altLang="cs-CZ" sz="2800" dirty="0" err="1">
                  <a:latin typeface="Arial" panose="020B0604020202020204" pitchFamily="34" charset="0"/>
                </a:rPr>
                <a:t>kce</a:t>
              </a:r>
              <a:endParaRPr kumimoji="0" lang="cs-CZ" altLang="cs-CZ" sz="2800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FFD0D972-B7AB-B8FD-3E75-3AD65680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2708920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2. vložení </a:t>
            </a:r>
            <a:r>
              <a:rPr kumimoji="0" lang="cs-CZ" altLang="cs-CZ" sz="2800" dirty="0" err="1">
                <a:latin typeface="Arial" panose="020B0604020202020204" pitchFamily="34" charset="0"/>
              </a:rPr>
              <a:t>klimadat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4D8ED8-0DAA-B352-35B0-ABAA0FE6C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3201170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3. volba vnitřního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    provozu 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395DA4-EDE0-6B86-5FDC-A1DBFE4B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8" y="4163712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4. volba povrchu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04B569-0E3D-5156-07FE-267463DA7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746" y="5175643"/>
            <a:ext cx="3409578" cy="2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79694B-B066-9B05-806B-1B7476FF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B3E7C9E-AD2B-32EC-9EAC-CCC394CB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73604"/>
            <a:ext cx="4782320" cy="4517275"/>
          </a:xfrm>
          <a:prstGeom prst="rect">
            <a:avLst/>
          </a:pr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BDE8D09-AEC9-BF13-36FB-F467357AC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6047287C-F708-56EB-419C-ECD1B9A9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7B6C3-DD4E-C71E-2CAE-2B01C9445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07E726A-3E04-86C5-2BFF-FA2D538C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Konkrétní postup stanovení požadavku v SW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(např. Teplo 2026, Area 2026)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D2254BF-6A7F-EA5B-769C-03BF7094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2708920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2. vložení </a:t>
            </a:r>
            <a:r>
              <a:rPr kumimoji="0" lang="cs-CZ" altLang="cs-CZ" sz="2800" dirty="0" err="1">
                <a:latin typeface="Arial" panose="020B0604020202020204" pitchFamily="34" charset="0"/>
              </a:rPr>
              <a:t>klimadat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9E866E-8A15-67A6-993B-25DEF8D4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3201170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3. volba vnitřního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    provozu 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51D465-67C8-1623-8ED7-08C0120C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8" y="4163712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4. volba povrchu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A6EBB12-097C-6990-0B87-1271263E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861" y="5789694"/>
            <a:ext cx="1663912" cy="30360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04F96FA-DD23-5944-78D7-964934AE7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8" y="4691506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5. určení požadavku</a:t>
            </a: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7308D4C-FABD-73B0-08BE-C18D68FED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9" y="2215803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1. volba typu </a:t>
            </a:r>
            <a:r>
              <a:rPr kumimoji="0" lang="cs-CZ" altLang="cs-CZ" sz="2800" dirty="0" err="1">
                <a:latin typeface="Arial" panose="020B0604020202020204" pitchFamily="34" charset="0"/>
              </a:rPr>
              <a:t>kce</a:t>
            </a:r>
            <a:endParaRPr kumimoji="0" lang="cs-CZ" altLang="cs-CZ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6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DD4475-7EA5-CDC3-0792-CE3EBC71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9EB61D-7D4C-2ABE-24F2-83CF1D27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CEFFD117-C770-784F-7C4E-7A25AA926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16F4B59-C7F2-6A6D-F041-0428308F0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Důležité upozornění: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023E294-4AB9-F790-4BF8-4D424C36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1" y="3318894"/>
            <a:ext cx="4926204" cy="187220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Teplotní faktor posuzované konstrukce či detailu se počítá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jen 1x!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22CADA5-C7BE-9E44-7E9B-03D0CB95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1" y="1982931"/>
            <a:ext cx="8424167" cy="187220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Případný opakovaný výpočet po měsících se týká jen stanovení požadované hodnoty.</a:t>
            </a:r>
            <a:endParaRPr kumimoji="0" lang="cs-CZ" altLang="cs-CZ" sz="28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436CCC6-1DF4-4834-4B9D-703FE5FBF952}"/>
              </a:ext>
            </a:extLst>
          </p:cNvPr>
          <p:cNvGrpSpPr/>
          <p:nvPr/>
        </p:nvGrpSpPr>
        <p:grpSpPr>
          <a:xfrm>
            <a:off x="5508104" y="2919035"/>
            <a:ext cx="2520280" cy="3120154"/>
            <a:chOff x="5247208" y="1244852"/>
            <a:chExt cx="2520280" cy="3120154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FB3EBC0-9601-9E08-5659-B671E67A0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112" y="1244852"/>
              <a:ext cx="1683320" cy="3120154"/>
            </a:xfrm>
            <a:prstGeom prst="rect">
              <a:avLst/>
            </a:prstGeom>
          </p:spPr>
        </p:pic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2D6D71A8-CFE8-53EA-E209-6BF17DEC7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208" y="3688866"/>
              <a:ext cx="504056" cy="572096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59EF544B-981A-EBA4-871F-AEC803B3C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432" y="3688866"/>
              <a:ext cx="504056" cy="572096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534754C-5933-0A89-21EF-4CC17F290223}"/>
              </a:ext>
            </a:extLst>
          </p:cNvPr>
          <p:cNvGrpSpPr/>
          <p:nvPr/>
        </p:nvGrpSpPr>
        <p:grpSpPr>
          <a:xfrm>
            <a:off x="7065144" y="4654302"/>
            <a:ext cx="1697765" cy="588929"/>
            <a:chOff x="6804248" y="2980119"/>
            <a:chExt cx="1697765" cy="588929"/>
          </a:xfrm>
        </p:grpSpPr>
        <p:sp>
          <p:nvSpPr>
            <p:cNvPr id="14" name="Šipka: doprava 13">
              <a:extLst>
                <a:ext uri="{FF2B5EF4-FFF2-40B4-BE49-F238E27FC236}">
                  <a16:creationId xmlns:a16="http://schemas.microsoft.com/office/drawing/2014/main" id="{D048FCE7-EBC9-95AE-2D77-55E44619ADA8}"/>
                </a:ext>
              </a:extLst>
            </p:cNvPr>
            <p:cNvSpPr/>
            <p:nvPr/>
          </p:nvSpPr>
          <p:spPr bwMode="auto">
            <a:xfrm>
              <a:off x="6804248" y="2996952"/>
              <a:ext cx="792088" cy="572096"/>
            </a:xfrm>
            <a:prstGeom prst="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4EB81EEA-B1DF-F22E-5BAF-5AC72A6C3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9925" y="2980119"/>
              <a:ext cx="792088" cy="572096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f</a:t>
              </a:r>
              <a:r>
                <a:rPr kumimoji="0" lang="cs-CZ" altLang="cs-CZ" sz="3200" baseline="-25000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Rsi</a:t>
              </a: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F5F4FE9A-901A-A72F-21BB-818AD5481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1" y="4703226"/>
            <a:ext cx="5039793" cy="187220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Teploty mohou být přitom jakékoli, podstatné jsou jen odpory při přestupu </a:t>
            </a:r>
            <a:r>
              <a:rPr kumimoji="0" lang="cs-CZ" altLang="cs-CZ" sz="28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kumimoji="0" lang="cs-CZ" altLang="cs-CZ" sz="2800" baseline="-250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si</a:t>
            </a: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kumimoji="0" lang="cs-CZ" altLang="cs-CZ" sz="28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kumimoji="0" lang="cs-CZ" altLang="cs-CZ" sz="2800" baseline="-250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se</a:t>
            </a:r>
            <a:r>
              <a:rPr kumimoji="0" lang="cs-CZ" altLang="cs-CZ" sz="2800" dirty="0">
                <a:latin typeface="Arial" panose="020B0604020202020204" pitchFamily="34" charset="0"/>
              </a:rPr>
              <a:t>.</a:t>
            </a:r>
            <a:endParaRPr kumimoji="0" lang="cs-CZ" altLang="cs-CZ" sz="28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A07106-10D0-2A22-A4EE-D05A0AC3A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CED159-66FE-16CF-50ED-AC684970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ADC42F2-F317-4F19-054B-6C3436FE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4A9E6F9-C56D-1C19-DF64-B5E9522AF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7808D6-2A7F-E7AC-C444-1F0FE95E5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C401AB-4AE1-896E-BEEE-68B749D9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Zásadní změna pro šikmá okna a světlíky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F5B322A-E0F8-2F5E-9CFA-1AAF4C7B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20526"/>
            <a:ext cx="4679751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Požadavek </a:t>
            </a:r>
            <a:r>
              <a:rPr kumimoji="0" lang="cs-CZ" altLang="cs-CZ" dirty="0">
                <a:latin typeface="Arial" panose="020B0604020202020204" pitchFamily="34" charset="0"/>
              </a:rPr>
              <a:t>(U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N20</a:t>
            </a:r>
            <a:r>
              <a:rPr kumimoji="0" lang="cs-CZ" altLang="cs-CZ" dirty="0">
                <a:latin typeface="Arial" panose="020B0604020202020204" pitchFamily="34" charset="0"/>
              </a:rPr>
              <a:t>=1,5 W/(m</a:t>
            </a:r>
            <a:r>
              <a:rPr kumimoji="0" lang="cs-CZ" altLang="cs-CZ" baseline="30000" dirty="0">
                <a:latin typeface="Arial" panose="020B0604020202020204" pitchFamily="34" charset="0"/>
              </a:rPr>
              <a:t>2</a:t>
            </a:r>
            <a:r>
              <a:rPr kumimoji="0" lang="cs-CZ" altLang="cs-CZ" dirty="0">
                <a:latin typeface="Arial" panose="020B0604020202020204" pitchFamily="34" charset="0"/>
              </a:rPr>
              <a:t>K)) </a:t>
            </a:r>
            <a:r>
              <a:rPr kumimoji="0" lang="cs-CZ" altLang="cs-CZ" sz="2800" dirty="0">
                <a:latin typeface="Arial" panose="020B0604020202020204" pitchFamily="34" charset="0"/>
              </a:rPr>
              <a:t>platí pro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skutečnou polohu </a:t>
            </a:r>
            <a:r>
              <a:rPr kumimoji="0" lang="cs-CZ" altLang="cs-CZ" sz="2800" dirty="0">
                <a:latin typeface="Arial" panose="020B0604020202020204" pitchFamily="34" charset="0"/>
              </a:rPr>
              <a:t>okna!!</a:t>
            </a:r>
            <a:endParaRPr kumimoji="0" lang="cs-CZ" altLang="cs-CZ" sz="28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DAAA74-CF65-CAE7-1C10-47C311884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033602"/>
            <a:ext cx="1355225" cy="11272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5C8570-ABA4-7A51-BFD9-244B632D3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8415">
            <a:off x="6816349" y="1973593"/>
            <a:ext cx="1500609" cy="12725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7D65A4A-11B1-71D4-9FF1-E881C0BB1F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2487" y="2649112"/>
            <a:ext cx="974705" cy="97470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B048752-146D-5357-14A4-4F156CD1D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478" y="2726001"/>
            <a:ext cx="787207" cy="787207"/>
          </a:xfrm>
          <a:prstGeom prst="rect">
            <a:avLst/>
          </a:prstGeom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EB374384-430D-EB53-C17C-D75C0D784F02}"/>
              </a:ext>
            </a:extLst>
          </p:cNvPr>
          <p:cNvGrpSpPr/>
          <p:nvPr/>
        </p:nvGrpSpPr>
        <p:grpSpPr>
          <a:xfrm>
            <a:off x="444881" y="3089042"/>
            <a:ext cx="8424167" cy="1652271"/>
            <a:chOff x="444881" y="3089042"/>
            <a:chExt cx="8424167" cy="16522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F5D20CF-4DC1-AEB7-467A-3DCC0A7EF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81" y="3732889"/>
              <a:ext cx="8424167" cy="1008424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Pro srovnání s U</a:t>
              </a:r>
              <a:r>
                <a:rPr kumimoji="0" lang="cs-CZ" altLang="cs-CZ" sz="2800" baseline="-25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RQ</a:t>
              </a:r>
              <a:r>
                <a:rPr kumimoji="0" lang="cs-CZ" altLang="cs-CZ" sz="28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 je nutné použít U</a:t>
              </a:r>
              <a:r>
                <a:rPr kumimoji="0" lang="cs-CZ" altLang="cs-CZ" sz="2800" baseline="-25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w</a:t>
              </a:r>
              <a:r>
                <a:rPr kumimoji="0" lang="cs-CZ" altLang="cs-CZ" sz="28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 pro</a:t>
              </a:r>
              <a:r>
                <a:rPr kumimoji="0" lang="cs-CZ" altLang="cs-CZ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 šikmou polohu.</a:t>
              </a:r>
            </a:p>
          </p:txBody>
        </p:sp>
        <p:sp>
          <p:nvSpPr>
            <p:cNvPr id="17" name="Šipka: dolů 16">
              <a:extLst>
                <a:ext uri="{FF2B5EF4-FFF2-40B4-BE49-F238E27FC236}">
                  <a16:creationId xmlns:a16="http://schemas.microsoft.com/office/drawing/2014/main" id="{CAE6AD00-BB99-D899-6725-6517720EA3FF}"/>
                </a:ext>
              </a:extLst>
            </p:cNvPr>
            <p:cNvSpPr/>
            <p:nvPr/>
          </p:nvSpPr>
          <p:spPr bwMode="auto">
            <a:xfrm>
              <a:off x="2339752" y="3089042"/>
              <a:ext cx="576064" cy="534775"/>
            </a:xfrm>
            <a:prstGeom prst="down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9A5D254-E2BA-CB63-5675-5F84008FD5E2}"/>
              </a:ext>
            </a:extLst>
          </p:cNvPr>
          <p:cNvGrpSpPr/>
          <p:nvPr/>
        </p:nvGrpSpPr>
        <p:grpSpPr>
          <a:xfrm>
            <a:off x="1115616" y="4741313"/>
            <a:ext cx="7753432" cy="1076270"/>
            <a:chOff x="1115616" y="4741313"/>
            <a:chExt cx="7753432" cy="1076270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96AB4E81-D75A-85C4-B905-AD303AAFB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432" y="4809159"/>
              <a:ext cx="5544616" cy="1008424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Vždy vyšší o desetiny W/(m</a:t>
              </a:r>
              <a:r>
                <a:rPr kumimoji="0" lang="cs-CZ" altLang="cs-CZ" sz="2800" baseline="30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2</a:t>
              </a:r>
              <a:r>
                <a:rPr kumimoji="0" lang="cs-CZ" altLang="cs-CZ" sz="28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K) kvůli vyššímu přenosu tepla prouděním v zasklení.</a:t>
              </a:r>
            </a:p>
          </p:txBody>
        </p:sp>
        <p:sp>
          <p:nvSpPr>
            <p:cNvPr id="25" name="Šipka: ohnutá nahoru 24">
              <a:extLst>
                <a:ext uri="{FF2B5EF4-FFF2-40B4-BE49-F238E27FC236}">
                  <a16:creationId xmlns:a16="http://schemas.microsoft.com/office/drawing/2014/main" id="{935DEFDD-BAC5-3F7F-9093-1A39E7D99ED2}"/>
                </a:ext>
              </a:extLst>
            </p:cNvPr>
            <p:cNvSpPr/>
            <p:nvPr/>
          </p:nvSpPr>
          <p:spPr bwMode="auto">
            <a:xfrm rot="5400000">
              <a:off x="1547664" y="4309265"/>
              <a:ext cx="936104" cy="1800200"/>
            </a:xfrm>
            <a:prstGeom prst="bentUp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7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D5D2BE-9E3B-32E6-AA12-F4AE19160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4274CC8-819B-0E7A-C220-19816B064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38A682F5-0F07-7770-D574-F0565F72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9C30A-9A1E-1187-B299-5DE799764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569BF67-63E6-83AD-40C2-FBA08E3A0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2260484"/>
            <a:ext cx="7848103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Součinitel prostupu tepla U</a:t>
            </a:r>
            <a:r>
              <a:rPr kumimoji="0" lang="cs-CZ" altLang="cs-CZ" sz="2800" baseline="-25000" dirty="0">
                <a:latin typeface="Arial" panose="020B0604020202020204" pitchFamily="34" charset="0"/>
              </a:rPr>
              <a:t>w</a:t>
            </a:r>
            <a:r>
              <a:rPr kumimoji="0" lang="cs-CZ" altLang="cs-CZ" sz="2800" dirty="0">
                <a:latin typeface="Arial" panose="020B0604020202020204" pitchFamily="34" charset="0"/>
              </a:rPr>
              <a:t>: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9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ideálně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od výrobce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50E306E-B96E-AC5B-2685-E047203650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060848"/>
            <a:ext cx="1355225" cy="112722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5B661D1-A617-77CA-90BC-9A67A0AD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Zásadní změna pro šikmá okna a světlíky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8409479-0FB8-0B9B-A57B-6CC395515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29558"/>
              </p:ext>
            </p:extLst>
          </p:nvPr>
        </p:nvGraphicFramePr>
        <p:xfrm>
          <a:off x="1043608" y="4684293"/>
          <a:ext cx="748883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81180011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09082302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50988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Sklon 45 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Sklon 0 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6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Okno s dvojsklem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0,30 W/(m</a:t>
                      </a:r>
                      <a:r>
                        <a:rPr lang="cs-CZ" sz="2400" baseline="30000" dirty="0"/>
                        <a:t>2</a:t>
                      </a:r>
                      <a:r>
                        <a:rPr lang="cs-CZ" sz="2400" dirty="0"/>
                        <a:t>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0,50 W/(m</a:t>
                      </a:r>
                      <a:r>
                        <a:rPr lang="cs-CZ" sz="2400" baseline="30000" dirty="0"/>
                        <a:t>2</a:t>
                      </a:r>
                      <a:r>
                        <a:rPr lang="cs-CZ" sz="2400" dirty="0"/>
                        <a:t>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5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Okno s trojsklem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0,10 W/(m</a:t>
                      </a:r>
                      <a:r>
                        <a:rPr lang="cs-CZ" sz="2400" baseline="30000" dirty="0"/>
                        <a:t>2</a:t>
                      </a:r>
                      <a:r>
                        <a:rPr lang="cs-CZ" sz="2400" dirty="0"/>
                        <a:t>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0,20 W/(m</a:t>
                      </a:r>
                      <a:r>
                        <a:rPr lang="cs-CZ" sz="2400" baseline="30000" dirty="0"/>
                        <a:t>2</a:t>
                      </a:r>
                      <a:r>
                        <a:rPr lang="cs-CZ" sz="2400" dirty="0"/>
                        <a:t>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3736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7459DB7-0AAA-4DBF-1985-28E49892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30" y="3429000"/>
            <a:ext cx="7848103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pokud nelze, norma připouští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přirážku</a:t>
            </a: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k U</a:t>
            </a:r>
            <a:r>
              <a:rPr kumimoji="0" lang="cs-CZ" altLang="cs-CZ" sz="2800" baseline="-25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w</a:t>
            </a: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pro svislou polohu:</a:t>
            </a:r>
          </a:p>
        </p:txBody>
      </p:sp>
    </p:spTree>
    <p:extLst>
      <p:ext uri="{BB962C8B-B14F-4D97-AF65-F5344CB8AC3E}">
        <p14:creationId xmlns:p14="http://schemas.microsoft.com/office/powerpoint/2010/main" val="28338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54037B-8D08-98E7-3A2B-4AC87561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4DAA23-DB3F-7EA3-9878-2B2469D2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7B4427BD-52E3-9069-2D54-7CA04884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E3F3A1-C919-971F-4B89-CC5327DA4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4958C90-4E92-92A0-7C97-D445E4DC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7848103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Zohlednění při zpracování PENB v SW 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(Energie 2026)</a:t>
            </a:r>
            <a:r>
              <a:rPr kumimoji="0" lang="cs-CZ" altLang="cs-CZ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2E7E0B1-F2A7-47F5-5030-208CE9A9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Zásadní změna pro šikmá okna a světlíky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53EC7E-2FEB-9B74-B355-A1DBA15CA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11" y="3686254"/>
            <a:ext cx="8564170" cy="2162477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8A176FD-BBE3-22A2-990C-ABAAAB51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26" y="3024593"/>
            <a:ext cx="8091914" cy="10084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latin typeface="Arial" panose="020B0604020202020204" pitchFamily="34" charset="0"/>
              </a:rPr>
              <a:t>- pro zadaný sklon se vybere typ zadání 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w</a:t>
            </a:r>
            <a:r>
              <a:rPr kumimoji="0" lang="cs-CZ" altLang="cs-CZ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CF18EFC-30DE-1798-1C4E-C4B5031C7919}"/>
              </a:ext>
            </a:extLst>
          </p:cNvPr>
          <p:cNvSpPr/>
          <p:nvPr/>
        </p:nvSpPr>
        <p:spPr bwMode="auto">
          <a:xfrm>
            <a:off x="670059" y="4888750"/>
            <a:ext cx="1741701" cy="36004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1FED008-EB99-4574-F0F8-8596EA8CB7FA}"/>
              </a:ext>
            </a:extLst>
          </p:cNvPr>
          <p:cNvSpPr/>
          <p:nvPr/>
        </p:nvSpPr>
        <p:spPr bwMode="auto">
          <a:xfrm>
            <a:off x="2744782" y="4888750"/>
            <a:ext cx="2043242" cy="360040"/>
          </a:xfrm>
          <a:prstGeom prst="rect">
            <a:avLst/>
          </a:prstGeom>
          <a:noFill/>
          <a:ln w="28575" cap="sq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BD04A7A-BD28-AE48-D992-643BC774E368}"/>
              </a:ext>
            </a:extLst>
          </p:cNvPr>
          <p:cNvSpPr/>
          <p:nvPr/>
        </p:nvSpPr>
        <p:spPr bwMode="auto">
          <a:xfrm>
            <a:off x="5858625" y="4907116"/>
            <a:ext cx="3103856" cy="754131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748FB66-D812-C797-A81B-0CB529EB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26" y="5965440"/>
            <a:ext cx="8091914" cy="10084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latin typeface="Arial" panose="020B0604020202020204" pitchFamily="34" charset="0"/>
              </a:rPr>
              <a:t>- program podle toho ponechá/upraví zadané 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5189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9DCE68-7299-2D01-0A19-11132FBA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B8686D8-CB20-6ED9-D996-92D61283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D265DC17-CC5B-3511-98C2-B096349D3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731E2-8960-6756-C5DF-5276E6597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34D32F-E4DE-F1AF-B7FD-714629A0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Požadavek závisí na typu nevytápěného prostoru: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1.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převážně v kontaktu s vytápěnými prostory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DBB6AE-48CB-FE22-F070-4637B3FD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8B7ADC4-05D7-0AA3-958F-F9F29C4B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2" y="3116387"/>
            <a:ext cx="3923668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vyšší měrný tok (W/K) z vytápěných prostorů než do exteriéru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C32AEE-E702-092F-A1C0-EF2F83A8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87" r="28726" b="33238"/>
          <a:stretch>
            <a:fillRect/>
          </a:stretch>
        </p:blipFill>
        <p:spPr>
          <a:xfrm>
            <a:off x="4878767" y="3199648"/>
            <a:ext cx="3771042" cy="3284561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E3C2566F-7AA8-D7D5-FDA9-DE7ED5C1FC9C}"/>
              </a:ext>
            </a:extLst>
          </p:cNvPr>
          <p:cNvSpPr/>
          <p:nvPr/>
        </p:nvSpPr>
        <p:spPr bwMode="auto">
          <a:xfrm>
            <a:off x="5783188" y="3284984"/>
            <a:ext cx="2016224" cy="1792281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5D53E51-B3FA-7356-CB45-0304ACB6F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2" y="4445961"/>
            <a:ext cx="3923668" cy="63130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vnitřní teplota cca 8-15 °C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7250D3-4C75-EEE7-EB4E-11410FAA7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99" y="5077265"/>
            <a:ext cx="3923668" cy="140694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mírnější požadavky (</a:t>
            </a:r>
            <a:r>
              <a:rPr kumimoji="0" lang="cs-CZ" altLang="cs-CZ" dirty="0">
                <a:latin typeface="Arial" panose="020B0604020202020204" pitchFamily="34" charset="0"/>
              </a:rPr>
              <a:t>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N20</a:t>
            </a:r>
            <a:r>
              <a:rPr kumimoji="0" lang="cs-CZ" altLang="cs-CZ" dirty="0">
                <a:latin typeface="Arial" panose="020B0604020202020204" pitchFamily="34" charset="0"/>
              </a:rPr>
              <a:t>=0,95 </a:t>
            </a:r>
            <a:r>
              <a:rPr kumimoji="0" lang="en-US" altLang="cs-CZ" dirty="0">
                <a:latin typeface="Arial" panose="020B0604020202020204" pitchFamily="34" charset="0"/>
              </a:rPr>
              <a:t>a 3,0 </a:t>
            </a:r>
            <a:r>
              <a:rPr kumimoji="0" lang="cs-CZ" altLang="cs-CZ" dirty="0">
                <a:latin typeface="Arial" panose="020B0604020202020204" pitchFamily="34" charset="0"/>
              </a:rPr>
              <a:t>W/(m</a:t>
            </a:r>
            <a:r>
              <a:rPr kumimoji="0" lang="cs-CZ" altLang="cs-CZ" baseline="30000" dirty="0">
                <a:latin typeface="Arial" panose="020B0604020202020204" pitchFamily="34" charset="0"/>
              </a:rPr>
              <a:t>2</a:t>
            </a:r>
            <a:r>
              <a:rPr kumimoji="0" lang="cs-CZ" altLang="cs-CZ" dirty="0">
                <a:latin typeface="Arial" panose="020B0604020202020204" pitchFamily="34" charset="0"/>
              </a:rPr>
              <a:t>K)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9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5F0EE1-03BD-82E4-E83C-35DE533F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5608C12-2332-30DE-ECDE-D1FBA887C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17" t="11089" r="21590" b="7587"/>
          <a:stretch>
            <a:fillRect/>
          </a:stretch>
        </p:blipFill>
        <p:spPr>
          <a:xfrm>
            <a:off x="4737546" y="3216945"/>
            <a:ext cx="3456384" cy="3160433"/>
          </a:xfrm>
          <a:prstGeom prst="rect">
            <a:avLst/>
          </a:pr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7571A07C-3C23-7C20-6170-1366B39A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FBD0A0B-CE55-1D2B-2237-02A4EA864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8AA5B-DB82-A4E2-35DD-C31929653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0FC9BF1-F6BB-D900-71C0-42B34C0A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Požadavek závisí na typu nevytápěného prostoru: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2.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převážně v kontaktu s exteriérem a zeminou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95F5C6-05D8-4203-9D2E-239ED7B8B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CB5C63A-B23A-DCF5-BDAA-B4F2A770F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2" y="3116387"/>
            <a:ext cx="3923668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výrazně vyšší měrný tok do exteriéru než z </a:t>
            </a:r>
            <a:r>
              <a:rPr kumimoji="0" lang="cs-CZ" altLang="cs-CZ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vytáp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. prostorů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AFF0AEF-8F81-8346-A295-CEA229EF88AF}"/>
              </a:ext>
            </a:extLst>
          </p:cNvPr>
          <p:cNvSpPr/>
          <p:nvPr/>
        </p:nvSpPr>
        <p:spPr bwMode="auto">
          <a:xfrm>
            <a:off x="6804248" y="4077072"/>
            <a:ext cx="1152128" cy="1152128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834733-D37D-4262-EBB7-35D61C2B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2" y="4445961"/>
            <a:ext cx="3923668" cy="63130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vnitřní teplota pod 5 °C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8C6805-10CE-8F73-54E6-585856F68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99" y="5077265"/>
            <a:ext cx="3923668" cy="63130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přísnější  požadavky (</a:t>
            </a:r>
            <a:r>
              <a:rPr kumimoji="0" lang="cs-CZ" altLang="cs-CZ" dirty="0">
                <a:latin typeface="Arial" panose="020B0604020202020204" pitchFamily="34" charset="0"/>
              </a:rPr>
              <a:t>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N20</a:t>
            </a:r>
            <a:r>
              <a:rPr kumimoji="0" lang="cs-CZ" altLang="cs-CZ" dirty="0">
                <a:latin typeface="Arial" panose="020B0604020202020204" pitchFamily="34" charset="0"/>
              </a:rPr>
              <a:t>=0,30</a:t>
            </a:r>
            <a:r>
              <a:rPr kumimoji="0" lang="en-US" altLang="cs-CZ" dirty="0">
                <a:latin typeface="Arial" panose="020B0604020202020204" pitchFamily="34" charset="0"/>
              </a:rPr>
              <a:t> a 1,7</a:t>
            </a:r>
            <a:r>
              <a:rPr kumimoji="0" lang="cs-CZ" altLang="cs-CZ" dirty="0">
                <a:latin typeface="Arial" panose="020B0604020202020204" pitchFamily="34" charset="0"/>
              </a:rPr>
              <a:t> W/(m</a:t>
            </a:r>
            <a:r>
              <a:rPr kumimoji="0" lang="cs-CZ" altLang="cs-CZ" baseline="30000" dirty="0">
                <a:latin typeface="Arial" panose="020B0604020202020204" pitchFamily="34" charset="0"/>
              </a:rPr>
              <a:t>2</a:t>
            </a:r>
            <a:r>
              <a:rPr kumimoji="0" lang="cs-CZ" altLang="cs-CZ" dirty="0">
                <a:latin typeface="Arial" panose="020B0604020202020204" pitchFamily="34" charset="0"/>
              </a:rPr>
              <a:t>K)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97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4DAF852-8D3F-B965-B8CE-7D0D9D868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869EE44-78E8-49CE-8153-A69441FC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D97DD92D-216D-6961-7E07-A4082F0E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12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9B1483-FEEE-C8F3-A836-017DBDC73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806F4D1-35BD-2382-9A56-931DC334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Diskutovaný mezilehlý případ: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				   Stropy nad suterénem</a:t>
            </a:r>
            <a:endParaRPr kumimoji="0" lang="cs-CZ" altLang="cs-CZ" sz="28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515A63-06BC-4DBE-EBF0-86CC660D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922394-C65C-09CD-9CBA-9F9061A2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3923668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bez dalších analýz: suterén je „studený“ (pro strop </a:t>
            </a:r>
            <a:r>
              <a:rPr kumimoji="0" lang="cs-CZ" altLang="cs-CZ" dirty="0">
                <a:latin typeface="Arial" panose="020B0604020202020204" pitchFamily="34" charset="0"/>
              </a:rPr>
              <a:t>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N20</a:t>
            </a:r>
            <a:r>
              <a:rPr kumimoji="0" lang="cs-CZ" altLang="cs-CZ" dirty="0">
                <a:latin typeface="Arial" panose="020B0604020202020204" pitchFamily="34" charset="0"/>
              </a:rPr>
              <a:t>=0,30 W/(m</a:t>
            </a:r>
            <a:r>
              <a:rPr kumimoji="0" lang="cs-CZ" altLang="cs-CZ" baseline="30000" dirty="0">
                <a:latin typeface="Arial" panose="020B0604020202020204" pitchFamily="34" charset="0"/>
              </a:rPr>
              <a:t>2</a:t>
            </a:r>
            <a:r>
              <a:rPr kumimoji="0" lang="cs-CZ" altLang="cs-CZ" dirty="0">
                <a:latin typeface="Arial" panose="020B0604020202020204" pitchFamily="34" charset="0"/>
              </a:rPr>
              <a:t>K)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21D2582-E769-BF59-EC26-468FBC5BB7ED}"/>
              </a:ext>
            </a:extLst>
          </p:cNvPr>
          <p:cNvGrpSpPr/>
          <p:nvPr/>
        </p:nvGrpSpPr>
        <p:grpSpPr>
          <a:xfrm>
            <a:off x="4355976" y="3216945"/>
            <a:ext cx="4306788" cy="2862850"/>
            <a:chOff x="4355976" y="3216945"/>
            <a:chExt cx="4306788" cy="286285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D742F3FB-28AA-9F20-1D1D-896FCE12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17" t="17553" r="8001" b="5968"/>
            <a:stretch>
              <a:fillRect/>
            </a:stretch>
          </p:blipFill>
          <p:spPr>
            <a:xfrm>
              <a:off x="4355976" y="3216945"/>
              <a:ext cx="4306788" cy="2862850"/>
            </a:xfrm>
            <a:prstGeom prst="rect">
              <a:avLst/>
            </a:prstGeom>
          </p:spPr>
        </p:pic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ADFF49A0-FFD2-2F68-1D78-B24C517DF9D0}"/>
                </a:ext>
              </a:extLst>
            </p:cNvPr>
            <p:cNvSpPr/>
            <p:nvPr/>
          </p:nvSpPr>
          <p:spPr bwMode="auto">
            <a:xfrm>
              <a:off x="4788023" y="4797151"/>
              <a:ext cx="3682877" cy="1086079"/>
            </a:xfrm>
            <a:prstGeom prst="ellipse">
              <a:avLst/>
            </a:prstGeom>
            <a:noFill/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21AE4747-F928-F2B0-D1A4-C00402F41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77072"/>
            <a:ext cx="3744416" cy="164695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norma ale umožňuje suterén považovat i za „teplý“ (pro strop </a:t>
            </a:r>
            <a:r>
              <a:rPr kumimoji="0" lang="cs-CZ" altLang="cs-CZ" dirty="0">
                <a:latin typeface="Arial" panose="020B0604020202020204" pitchFamily="34" charset="0"/>
              </a:rPr>
              <a:t>U</a:t>
            </a:r>
            <a:r>
              <a:rPr kumimoji="0" lang="cs-CZ" altLang="cs-CZ" baseline="-25000" dirty="0">
                <a:latin typeface="Arial" panose="020B0604020202020204" pitchFamily="34" charset="0"/>
              </a:rPr>
              <a:t>N20</a:t>
            </a:r>
            <a:r>
              <a:rPr kumimoji="0" lang="cs-CZ" altLang="cs-CZ" dirty="0">
                <a:latin typeface="Arial" panose="020B0604020202020204" pitchFamily="34" charset="0"/>
              </a:rPr>
              <a:t>=0,95 W/(m</a:t>
            </a:r>
            <a:r>
              <a:rPr kumimoji="0" lang="cs-CZ" altLang="cs-CZ" baseline="30000" dirty="0">
                <a:latin typeface="Arial" panose="020B0604020202020204" pitchFamily="34" charset="0"/>
              </a:rPr>
              <a:t>2</a:t>
            </a:r>
            <a:r>
              <a:rPr kumimoji="0" lang="cs-CZ" altLang="cs-CZ" dirty="0">
                <a:latin typeface="Arial" panose="020B0604020202020204" pitchFamily="34" charset="0"/>
              </a:rPr>
              <a:t>K)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), pokud to lze prokázat</a:t>
            </a:r>
          </a:p>
        </p:txBody>
      </p:sp>
    </p:spTree>
    <p:extLst>
      <p:ext uri="{BB962C8B-B14F-4D97-AF65-F5344CB8AC3E}">
        <p14:creationId xmlns:p14="http://schemas.microsoft.com/office/powerpoint/2010/main" val="7087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535169-E53A-8B95-D44A-EBE528EB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7AF16B88-CD52-AD02-FA44-6D16C28B8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Nová norma </a:t>
            </a:r>
            <a:r>
              <a:rPr lang="cs-CZ" sz="3200" b="1" dirty="0">
                <a:latin typeface="Arial" charset="0"/>
              </a:rPr>
              <a:t>ČSN 73 0540-2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B8B8F52-CFF3-ED1B-9926-9C362918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43C02D3-3173-DD28-1CB5-F0C30A76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860749"/>
            <a:ext cx="8442325" cy="149624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požadavky na konstrukce a budovy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 z hlediska šíření tepla, vodní páry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 a vzduchu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3C7A6F0-03FC-ACC5-FD83-0504E370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15" y="1241779"/>
            <a:ext cx="2287724" cy="327307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B8A70FE-961C-6CCD-6F78-BBAF71B4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9957"/>
            <a:ext cx="8442325" cy="64598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- </a:t>
            </a:r>
            <a:r>
              <a:rPr kumimoji="0" lang="cs-CZ" altLang="cs-CZ" sz="2800" dirty="0">
                <a:latin typeface="Arial" panose="020B0604020202020204" pitchFamily="34" charset="0"/>
              </a:rPr>
              <a:t>platná od 1. 9. 2025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EFED26-7F02-1E96-2477-F502CD701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3D8EAC-1D30-5445-7392-8E65369A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69ED4DE4-59AF-C789-F4FD-BD970EE19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76EF1-EAD9-985C-5BFA-298E0C309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7FB6608-685B-ADC0-6332-3CDD0A08B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Výpočtové ověření typu suterénu: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4073027-4838-D1D8-57EE-D8A7B6F57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C6A5BAD-51EE-8402-FF9A-A47793717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6624736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porovnání měrných tepelných toků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iu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 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15772E-793B-C4FF-0E4C-96AFBD0F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17" t="17553" r="8001" b="5968"/>
          <a:stretch>
            <a:fillRect/>
          </a:stretch>
        </p:blipFill>
        <p:spPr>
          <a:xfrm>
            <a:off x="4355976" y="3216945"/>
            <a:ext cx="4306788" cy="286285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3441166-2CAB-8166-458F-58295BDAC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063903"/>
            <a:ext cx="3923668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je-li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iu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&gt; 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ue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, lze suterén považovat za „teplý“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A85528E-FD5D-302E-F03A-2EB030751BD4}"/>
              </a:ext>
            </a:extLst>
          </p:cNvPr>
          <p:cNvGrpSpPr/>
          <p:nvPr/>
        </p:nvGrpSpPr>
        <p:grpSpPr>
          <a:xfrm>
            <a:off x="6326043" y="4221966"/>
            <a:ext cx="1234289" cy="1079242"/>
            <a:chOff x="6326043" y="4221966"/>
            <a:chExt cx="1234289" cy="1079242"/>
          </a:xfrm>
        </p:grpSpPr>
        <p:sp>
          <p:nvSpPr>
            <p:cNvPr id="13" name="Šipka: dolů 12">
              <a:extLst>
                <a:ext uri="{FF2B5EF4-FFF2-40B4-BE49-F238E27FC236}">
                  <a16:creationId xmlns:a16="http://schemas.microsoft.com/office/drawing/2014/main" id="{2E2A09B4-26FA-AE8F-8A4F-5DABDA9B3EE1}"/>
                </a:ext>
              </a:extLst>
            </p:cNvPr>
            <p:cNvSpPr/>
            <p:nvPr/>
          </p:nvSpPr>
          <p:spPr bwMode="auto">
            <a:xfrm>
              <a:off x="6326043" y="4580250"/>
              <a:ext cx="622221" cy="720958"/>
            </a:xfrm>
            <a:prstGeom prst="downArrow">
              <a:avLst/>
            </a:prstGeom>
            <a:solidFill>
              <a:srgbClr val="FF0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1DF8730-4C7F-BD6C-BB62-4B786E6B3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8244" y="4221966"/>
              <a:ext cx="792088" cy="608842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b="1" dirty="0">
                  <a:solidFill>
                    <a:srgbClr val="FF0000"/>
                  </a:solidFill>
                  <a:highlight>
                    <a:srgbClr val="CCECFF"/>
                  </a:highlight>
                  <a:latin typeface="Arial" panose="020B0604020202020204" pitchFamily="34" charset="0"/>
                </a:rPr>
                <a:t>H</a:t>
              </a:r>
              <a:r>
                <a:rPr kumimoji="0" lang="cs-CZ" altLang="cs-CZ" sz="3200" b="1" baseline="-25000" dirty="0">
                  <a:solidFill>
                    <a:srgbClr val="FF0000"/>
                  </a:solidFill>
                  <a:highlight>
                    <a:srgbClr val="CCECFF"/>
                  </a:highlight>
                  <a:latin typeface="Arial" panose="020B0604020202020204" pitchFamily="34" charset="0"/>
                </a:rPr>
                <a:t>iu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AE641CE-F02F-C6AC-1862-A4DB7BC87C97}"/>
              </a:ext>
            </a:extLst>
          </p:cNvPr>
          <p:cNvGrpSpPr/>
          <p:nvPr/>
        </p:nvGrpSpPr>
        <p:grpSpPr>
          <a:xfrm>
            <a:off x="4467237" y="5201514"/>
            <a:ext cx="1688939" cy="777511"/>
            <a:chOff x="4467237" y="5201514"/>
            <a:chExt cx="1688939" cy="777511"/>
          </a:xfrm>
        </p:grpSpPr>
        <p:sp>
          <p:nvSpPr>
            <p:cNvPr id="15" name="Šipka: dolů 14">
              <a:extLst>
                <a:ext uri="{FF2B5EF4-FFF2-40B4-BE49-F238E27FC236}">
                  <a16:creationId xmlns:a16="http://schemas.microsoft.com/office/drawing/2014/main" id="{4C046CA9-88FE-E45E-DCFD-FBCA99586092}"/>
                </a:ext>
              </a:extLst>
            </p:cNvPr>
            <p:cNvSpPr/>
            <p:nvPr/>
          </p:nvSpPr>
          <p:spPr bwMode="auto">
            <a:xfrm rot="5400000">
              <a:off x="4516605" y="5152146"/>
              <a:ext cx="622221" cy="720958"/>
            </a:xfrm>
            <a:prstGeom prst="downArrow">
              <a:avLst/>
            </a:pr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6596905B-9670-11F5-A951-E3011EDB7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246" y="5370183"/>
              <a:ext cx="845930" cy="608842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b="1" dirty="0">
                  <a:solidFill>
                    <a:srgbClr val="00B0F0"/>
                  </a:solidFill>
                  <a:highlight>
                    <a:srgbClr val="CCECFF"/>
                  </a:highlight>
                  <a:latin typeface="Arial" panose="020B0604020202020204" pitchFamily="34" charset="0"/>
                </a:rPr>
                <a:t>H</a:t>
              </a:r>
              <a:r>
                <a:rPr kumimoji="0" lang="cs-CZ" altLang="cs-CZ" sz="3200" b="1" baseline="-25000" dirty="0">
                  <a:solidFill>
                    <a:srgbClr val="00B0F0"/>
                  </a:solidFill>
                  <a:highlight>
                    <a:srgbClr val="CCECFF"/>
                  </a:highlight>
                  <a:latin typeface="Arial" panose="020B0604020202020204" pitchFamily="34" charset="0"/>
                </a:rPr>
                <a:t>ue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93EA506-C416-CD94-378E-631747CB9A5A}"/>
              </a:ext>
            </a:extLst>
          </p:cNvPr>
          <p:cNvGrpSpPr/>
          <p:nvPr/>
        </p:nvGrpSpPr>
        <p:grpSpPr>
          <a:xfrm>
            <a:off x="536304" y="4146422"/>
            <a:ext cx="3315616" cy="1998269"/>
            <a:chOff x="539552" y="4074242"/>
            <a:chExt cx="3315616" cy="1998269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7404B766-84A2-C5C2-0CE0-1A79D7E70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4713587"/>
              <a:ext cx="3315616" cy="1358924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Výklad autorů normy, viz </a:t>
              </a:r>
              <a:r>
                <a:rPr kumimoji="0" lang="cs-CZ" altLang="cs-CZ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blog.kdata.cz</a:t>
              </a:r>
            </a:p>
          </p:txBody>
        </p:sp>
        <p:sp>
          <p:nvSpPr>
            <p:cNvPr id="18" name="Šipka: nahoru 17">
              <a:extLst>
                <a:ext uri="{FF2B5EF4-FFF2-40B4-BE49-F238E27FC236}">
                  <a16:creationId xmlns:a16="http://schemas.microsoft.com/office/drawing/2014/main" id="{6BF733FD-3C44-2654-9A64-63DF9DF95244}"/>
                </a:ext>
              </a:extLst>
            </p:cNvPr>
            <p:cNvSpPr/>
            <p:nvPr/>
          </p:nvSpPr>
          <p:spPr bwMode="auto">
            <a:xfrm>
              <a:off x="1654908" y="4074242"/>
              <a:ext cx="846478" cy="553310"/>
            </a:xfrm>
            <a:prstGeom prst="up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F445C5-6E5D-6708-0BB6-B598A6AB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D5BA6F6-BD75-5501-EC2A-F92322297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2DC65E2-251C-C7B3-B477-C00CD8CB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C00D16-62D6-AF7B-99EE-623D71143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DFA634F-1565-7773-33BB-225F9619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Výpočtové ověření typu suterénu: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C0E50E9-16EA-0B97-8083-B3CC1C03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8C0EB86-DBD9-73B7-92A7-5BE5889C5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6624736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porovnání měrných tepelných toků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iu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 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9CA95C5-21C9-FC21-5C22-5B694409F9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17" t="17553" r="8001" b="5968"/>
          <a:stretch>
            <a:fillRect/>
          </a:stretch>
        </p:blipFill>
        <p:spPr>
          <a:xfrm>
            <a:off x="4355976" y="3216945"/>
            <a:ext cx="4306788" cy="286285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F1779AC-F298-95CD-2F7F-E47D8FE8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063903"/>
            <a:ext cx="3923668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je-li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iu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&gt; 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ue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, lze suterén považovat za „teplý“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5CABA585-8C20-D618-CC81-2ABF026F9473}"/>
              </a:ext>
            </a:extLst>
          </p:cNvPr>
          <p:cNvSpPr/>
          <p:nvPr/>
        </p:nvSpPr>
        <p:spPr bwMode="auto">
          <a:xfrm>
            <a:off x="6326043" y="4580250"/>
            <a:ext cx="622221" cy="720958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66741E5-14CB-53E4-53E8-1FCBC4AC8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244" y="4221966"/>
            <a:ext cx="792088" cy="60884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rgbClr val="FF000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H</a:t>
            </a:r>
            <a:r>
              <a:rPr kumimoji="0" lang="cs-CZ" altLang="cs-CZ" sz="3200" b="1" baseline="-25000" dirty="0">
                <a:solidFill>
                  <a:srgbClr val="FF000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iu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BED2949C-9B30-65AB-1583-20CAC828D7B7}"/>
              </a:ext>
            </a:extLst>
          </p:cNvPr>
          <p:cNvSpPr/>
          <p:nvPr/>
        </p:nvSpPr>
        <p:spPr bwMode="auto">
          <a:xfrm rot="5400000">
            <a:off x="4516605" y="5152146"/>
            <a:ext cx="622221" cy="720958"/>
          </a:xfrm>
          <a:prstGeom prst="downArrow">
            <a:avLst/>
          </a:prstGeom>
          <a:solidFill>
            <a:srgbClr val="00B0F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06950DA-1D98-3CF4-23EC-D6956C2C4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246" y="5370183"/>
            <a:ext cx="845930" cy="60884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rgbClr val="00B0F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H</a:t>
            </a:r>
            <a:r>
              <a:rPr kumimoji="0" lang="cs-CZ" altLang="cs-CZ" sz="3200" b="1" baseline="-25000" dirty="0">
                <a:solidFill>
                  <a:srgbClr val="00B0F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ue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48D663B-43B6-1317-2B06-846B1C4E94A6}"/>
              </a:ext>
            </a:extLst>
          </p:cNvPr>
          <p:cNvGrpSpPr/>
          <p:nvPr/>
        </p:nvGrpSpPr>
        <p:grpSpPr>
          <a:xfrm>
            <a:off x="541188" y="4005065"/>
            <a:ext cx="7127156" cy="2134318"/>
            <a:chOff x="541188" y="4005065"/>
            <a:chExt cx="7127156" cy="2134318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9BC475F9-DBFF-A884-5FAE-244AECBE073E}"/>
                </a:ext>
              </a:extLst>
            </p:cNvPr>
            <p:cNvSpPr/>
            <p:nvPr/>
          </p:nvSpPr>
          <p:spPr bwMode="auto">
            <a:xfrm>
              <a:off x="5940152" y="4005065"/>
              <a:ext cx="1728192" cy="1440159"/>
            </a:xfrm>
            <a:prstGeom prst="ellipse">
              <a:avLst/>
            </a:prstGeom>
            <a:noFill/>
            <a:ln w="5715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C725EF1C-7862-264A-5D89-827BB8DD7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88" y="4226044"/>
              <a:ext cx="3692737" cy="1913339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Pozor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Měrný tok </a:t>
              </a:r>
              <a:r>
                <a:rPr kumimoji="0" lang="cs-CZ" altLang="cs-CZ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H</a:t>
              </a:r>
              <a:r>
                <a:rPr kumimoji="0" lang="cs-CZ" altLang="cs-CZ" baseline="-250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iu</a:t>
              </a:r>
              <a:r>
                <a:rPr kumimoji="0" lang="cs-CZ" altLang="cs-CZ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se určí pro </a:t>
              </a:r>
              <a:r>
                <a:rPr kumimoji="0" lang="cs-CZ" altLang="cs-CZ" dirty="0" err="1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souč</a:t>
              </a: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. prostupu tepla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0,95 a 3,0 </a:t>
              </a:r>
              <a:r>
                <a:rPr kumimoji="0" lang="cs-CZ" altLang="cs-CZ" dirty="0">
                  <a:latin typeface="Arial" panose="020B0604020202020204" pitchFamily="34" charset="0"/>
                </a:rPr>
                <a:t>W/(m</a:t>
              </a:r>
              <a:r>
                <a:rPr kumimoji="0" lang="cs-CZ" altLang="cs-CZ" baseline="30000" dirty="0">
                  <a:latin typeface="Arial" panose="020B0604020202020204" pitchFamily="34" charset="0"/>
                </a:rPr>
                <a:t>2</a:t>
              </a:r>
              <a:r>
                <a:rPr kumimoji="0" lang="cs-CZ" altLang="cs-CZ" dirty="0">
                  <a:latin typeface="Arial" panose="020B0604020202020204" pitchFamily="34" charset="0"/>
                </a:rPr>
                <a:t>K)!</a:t>
              </a:r>
              <a:endPara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69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6C9EAE-F2F4-10B2-9386-33B6B29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77C58D-B06A-5DC4-9CDC-1B6C2F15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D34F9E0C-7EC8-35A0-7E27-339920E2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B91D6-B89B-F6E6-487E-6D6F314D0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2BA9A76-11FB-EA11-7B41-E425F49F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Výpočtové ověření typu suterénu: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888B6D6-3FB2-9ECC-143A-2113CC4B0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20EBF4-07B9-195F-0919-FF053650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6624736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porovnání měrných tepelných toků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iu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a 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D0A5BC-FE38-5C5E-19FD-CB484399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17" t="17553" r="8001" b="5968"/>
          <a:stretch>
            <a:fillRect/>
          </a:stretch>
        </p:blipFill>
        <p:spPr>
          <a:xfrm>
            <a:off x="4355976" y="3216945"/>
            <a:ext cx="4306788" cy="286285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293F0B9-9589-D6E4-47DC-E7DC31AA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063903"/>
            <a:ext cx="3923668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je-li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iu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&gt; H</a:t>
            </a:r>
            <a:r>
              <a:rPr kumimoji="0" lang="cs-CZ" altLang="cs-CZ" baseline="-2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ue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, lze suterén považovat za „teplý“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FD021AB-D42E-A62B-4E83-F410A2DD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124526"/>
            <a:ext cx="3744416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alternativně lze vypočítat z tep. bilance vnitřní teplotu v suterénu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8B5440C-CCD2-78F7-5AF2-C015F97D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70183"/>
            <a:ext cx="3744416" cy="85042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SFŽP výklad akceptuje, SEI zatím bez vyjádření </a:t>
            </a:r>
            <a:r>
              <a:rPr kumimoji="0" lang="cs-CZ" altLang="cs-CZ" sz="16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(?)</a:t>
            </a:r>
            <a:endParaRPr kumimoji="0" lang="cs-CZ" altLang="cs-CZ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DF90F494-6420-F83B-9E03-8B19E89B6EB2}"/>
              </a:ext>
            </a:extLst>
          </p:cNvPr>
          <p:cNvSpPr/>
          <p:nvPr/>
        </p:nvSpPr>
        <p:spPr bwMode="auto">
          <a:xfrm>
            <a:off x="6326043" y="4580250"/>
            <a:ext cx="622221" cy="720958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970ABB4-EFD0-AD30-EF64-D4134EC2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244" y="4221966"/>
            <a:ext cx="792088" cy="60884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rgbClr val="FF000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H</a:t>
            </a:r>
            <a:r>
              <a:rPr kumimoji="0" lang="cs-CZ" altLang="cs-CZ" sz="3200" b="1" baseline="-25000" dirty="0">
                <a:solidFill>
                  <a:srgbClr val="FF000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iu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EBDC459-E31F-CB00-A490-56BC5916173E}"/>
              </a:ext>
            </a:extLst>
          </p:cNvPr>
          <p:cNvSpPr/>
          <p:nvPr/>
        </p:nvSpPr>
        <p:spPr bwMode="auto">
          <a:xfrm rot="5400000">
            <a:off x="4516605" y="5152146"/>
            <a:ext cx="622221" cy="720958"/>
          </a:xfrm>
          <a:prstGeom prst="downArrow">
            <a:avLst/>
          </a:prstGeom>
          <a:solidFill>
            <a:srgbClr val="00B0F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5F2A90C-2276-0070-40EB-BFDADABB6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246" y="5370183"/>
            <a:ext cx="845930" cy="60884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rgbClr val="00B0F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H</a:t>
            </a:r>
            <a:r>
              <a:rPr kumimoji="0" lang="cs-CZ" altLang="cs-CZ" sz="3200" b="1" baseline="-25000" dirty="0">
                <a:solidFill>
                  <a:srgbClr val="00B0F0"/>
                </a:solidFill>
                <a:highlight>
                  <a:srgbClr val="CCECFF"/>
                </a:highlight>
                <a:latin typeface="Arial" panose="020B0604020202020204" pitchFamily="34" charset="0"/>
              </a:rPr>
              <a:t>ue</a:t>
            </a:r>
          </a:p>
        </p:txBody>
      </p:sp>
    </p:spTree>
    <p:extLst>
      <p:ext uri="{BB962C8B-B14F-4D97-AF65-F5344CB8AC3E}">
        <p14:creationId xmlns:p14="http://schemas.microsoft.com/office/powerpoint/2010/main" val="33293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B892E4-6E24-F13E-7C8C-8BB149EF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524A73-230B-077C-24C6-431DF230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5637CFB-FFDC-AD03-5F1D-492E95DB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14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F740B-0135-CA1F-CDEA-F3903815D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2D45BDC-68C0-8124-C69B-16A84C1C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7588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en-US" altLang="cs-CZ" sz="2800" dirty="0" err="1">
                <a:latin typeface="Arial" panose="020B0604020202020204" pitchFamily="34" charset="0"/>
              </a:rPr>
              <a:t>Modelov</a:t>
            </a:r>
            <a:r>
              <a:rPr kumimoji="0" lang="cs-CZ" altLang="cs-CZ" sz="2800" dirty="0">
                <a:latin typeface="Arial" panose="020B0604020202020204" pitchFamily="34" charset="0"/>
              </a:rPr>
              <a:t>ý příklad: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12A903-2AEC-E22F-01EB-97A6827F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E05D681-0851-72CB-1020-909B7BF2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31" y="2541846"/>
            <a:ext cx="7920880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Bytový dům 21 x 11 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2AA7D0-F8B6-8C88-B549-460FE70E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481" b="23356"/>
          <a:stretch>
            <a:fillRect/>
          </a:stretch>
        </p:blipFill>
        <p:spPr>
          <a:xfrm>
            <a:off x="4177107" y="2021287"/>
            <a:ext cx="2955490" cy="1668299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24BD3F3-391C-75BA-1A21-F6F35179CBED}"/>
              </a:ext>
            </a:extLst>
          </p:cNvPr>
          <p:cNvGrpSpPr/>
          <p:nvPr/>
        </p:nvGrpSpPr>
        <p:grpSpPr>
          <a:xfrm>
            <a:off x="479331" y="3869516"/>
            <a:ext cx="8513687" cy="870630"/>
            <a:chOff x="479331" y="3869516"/>
            <a:chExt cx="8513687" cy="87063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7841767-3600-B8AF-C7E4-CDE5A6F6E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31" y="3869517"/>
              <a:ext cx="4092669" cy="870629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Suterén zcela pod terénem</a:t>
              </a: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CF42D4B-3096-89DF-BB0D-0DD008268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672" y="3869516"/>
              <a:ext cx="4162346" cy="870629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„Suterén“ zcela nad terénem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59CE6E01-9A23-1AF2-C0AF-5273D1A2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31" y="4434844"/>
            <a:ext cx="3833998" cy="87062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CBF60AC-85A8-3E56-7238-10E08A542231}"/>
              </a:ext>
            </a:extLst>
          </p:cNvPr>
          <p:cNvGrpSpPr/>
          <p:nvPr/>
        </p:nvGrpSpPr>
        <p:grpSpPr>
          <a:xfrm>
            <a:off x="810011" y="4344877"/>
            <a:ext cx="8372002" cy="1893736"/>
            <a:chOff x="810011" y="4344877"/>
            <a:chExt cx="8372002" cy="1893736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A5B9BF1-F20D-5FEE-2F09-34DBC84F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000" y="4344877"/>
              <a:ext cx="4792845" cy="1050561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Aby byl “teplý“, musí být </a:t>
              </a:r>
              <a:r>
                <a:rPr kumimoji="0" lang="cs-CZ" altLang="cs-CZ" sz="2000" dirty="0" err="1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souč</a:t>
              </a:r>
              <a:r>
                <a:rPr kumimoji="0" lang="cs-CZ" altLang="cs-CZ" sz="2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. prostupu tepla podlahy a stěn suterénu max.:</a:t>
              </a:r>
            </a:p>
          </p:txBody>
        </p: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1522AF05-E780-488C-2684-5090AB5476AD}"/>
                </a:ext>
              </a:extLst>
            </p:cNvPr>
            <p:cNvGrpSpPr/>
            <p:nvPr/>
          </p:nvGrpSpPr>
          <p:grpSpPr>
            <a:xfrm>
              <a:off x="810011" y="5176855"/>
              <a:ext cx="8372002" cy="1061758"/>
              <a:chOff x="810011" y="5176855"/>
              <a:chExt cx="8372002" cy="1061758"/>
            </a:xfrm>
          </p:grpSpPr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CEBB9840-13AE-E4E7-261C-CA0F2FEE6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11" y="5188052"/>
                <a:ext cx="4020661" cy="105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38" rIns="92075" bIns="46038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kumimoji="0" lang="cs-CZ" altLang="cs-CZ" sz="2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2,5 W/(m</a:t>
                </a:r>
                <a:r>
                  <a:rPr kumimoji="0" lang="cs-CZ" altLang="cs-CZ" sz="2000" baseline="30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2</a:t>
                </a:r>
                <a:r>
                  <a:rPr kumimoji="0" lang="cs-CZ" altLang="cs-CZ" sz="2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K) </a:t>
                </a:r>
                <a:r>
                  <a:rPr kumimoji="0" lang="cs-CZ" altLang="cs-CZ" sz="2000" dirty="0">
                    <a:solidFill>
                      <a:schemeClr val="tx1">
                        <a:lumMod val="85000"/>
                      </a:schemeClr>
                    </a:solidFill>
                    <a:latin typeface="Arial" panose="020B0604020202020204" pitchFamily="34" charset="0"/>
                  </a:rPr>
                  <a:t>pro n = 0/h</a:t>
                </a:r>
              </a:p>
            </p:txBody>
          </p:sp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A7286079-F25D-14E1-9576-A46155A56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1352" y="5176855"/>
                <a:ext cx="4020661" cy="1050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38" rIns="92075" bIns="46038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kumimoji="0" lang="cs-CZ" altLang="cs-CZ" sz="2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0,7 W/(m</a:t>
                </a:r>
                <a:r>
                  <a:rPr kumimoji="0" lang="cs-CZ" altLang="cs-CZ" sz="2000" baseline="30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2</a:t>
                </a:r>
                <a:r>
                  <a:rPr kumimoji="0" lang="cs-CZ" altLang="cs-CZ" sz="2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K) </a:t>
                </a:r>
                <a:r>
                  <a:rPr kumimoji="0" lang="cs-CZ" altLang="cs-CZ" sz="2000" dirty="0">
                    <a:solidFill>
                      <a:schemeClr val="tx1">
                        <a:lumMod val="85000"/>
                      </a:schemeClr>
                    </a:solidFill>
                    <a:latin typeface="Arial" panose="020B0604020202020204" pitchFamily="34" charset="0"/>
                  </a:rPr>
                  <a:t>pro n = 0/h</a:t>
                </a:r>
              </a:p>
            </p:txBody>
          </p:sp>
        </p:grp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D7489DC-D6E1-19D8-EA4F-2DC86F5F0B01}"/>
              </a:ext>
            </a:extLst>
          </p:cNvPr>
          <p:cNvGrpSpPr/>
          <p:nvPr/>
        </p:nvGrpSpPr>
        <p:grpSpPr>
          <a:xfrm>
            <a:off x="774006" y="5702136"/>
            <a:ext cx="8495892" cy="1050561"/>
            <a:chOff x="774006" y="5702136"/>
            <a:chExt cx="8495892" cy="1050561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F62DDE43-0F83-27AD-FA3D-81C86397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6" y="5702136"/>
              <a:ext cx="4092669" cy="1050561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1,0 W/(m</a:t>
              </a:r>
              <a:r>
                <a:rPr kumimoji="0" lang="cs-CZ" altLang="cs-CZ" sz="2000" baseline="30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2</a:t>
              </a:r>
              <a:r>
                <a:rPr kumimoji="0" lang="cs-CZ" altLang="cs-CZ" sz="2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K) </a:t>
              </a:r>
              <a:r>
                <a:rPr kumimoji="0" lang="cs-CZ" altLang="cs-CZ" sz="2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pro n = 0,3/h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47E690AF-CF80-0836-35E6-786B114F0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229" y="5702136"/>
              <a:ext cx="4092669" cy="1050561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0,4 W/(m</a:t>
              </a:r>
              <a:r>
                <a:rPr kumimoji="0" lang="cs-CZ" altLang="cs-CZ" sz="2000" baseline="30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2</a:t>
              </a:r>
              <a:r>
                <a:rPr kumimoji="0" lang="cs-CZ" altLang="cs-CZ" sz="2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K) </a:t>
              </a:r>
              <a:r>
                <a:rPr kumimoji="0" lang="cs-CZ" altLang="cs-CZ" sz="2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pro n = 0,3/h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1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B67DAFB-D9C8-C4CF-D6D1-63D823D7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3673028-888D-037C-4D97-2AB1D4DB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F70BEC81-37F2-DEDA-8717-FDFF88BF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14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6A666-A8AA-6257-40C5-EAC865BBF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CC0FC59-E688-E45B-BF14-F376C314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7588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en-US" altLang="cs-CZ" sz="2800" dirty="0" err="1">
                <a:latin typeface="Arial" panose="020B0604020202020204" pitchFamily="34" charset="0"/>
              </a:rPr>
              <a:t>Modelov</a:t>
            </a:r>
            <a:r>
              <a:rPr kumimoji="0" lang="cs-CZ" altLang="cs-CZ" sz="2800" dirty="0">
                <a:latin typeface="Arial" panose="020B0604020202020204" pitchFamily="34" charset="0"/>
              </a:rPr>
              <a:t>ý příklad: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4D3A935-7B8B-CD37-B29E-81E6CBEC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465C6D1-FF10-231A-36F7-4A4E82E2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31" y="2541846"/>
            <a:ext cx="7920880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Bytový dům 21 x 11 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9F28BC-54F1-761A-962E-FB5673FA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481" b="23356"/>
          <a:stretch>
            <a:fillRect/>
          </a:stretch>
        </p:blipFill>
        <p:spPr>
          <a:xfrm>
            <a:off x="4177107" y="2021287"/>
            <a:ext cx="2955490" cy="1668299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9445E2B-79BB-09B0-24D4-CB94BB17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672" y="3869516"/>
            <a:ext cx="4162346" cy="87062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„Suterén“ zcela nad terénem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AE658A9-F1B9-50EA-0E0C-2F7D609C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31" y="4434844"/>
            <a:ext cx="3833998" cy="87062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BC9B8A4-2037-1B0E-CA0B-D798ED78C2D3}"/>
              </a:ext>
            </a:extLst>
          </p:cNvPr>
          <p:cNvGrpSpPr/>
          <p:nvPr/>
        </p:nvGrpSpPr>
        <p:grpSpPr>
          <a:xfrm>
            <a:off x="4883636" y="4388934"/>
            <a:ext cx="4298377" cy="1838482"/>
            <a:chOff x="4883636" y="4388934"/>
            <a:chExt cx="4298377" cy="183848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6B68953B-47BE-DB88-439B-BE6BFB5AE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636" y="4388934"/>
              <a:ext cx="4028487" cy="1050561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16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Aby byl “teplý“, musí být </a:t>
              </a:r>
              <a:r>
                <a:rPr kumimoji="0" lang="cs-CZ" altLang="cs-CZ" sz="1600" dirty="0" err="1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souč</a:t>
              </a:r>
              <a:r>
                <a:rPr kumimoji="0" lang="cs-CZ" altLang="cs-CZ" sz="16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. prostupu tepla podlahy a stěn suterénu max.</a:t>
              </a: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A2264EE4-A428-67FD-6EDF-CBFC44D91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352" y="5176855"/>
              <a:ext cx="4020661" cy="1050561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0,7 W/(m</a:t>
              </a:r>
              <a:r>
                <a:rPr kumimoji="0" lang="cs-CZ" altLang="cs-CZ" sz="2000" baseline="30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2</a:t>
              </a:r>
              <a:r>
                <a:rPr kumimoji="0" lang="cs-CZ" altLang="cs-CZ" sz="2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K) </a:t>
              </a:r>
              <a:r>
                <a:rPr kumimoji="0" lang="cs-CZ" altLang="cs-CZ" sz="20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pro n = 0/h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36782261-34D8-0B7D-5D87-1C8F42FA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229" y="5702136"/>
            <a:ext cx="4092669" cy="1050561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0,4 W/(m</a:t>
            </a:r>
            <a:r>
              <a:rPr kumimoji="0" lang="cs-CZ" altLang="cs-CZ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kumimoji="0" lang="cs-CZ" altLang="cs-CZ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K) </a:t>
            </a:r>
            <a:r>
              <a:rPr kumimoji="0" lang="cs-CZ" altLang="cs-CZ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pro n = 0,3/h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0D2973F-24D2-9778-CCCB-DB65B94DB38F}"/>
              </a:ext>
            </a:extLst>
          </p:cNvPr>
          <p:cNvSpPr/>
          <p:nvPr/>
        </p:nvSpPr>
        <p:spPr bwMode="auto">
          <a:xfrm>
            <a:off x="587727" y="3966085"/>
            <a:ext cx="4092669" cy="2265167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1D0F1B-2631-81CC-DC0B-4D00FFDC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25" y="4071575"/>
            <a:ext cx="3833997" cy="1050561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000" dirty="0">
                <a:solidFill>
                  <a:schemeClr val="bg2"/>
                </a:solidFill>
                <a:latin typeface="Arial" panose="020B0604020202020204" pitchFamily="34" charset="0"/>
              </a:rPr>
              <a:t>Při zateplení stěn „suterénu“ 150 mm izolace: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000" dirty="0">
                <a:solidFill>
                  <a:schemeClr val="bg2"/>
                </a:solidFill>
                <a:latin typeface="Arial" panose="020B0604020202020204" pitchFamily="34" charset="0"/>
              </a:rPr>
              <a:t>U pod 0,25 W/(m</a:t>
            </a:r>
            <a:r>
              <a:rPr kumimoji="0" lang="cs-CZ" altLang="cs-CZ" sz="2000" baseline="30000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kumimoji="0" lang="cs-CZ" altLang="cs-CZ" sz="2000" dirty="0">
                <a:solidFill>
                  <a:schemeClr val="bg2"/>
                </a:solidFill>
                <a:latin typeface="Arial" panose="020B0604020202020204" pitchFamily="34" charset="0"/>
              </a:rPr>
              <a:t>K).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82CDFC-169C-C048-E9D4-2531CEF3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25" y="5264674"/>
            <a:ext cx="3833997" cy="1050561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000" dirty="0">
                <a:solidFill>
                  <a:schemeClr val="bg2"/>
                </a:solidFill>
                <a:latin typeface="Arial" panose="020B0604020202020204" pitchFamily="34" charset="0"/>
              </a:rPr>
              <a:t>I při původní podlaze vychází při n=0,3/h prostor jako „teplý.“</a:t>
            </a:r>
          </a:p>
        </p:txBody>
      </p:sp>
    </p:spTree>
    <p:extLst>
      <p:ext uri="{BB962C8B-B14F-4D97-AF65-F5344CB8AC3E}">
        <p14:creationId xmlns:p14="http://schemas.microsoft.com/office/powerpoint/2010/main" val="256771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37E5825-CCB2-29BC-C226-A2BF90083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5412A0-7C35-50FC-82B5-9E98DC13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AAA54CCB-F648-68A2-8AA2-96D097BD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15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405E3-9271-ED35-3F19-C3F781592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7A41A1C-9D1E-0387-7AF0-14494BE99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Zohlednění při práci v SW 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(Energie 2026)</a:t>
            </a:r>
            <a:r>
              <a:rPr kumimoji="0" lang="cs-CZ" altLang="cs-CZ" sz="28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764ACD-1AD5-A011-CF9E-CCEF8365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2D1A8A1-93A9-72A6-1D48-076E33753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7920880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pro nevytápěný suterén se zadají všechny konstrukce k interiéru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a všechny konstrukce k exteriéru a </a:t>
            </a:r>
            <a:r>
              <a:rPr kumimoji="0"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 zemině</a:t>
            </a:r>
            <a:endParaRPr kumimoji="0" lang="cs-CZ" altLang="cs-CZ" baseline="-25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F3DAE8A-309C-E514-460F-7B605D7A37C7}"/>
              </a:ext>
            </a:extLst>
          </p:cNvPr>
          <p:cNvGrpSpPr/>
          <p:nvPr/>
        </p:nvGrpSpPr>
        <p:grpSpPr>
          <a:xfrm>
            <a:off x="1043608" y="3930398"/>
            <a:ext cx="7355012" cy="2559607"/>
            <a:chOff x="1043608" y="3930398"/>
            <a:chExt cx="7355012" cy="2559607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F6993C13-907A-7A56-6EE5-908C83F10B2C}"/>
                </a:ext>
              </a:extLst>
            </p:cNvPr>
            <p:cNvGrpSpPr/>
            <p:nvPr/>
          </p:nvGrpSpPr>
          <p:grpSpPr>
            <a:xfrm>
              <a:off x="4680396" y="3930398"/>
              <a:ext cx="3718224" cy="1096906"/>
              <a:chOff x="4680396" y="3930398"/>
              <a:chExt cx="3718224" cy="1096906"/>
            </a:xfrm>
          </p:grpSpPr>
          <p:sp>
            <p:nvSpPr>
              <p:cNvPr id="6" name="Šipka: dolů 5">
                <a:extLst>
                  <a:ext uri="{FF2B5EF4-FFF2-40B4-BE49-F238E27FC236}">
                    <a16:creationId xmlns:a16="http://schemas.microsoft.com/office/drawing/2014/main" id="{DBC775C7-4979-147D-931A-A958B8088F45}"/>
                  </a:ext>
                </a:extLst>
              </p:cNvPr>
              <p:cNvSpPr/>
              <p:nvPr/>
            </p:nvSpPr>
            <p:spPr bwMode="auto">
              <a:xfrm>
                <a:off x="6300192" y="3930398"/>
                <a:ext cx="432048" cy="432048"/>
              </a:xfrm>
              <a:prstGeom prst="downArrow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B63216E-2EC8-9DE8-DC3C-447BA733A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396" y="4370735"/>
                <a:ext cx="3718224" cy="656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38" rIns="92075" bIns="46038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80000"/>
                  <a:defRPr/>
                </a:pPr>
                <a:r>
                  <a:rPr kumimoji="0" lang="cs-CZ" altLang="cs-CZ" dirty="0">
                    <a:solidFill>
                      <a:schemeClr val="tx1">
                        <a:lumMod val="85000"/>
                      </a:schemeClr>
                    </a:solidFill>
                    <a:latin typeface="Arial" panose="020B0604020202020204" pitchFamily="34" charset="0"/>
                  </a:rPr>
                  <a:t>včetně vlivu zeminy na U</a:t>
                </a:r>
                <a:endParaRPr kumimoji="0" lang="cs-CZ" altLang="cs-CZ" baseline="-25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302EBD1-DFDD-8DCE-0E9C-215386BFEA3D}"/>
                </a:ext>
              </a:extLst>
            </p:cNvPr>
            <p:cNvGrpSpPr/>
            <p:nvPr/>
          </p:nvGrpSpPr>
          <p:grpSpPr>
            <a:xfrm>
              <a:off x="1043608" y="4146422"/>
              <a:ext cx="3240360" cy="2343583"/>
              <a:chOff x="1043608" y="4146422"/>
              <a:chExt cx="3240360" cy="2343583"/>
            </a:xfrm>
          </p:grpSpPr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02050AFD-D54C-B393-699E-E8FA247D1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2675" t="9666" r="14216" b="6444"/>
              <a:stretch>
                <a:fillRect/>
              </a:stretch>
            </p:blipFill>
            <p:spPr>
              <a:xfrm>
                <a:off x="1043608" y="4146422"/>
                <a:ext cx="3240360" cy="2343583"/>
              </a:xfrm>
              <a:prstGeom prst="rect">
                <a:avLst/>
              </a:prstGeom>
            </p:spPr>
          </p:pic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6D068FAD-C629-2192-D70D-DCBC62EB11A7}"/>
                  </a:ext>
                </a:extLst>
              </p:cNvPr>
              <p:cNvSpPr/>
              <p:nvPr/>
            </p:nvSpPr>
            <p:spPr bwMode="auto">
              <a:xfrm>
                <a:off x="3563888" y="4362446"/>
                <a:ext cx="504056" cy="290690"/>
              </a:xfrm>
              <a:prstGeom prst="rect">
                <a:avLst/>
              </a:prstGeom>
              <a:solidFill>
                <a:schemeClr val="tx1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2A381F1A-53BD-72FD-00B5-70C36442D7C0}"/>
                  </a:ext>
                </a:extLst>
              </p:cNvPr>
              <p:cNvSpPr/>
              <p:nvPr/>
            </p:nvSpPr>
            <p:spPr bwMode="auto">
              <a:xfrm>
                <a:off x="1295636" y="4500329"/>
                <a:ext cx="504056" cy="290690"/>
              </a:xfrm>
              <a:prstGeom prst="rect">
                <a:avLst/>
              </a:prstGeom>
              <a:solidFill>
                <a:schemeClr val="tx1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25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2186F8-67AA-D9E5-53AA-41BC224A3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>
            <a:extLst>
              <a:ext uri="{FF2B5EF4-FFF2-40B4-BE49-F238E27FC236}">
                <a16:creationId xmlns:a16="http://schemas.microsoft.com/office/drawing/2014/main" id="{60F37DE6-88E3-89D5-62F7-6580BF03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92" y="2275177"/>
            <a:ext cx="5036799" cy="4156079"/>
          </a:xfrm>
          <a:prstGeom prst="rect">
            <a:avLst/>
          </a:pr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E41C0737-00CE-A1EF-44FE-36BDFA16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77B03176-B3F0-B029-73FA-9E83B28BB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16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FF73C5-CFF5-4B6F-ACB8-EE30DABDD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411E0F8-5641-865A-3484-07AB2A54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F651AFC-06FC-969D-7254-2D40665A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36" y="2204864"/>
            <a:ext cx="2004133" cy="9715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Vliv zeminy: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redukce </a:t>
            </a:r>
            <a:r>
              <a:rPr kumimoji="0" lang="cs-CZ" altLang="cs-CZ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souč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. prostupu tepla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CF37A21-9BE9-0844-3FA5-75CE822E7C9B}"/>
              </a:ext>
            </a:extLst>
          </p:cNvPr>
          <p:cNvSpPr/>
          <p:nvPr/>
        </p:nvSpPr>
        <p:spPr bwMode="auto">
          <a:xfrm>
            <a:off x="2864350" y="4985125"/>
            <a:ext cx="2093381" cy="292121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D8ED359-9185-500A-7C2E-D4993BA5C9FD}"/>
              </a:ext>
            </a:extLst>
          </p:cNvPr>
          <p:cNvCxnSpPr>
            <a:cxnSpLocks/>
          </p:cNvCxnSpPr>
          <p:nvPr/>
        </p:nvCxnSpPr>
        <p:spPr bwMode="auto">
          <a:xfrm>
            <a:off x="1835696" y="4104599"/>
            <a:ext cx="1008746" cy="78111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CAC83D0-1ADE-E3E9-4FA2-92E5384B2CB9}"/>
              </a:ext>
            </a:extLst>
          </p:cNvPr>
          <p:cNvGrpSpPr/>
          <p:nvPr/>
        </p:nvGrpSpPr>
        <p:grpSpPr>
          <a:xfrm>
            <a:off x="455589" y="1939222"/>
            <a:ext cx="8252209" cy="4123874"/>
            <a:chOff x="455589" y="1939222"/>
            <a:chExt cx="8252209" cy="4123874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0A78CEA0-0D80-5EE1-743F-C28C5BC60D75}"/>
                </a:ext>
              </a:extLst>
            </p:cNvPr>
            <p:cNvSpPr txBox="1"/>
            <p:nvPr/>
          </p:nvSpPr>
          <p:spPr>
            <a:xfrm>
              <a:off x="455589" y="4885709"/>
              <a:ext cx="18714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Tx/>
                <a:buChar char="-"/>
                <a:defRPr/>
              </a:pP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pomocný výpočet</a:t>
              </a:r>
              <a:endParaRPr kumimoji="0"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D1DCD067-9B8F-1662-A960-2E85A1734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5145" y="1939222"/>
              <a:ext cx="3232653" cy="4123874"/>
            </a:xfrm>
            <a:prstGeom prst="rect">
              <a:avLst/>
            </a:prstGeom>
            <a:ln w="25400">
              <a:solidFill>
                <a:schemeClr val="bg2"/>
              </a:solidFill>
            </a:ln>
          </p:spPr>
        </p:pic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F5B3D75A-44AC-9781-B48F-08DC8C1B73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16291" y="4885709"/>
              <a:ext cx="603636" cy="213672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37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9A0DF9-3B36-9766-EDAC-9EA8BBC3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AE78F-6139-46CA-46E0-C15DD9D6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AD288B4-727B-9B8F-9EFD-E7A228DD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8EB9E-2DBD-9909-6CCF-1D21A469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FC375F4-77D8-57D7-213F-27F5CE65C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Zohlednění při práci v SW 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(Energie 2026.2)</a:t>
            </a:r>
            <a:r>
              <a:rPr kumimoji="0" lang="cs-CZ" altLang="cs-CZ" sz="28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E9BC07E-108D-A45F-0F5A-A4140409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B0FE369-9C7E-6627-2741-E32DD7CD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3528392" cy="988861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Po zadání všech konstrukcí:</a:t>
            </a:r>
            <a:endParaRPr kumimoji="0" lang="cs-CZ" altLang="cs-CZ" baseline="-25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50792D86-CCD8-3168-4F5E-EDC74DAFBCD6}"/>
              </a:ext>
            </a:extLst>
          </p:cNvPr>
          <p:cNvGrpSpPr/>
          <p:nvPr/>
        </p:nvGrpSpPr>
        <p:grpSpPr>
          <a:xfrm>
            <a:off x="539552" y="3635002"/>
            <a:ext cx="3528392" cy="1761188"/>
            <a:chOff x="539552" y="3635002"/>
            <a:chExt cx="3528392" cy="1761188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7BB42EAD-4F7A-1D46-C23D-7860D43C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3635002"/>
              <a:ext cx="3528392" cy="1358924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Tx/>
                <a:buChar char="-"/>
                <a:defRPr/>
              </a:pPr>
              <a:r>
                <a:rPr kumimoji="0" lang="cs-CZ" altLang="cs-CZ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kontrolní výpočet </a:t>
              </a: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+ ověření typu prostoru</a:t>
              </a:r>
            </a:p>
          </p:txBody>
        </p: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8343A13D-7510-AE52-149C-1A1F5DDBF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4653136"/>
              <a:ext cx="1838582" cy="743054"/>
            </a:xfrm>
            <a:prstGeom prst="rect">
              <a:avLst/>
            </a:prstGeom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CA98A2C-DAA8-C05C-E074-482CB4193B61}"/>
              </a:ext>
            </a:extLst>
          </p:cNvPr>
          <p:cNvGrpSpPr/>
          <p:nvPr/>
        </p:nvGrpSpPr>
        <p:grpSpPr>
          <a:xfrm>
            <a:off x="3009605" y="2733685"/>
            <a:ext cx="5779214" cy="3813820"/>
            <a:chOff x="3009605" y="2733685"/>
            <a:chExt cx="5779214" cy="3813820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C5B8294-1D65-CF28-5717-DBD4F2E9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7874" y="2733685"/>
              <a:ext cx="4550945" cy="3813820"/>
            </a:xfrm>
            <a:prstGeom prst="rect">
              <a:avLst/>
            </a:prstGeom>
          </p:spPr>
        </p:pic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56B11E3D-1D78-D385-CF22-C53510D71C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9605" y="5033791"/>
              <a:ext cx="1058339" cy="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63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0C6C16-800B-128D-6686-F2F2E910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DB5E82C-40DE-2153-28A1-E82A1FEF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0C7DEC48-92F2-552F-81D9-C766B0DDC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6590-8ED6-AB47-24A2-CCDD994CB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Součinitel prostupu tepla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60B6E78-9A8C-303F-C541-69296E7E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8840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Zohlednění při práci v SW 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(Energie 2026.2)</a:t>
            </a:r>
            <a:r>
              <a:rPr kumimoji="0" lang="cs-CZ" altLang="cs-CZ" sz="28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7789FAB-5B8E-85AE-E514-850E07CF7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Konstrukce k nevytápěným prostorům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5B23E38-95BB-692E-E3BF-227144A62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46141"/>
            <a:ext cx="3528392" cy="988861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Po zadání všech konstrukcí:</a:t>
            </a:r>
            <a:endParaRPr kumimoji="0" lang="cs-CZ" altLang="cs-CZ" baseline="-25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07ECAA0-EF90-9841-2A35-9385741F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635002"/>
            <a:ext cx="3528392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kontrolní výpočet </a:t>
            </a: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+ ověření typu prostoru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9F5D5F-3670-785A-B8E0-C60D046EB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65" y="4653136"/>
            <a:ext cx="3528392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při zavírání zadávacího okna: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automatická kontrola a upozornění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7BA5AA-9935-B0BC-263A-6E81DA3C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160046"/>
            <a:ext cx="38385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3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8A4621-71C0-BA3D-DC70-3E993D9AC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A2EFB8-C733-871C-0610-8DC253090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278E7231-5861-728B-6F4F-1E9287B3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C07FE8-A07A-BFED-AE2F-A15A9999C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Šíření vodní páry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1B7196-FE0E-A8E8-A62B-CDB4ADDE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Konkretizace požadavků na materiály na bázi dřeva: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9B7288-4918-E632-4515-2228CE7D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21" y="2420888"/>
            <a:ext cx="8101029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rovnovážná hmotnostní vlhkost nesmí překročit 18 %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tomu s bezpečnou rezervou odpovídá </a:t>
            </a:r>
            <a:r>
              <a:rPr kumimoji="0"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maximální </a:t>
            </a:r>
            <a:r>
              <a:rPr kumimoji="0" lang="cs-CZ" altLang="cs-CZ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rel</a:t>
            </a:r>
            <a:r>
              <a:rPr kumimoji="0"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 vlhkost 80 %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B4AB3CE7-CAFA-C52C-ECCA-711BEADD2530}"/>
              </a:ext>
            </a:extLst>
          </p:cNvPr>
          <p:cNvGrpSpPr/>
          <p:nvPr/>
        </p:nvGrpSpPr>
        <p:grpSpPr>
          <a:xfrm>
            <a:off x="468314" y="3863708"/>
            <a:ext cx="8378420" cy="2508873"/>
            <a:chOff x="468314" y="3863708"/>
            <a:chExt cx="8378420" cy="250887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2E8FDAE-6DCC-B9AE-91B1-100D14125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5113" y="3863708"/>
              <a:ext cx="2810267" cy="2381582"/>
            </a:xfrm>
            <a:prstGeom prst="rect">
              <a:avLst/>
            </a:prstGeom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4DFF7D4-BC94-24F4-EF70-25A9DA259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75" y="3907103"/>
              <a:ext cx="8352159" cy="1168516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latin typeface="Arial" panose="020B0604020202020204" pitchFamily="34" charset="0"/>
                </a:rPr>
                <a:t>Zohlednění při práci v SW 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(Teplo 2026)</a:t>
              </a:r>
              <a:r>
                <a:rPr kumimoji="0" lang="cs-CZ" altLang="cs-CZ" sz="2800" dirty="0">
                  <a:latin typeface="Arial" panose="020B0604020202020204" pitchFamily="34" charset="0"/>
                </a:rPr>
                <a:t>: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endParaRPr kumimoji="0" lang="cs-CZ" altLang="cs-CZ" sz="2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A05577CF-7056-3A3D-7DD7-76188F213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4" y="5013657"/>
              <a:ext cx="5105446" cy="1358924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Tx/>
                <a:buChar char="-"/>
                <a:defRPr/>
              </a:pPr>
              <a:r>
                <a:rPr kumimoji="0" lang="cs-CZ" altLang="cs-CZ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možnost nastavení max. RH v materiálu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51023D4D-DA7C-AA1F-C020-A1255C6FBAFA}"/>
                </a:ext>
              </a:extLst>
            </p:cNvPr>
            <p:cNvSpPr/>
            <p:nvPr/>
          </p:nvSpPr>
          <p:spPr bwMode="auto">
            <a:xfrm>
              <a:off x="7452320" y="5301208"/>
              <a:ext cx="1163060" cy="944082"/>
            </a:xfrm>
            <a:prstGeom prst="rect">
              <a:avLst/>
            </a:prstGeom>
            <a:noFill/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3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C95441-BB88-74B3-9973-575329AB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D5919FAA-91A5-2D95-566B-3CC78B2D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882" y="1241779"/>
            <a:ext cx="2260957" cy="3273072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FF1F9B98-26AA-012F-ED41-C10B6825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16BA096F-0110-908C-5B70-588717368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Nová norma </a:t>
            </a:r>
            <a:r>
              <a:rPr lang="cs-CZ" sz="3200" b="1" dirty="0">
                <a:latin typeface="Arial" charset="0"/>
              </a:rPr>
              <a:t>ČSN 73 0540-2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F68905E4-9C40-D986-A9ED-D112AAA30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82DE622-A3C4-E09D-80DB-31601DAF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860749"/>
            <a:ext cx="8442325" cy="149624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- požadavky na konstrukce a budovy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 z hlediska šíření tepla, vodní páry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 a vzduchu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84A23D-6B42-C819-518C-0AF03F19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418716"/>
            <a:ext cx="8442325" cy="64598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-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vstupní data pro tvorbu PENB: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3200" dirty="0"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C1FD76-5F85-7661-501D-1C04C708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9957"/>
            <a:ext cx="8442325" cy="64598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- </a:t>
            </a:r>
            <a:r>
              <a:rPr kumimoji="0" lang="cs-CZ" altLang="cs-CZ" sz="2800" dirty="0">
                <a:latin typeface="Arial" panose="020B0604020202020204" pitchFamily="34" charset="0"/>
              </a:rPr>
              <a:t>platná od 1. 9. 2025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3200" dirty="0"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4C6B96A-7C0F-2058-D743-B45553FE0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1" y="3984806"/>
            <a:ext cx="5112568" cy="122413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požadované a doporučené součinitele prostupu tepla</a:t>
            </a:r>
            <a:endParaRPr kumimoji="0" lang="cs-CZ" altLang="cs-CZ" sz="32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B6C749C-782F-AB15-AE96-298ABC2C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1" y="5002892"/>
            <a:ext cx="7523361" cy="122413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požadované </a:t>
            </a:r>
            <a:r>
              <a:rPr kumimoji="0" lang="cs-CZ" altLang="cs-CZ" sz="2800" u="sng" dirty="0">
                <a:latin typeface="Arial" panose="020B0604020202020204" pitchFamily="34" charset="0"/>
              </a:rPr>
              <a:t>průvzdušnosti obálkou budovy</a:t>
            </a:r>
            <a:endParaRPr kumimoji="0" lang="cs-CZ" altLang="cs-CZ" sz="3200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90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39B2AB-F544-C5E2-F8B4-AF6C8F0B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9CBF59-D29A-CFB5-F842-FEC13E7AF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8EC1F922-8317-6B7C-E90D-A92762C93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DC684-A22B-68D0-C525-E25811A29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Šíření vodní páry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DAE842B-DAE4-3862-2FB4-11FE95C4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8424167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Konkretizace požadavků na materiály na bázi dřeva: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87ED790-0E33-4136-2140-3B0E7227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21" y="2420888"/>
            <a:ext cx="8101029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rovnovážná hmotnostní vlhkost nesmí překročit 18 %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tomu s bezpečnou rezervou odpovídá </a:t>
            </a:r>
            <a:r>
              <a:rPr kumimoji="0"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maximální </a:t>
            </a:r>
            <a:r>
              <a:rPr kumimoji="0" lang="cs-CZ" altLang="cs-CZ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rel</a:t>
            </a:r>
            <a:r>
              <a:rPr kumimoji="0" lang="cs-CZ" alt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 vlhkost 80 %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416E442-15CB-34DA-A293-6B1AD124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75" y="3907103"/>
            <a:ext cx="8352159" cy="116851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Zohlednění při práci v SW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(Teplo 2026)</a:t>
            </a:r>
            <a:r>
              <a:rPr kumimoji="0" lang="cs-CZ" altLang="cs-CZ" sz="28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20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114C99B-C0F6-3842-2C6A-50A1821D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4" y="5013657"/>
            <a:ext cx="3239590" cy="135892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kontrola + vyhodnocení programem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05CDEC-4737-0EAC-F54A-2A26F94B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813"/>
          <a:stretch>
            <a:fillRect/>
          </a:stretch>
        </p:blipFill>
        <p:spPr>
          <a:xfrm>
            <a:off x="3097449" y="4653136"/>
            <a:ext cx="5578237" cy="163554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2AD27D6-5E67-3A62-3108-1FCDCE32CAC4}"/>
              </a:ext>
            </a:extLst>
          </p:cNvPr>
          <p:cNvSpPr/>
          <p:nvPr/>
        </p:nvSpPr>
        <p:spPr bwMode="auto">
          <a:xfrm>
            <a:off x="6156176" y="5949280"/>
            <a:ext cx="2304256" cy="216024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30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D1AA08-FA80-3F64-55F1-55971D19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1394B5-7503-CA69-4639-07AF29D4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095178D-A692-6FC8-9101-CB05F638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19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8A175-5A8A-0052-5B3C-F1BE54FDB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Další informace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60AB57C-2C1F-19F8-EBA6-FF5F280D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6679"/>
            <a:ext cx="359963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Blog k SW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 stavební fyzice: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51F90B-2FE2-3C85-509B-179151F0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314" y="1124744"/>
            <a:ext cx="4578165" cy="324036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758CB5E-C1BE-6583-8D20-2DD5275F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15143"/>
            <a:ext cx="3455615" cy="62582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b="1" dirty="0">
                <a:latin typeface="Arial" panose="020B0604020202020204" pitchFamily="34" charset="0"/>
              </a:rPr>
              <a:t>www.blog.kdata.cz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D7A1DB1-523B-BFE4-BADE-A9010852869C}"/>
              </a:ext>
            </a:extLst>
          </p:cNvPr>
          <p:cNvGrpSpPr/>
          <p:nvPr/>
        </p:nvGrpSpPr>
        <p:grpSpPr>
          <a:xfrm>
            <a:off x="468312" y="3212976"/>
            <a:ext cx="8139854" cy="3370565"/>
            <a:chOff x="468312" y="3212976"/>
            <a:chExt cx="8139854" cy="3370565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E51EDC96-ECC5-CD68-042F-EAC1B5BE0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" y="3895067"/>
              <a:ext cx="3599631" cy="1228105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Další informace 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3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o nových verzích SW:</a:t>
              </a: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20D7D5E5-14DE-676B-AF2D-765C1CFCE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751573"/>
              <a:ext cx="3455615" cy="625826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b="1" dirty="0">
                  <a:latin typeface="Arial" panose="020B0604020202020204" pitchFamily="34" charset="0"/>
                </a:rPr>
                <a:t>www.kcad.cz</a:t>
              </a:r>
            </a:p>
          </p:txBody>
        </p: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2737F45-8397-A24D-280B-059882D93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6166" y="3212976"/>
              <a:ext cx="4572000" cy="337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6EA70D-5691-A6F1-3A2E-B94345B6E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DDF9D36-79F1-CFB0-3B57-5B58204E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1991262"/>
            <a:ext cx="8640961" cy="158175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-</a:t>
            </a:r>
            <a:r>
              <a:rPr kumimoji="0" lang="cs-CZ" altLang="cs-CZ" sz="2800" dirty="0">
                <a:latin typeface="Arial" panose="020B0604020202020204" pitchFamily="34" charset="0"/>
              </a:rPr>
              <a:t>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konkretizace obecných požadavků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  </a:t>
            </a:r>
            <a:r>
              <a:rPr kumimoji="0" lang="cs-CZ" alt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stav. zákona </a:t>
            </a: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č. 283/2021 Sb.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  a vyhlášky č. 146/2024 Sb. na:</a:t>
            </a:r>
            <a:endParaRPr kumimoji="0" lang="cs-CZ" altLang="cs-CZ" sz="32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3200" dirty="0">
              <a:latin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0C35AA1-2B7B-1231-D796-6F496E01B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881" y="1241779"/>
            <a:ext cx="2260957" cy="3273072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13A5FE8-F0E7-BC9A-91FB-D59D82C1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BC0CEA93-DD98-71AB-A93B-BA52D3A65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Nová norma </a:t>
            </a:r>
            <a:r>
              <a:rPr lang="cs-CZ" sz="3200" b="1" dirty="0">
                <a:latin typeface="Arial" charset="0"/>
              </a:rPr>
              <a:t>ČSN 73 0540-2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CCD0C35E-441F-4BD4-A7FF-FBC22153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6078572-8C58-B5CA-AD08-0172547F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9957"/>
            <a:ext cx="8442325" cy="64598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- </a:t>
            </a:r>
            <a:r>
              <a:rPr kumimoji="0" lang="cs-CZ" altLang="cs-CZ" sz="2800" dirty="0">
                <a:latin typeface="Arial" panose="020B0604020202020204" pitchFamily="34" charset="0"/>
              </a:rPr>
              <a:t>platná od 1. 9. 2025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3313B04-A86E-68EF-EF8A-944DBBB8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72" y="3642603"/>
            <a:ext cx="7963254" cy="244400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tepelnou ochranu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nejnižší vnitřní povrch. teplotu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celkovou průvzdušnost obálky budovy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tepelnou stabilitu místnosti v letním období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ochranu proti šíření vlhkosti v konstrukcích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0" lang="cs-CZ" altLang="cs-CZ" sz="32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02F3763-87BB-F531-01DF-E63BF5D10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400F4A4-7750-1352-5AAA-113FE50D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570581-E113-E037-20C2-A25DF47C1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Hlavní změny v ČSN 73 0540-2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6A9E62-D577-A2C7-3459-A551B5E32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24744"/>
            <a:ext cx="8355905" cy="864096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odlišný postup pro stanovení požadovaného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teplotního faktoru</a:t>
            </a:r>
            <a:r>
              <a:rPr kumimoji="0" lang="cs-CZ" altLang="cs-CZ" dirty="0">
                <a:latin typeface="Arial" panose="020B0604020202020204" pitchFamily="34" charset="0"/>
              </a:rPr>
              <a:t>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vnitřního povrchu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BBE04DC-DE5B-1E11-B334-D04B659D6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1916832"/>
            <a:ext cx="8355905" cy="511651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zásadní změna přístupu k hodnocení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šikmých oken a světlíků</a:t>
            </a:r>
            <a:r>
              <a:rPr kumimoji="0" lang="cs-CZ" altLang="cs-CZ" dirty="0">
                <a:latin typeface="Arial" panose="020B0604020202020204" pitchFamily="34" charset="0"/>
              </a:rPr>
              <a:t>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z hlediska </a:t>
            </a:r>
            <a:r>
              <a:rPr kumimoji="0" lang="cs-CZ" altLang="cs-CZ" dirty="0" err="1">
                <a:solidFill>
                  <a:srgbClr val="C0C0C0"/>
                </a:solidFill>
                <a:latin typeface="Arial" panose="020B0604020202020204" pitchFamily="34" charset="0"/>
              </a:rPr>
              <a:t>souč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. prostupu tepla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jiné požadavky na </a:t>
            </a:r>
            <a:r>
              <a:rPr kumimoji="0" lang="cs-CZ" altLang="cs-CZ" dirty="0" err="1">
                <a:solidFill>
                  <a:srgbClr val="C0C0C0"/>
                </a:solidFill>
                <a:latin typeface="Arial" panose="020B0604020202020204" pitchFamily="34" charset="0"/>
              </a:rPr>
              <a:t>souč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. prostupu tepla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konstrukcí k nevytápěným prostorům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odstranění požadavku na </a:t>
            </a:r>
            <a:r>
              <a:rPr kumimoji="0" lang="cs-CZ" altLang="cs-CZ" dirty="0">
                <a:latin typeface="Arial" panose="020B0604020202020204" pitchFamily="34" charset="0"/>
              </a:rPr>
              <a:t>průměrný součinitel prostupu tepla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budovy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upřesnění požadavků na </a:t>
            </a:r>
            <a:r>
              <a:rPr kumimoji="0" lang="cs-CZ" alt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zabudované dřevěné prvky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z hlediska šíření vodní páry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zavedení požadavků na </a:t>
            </a:r>
            <a:r>
              <a:rPr kumimoji="0" lang="cs-CZ" altLang="cs-CZ" dirty="0">
                <a:latin typeface="Arial" panose="020B0604020202020204" pitchFamily="34" charset="0"/>
              </a:rPr>
              <a:t>průvzdušnost obálky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budovy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upřesnění podmínek pro hodnocení </a:t>
            </a:r>
            <a:r>
              <a:rPr kumimoji="0" lang="cs-CZ" altLang="cs-CZ" dirty="0">
                <a:latin typeface="Arial" panose="020B0604020202020204" pitchFamily="34" charset="0"/>
              </a:rPr>
              <a:t>tepelné stability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v letním období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14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32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3200" dirty="0">
              <a:latin typeface="Arial" panose="020B0604020202020204" pitchFamily="34" charset="0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9EF1EA1-B003-563C-9656-6BABBECC2227}"/>
              </a:ext>
            </a:extLst>
          </p:cNvPr>
          <p:cNvGrpSpPr/>
          <p:nvPr/>
        </p:nvGrpSpPr>
        <p:grpSpPr>
          <a:xfrm>
            <a:off x="539550" y="1124744"/>
            <a:ext cx="8208914" cy="4032448"/>
            <a:chOff x="539550" y="1124744"/>
            <a:chExt cx="8208914" cy="4032448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8642E514-9691-72A1-4643-B6101F8EFB09}"/>
                </a:ext>
              </a:extLst>
            </p:cNvPr>
            <p:cNvSpPr/>
            <p:nvPr/>
          </p:nvSpPr>
          <p:spPr bwMode="auto">
            <a:xfrm>
              <a:off x="539550" y="1124744"/>
              <a:ext cx="8208914" cy="2448272"/>
            </a:xfrm>
            <a:prstGeom prst="rect">
              <a:avLst/>
            </a:prstGeom>
            <a:noFill/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83DA196-87AA-B706-22A0-66584604173A}"/>
                </a:ext>
              </a:extLst>
            </p:cNvPr>
            <p:cNvSpPr/>
            <p:nvPr/>
          </p:nvSpPr>
          <p:spPr bwMode="auto">
            <a:xfrm>
              <a:off x="539550" y="4365104"/>
              <a:ext cx="8208914" cy="792088"/>
            </a:xfrm>
            <a:prstGeom prst="rect">
              <a:avLst/>
            </a:prstGeom>
            <a:noFill/>
            <a:ln w="381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1AADCA5-5577-968C-C3DB-5D5848B7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EBA16C19-7148-F3A0-F92E-F009D50DF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150E1-8389-D535-0191-C28B5DC6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057F1AB-6F0F-96FB-078F-7303AE27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8442325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požadavek na vnitřní povrchovou teplotu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nově důsledně podle EN ISO 13788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25F8AEF-882E-EC93-EDAA-CE6AF34D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2454907"/>
            <a:ext cx="8659118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Okrajové podmínky pro stanovení požadavku:</a:t>
            </a:r>
            <a:endParaRPr kumimoji="0" lang="cs-CZ" altLang="cs-CZ" sz="700" dirty="0"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DF4E928C-C55F-9F4D-1CCD-537C92EFF611}"/>
              </a:ext>
            </a:extLst>
          </p:cNvPr>
          <p:cNvGrpSpPr/>
          <p:nvPr/>
        </p:nvGrpSpPr>
        <p:grpSpPr>
          <a:xfrm>
            <a:off x="562769" y="3017086"/>
            <a:ext cx="3949994" cy="2979569"/>
            <a:chOff x="562769" y="3017086"/>
            <a:chExt cx="3949994" cy="2979569"/>
          </a:xfrm>
        </p:grpSpPr>
        <p:sp>
          <p:nvSpPr>
            <p:cNvPr id="14" name="Šipka: ohnutá nahoru 13">
              <a:extLst>
                <a:ext uri="{FF2B5EF4-FFF2-40B4-BE49-F238E27FC236}">
                  <a16:creationId xmlns:a16="http://schemas.microsoft.com/office/drawing/2014/main" id="{B6CB526A-37D7-0A1F-F00D-AF67F292B908}"/>
                </a:ext>
              </a:extLst>
            </p:cNvPr>
            <p:cNvSpPr/>
            <p:nvPr/>
          </p:nvSpPr>
          <p:spPr bwMode="auto">
            <a:xfrm rot="5400000" flipV="1">
              <a:off x="3812818" y="3140968"/>
              <a:ext cx="823827" cy="576063"/>
            </a:xfrm>
            <a:prstGeom prst="bent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1070F7B1-FE53-EFE0-C95D-D919F674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23" y="3126746"/>
              <a:ext cx="2879552" cy="998229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konstrukce s nízkou tep. setrvačností</a:t>
              </a:r>
              <a:endParaRPr kumimoji="0" lang="cs-CZ" altLang="cs-CZ" sz="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813C206C-6604-E5FE-CBF0-1A33BE02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944" y="3991117"/>
              <a:ext cx="1907518" cy="1951173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51CAB63D-B41A-AB6E-010B-D42E7106B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24" t="5517"/>
            <a:stretch>
              <a:fillRect/>
            </a:stretch>
          </p:blipFill>
          <p:spPr>
            <a:xfrm>
              <a:off x="562769" y="4124447"/>
              <a:ext cx="1519930" cy="1872208"/>
            </a:xfrm>
            <a:prstGeom prst="rect">
              <a:avLst/>
            </a:prstGeom>
          </p:spPr>
        </p:pic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DC29D58C-3AA1-F203-90E3-3AEF74A0F3D7}"/>
              </a:ext>
            </a:extLst>
          </p:cNvPr>
          <p:cNvGrpSpPr/>
          <p:nvPr/>
        </p:nvGrpSpPr>
        <p:grpSpPr>
          <a:xfrm>
            <a:off x="4719263" y="3022695"/>
            <a:ext cx="3901537" cy="2875717"/>
            <a:chOff x="4719263" y="3022695"/>
            <a:chExt cx="3901537" cy="2875717"/>
          </a:xfrm>
        </p:grpSpPr>
        <p:sp>
          <p:nvSpPr>
            <p:cNvPr id="15" name="Šipka: ohnutá nahoru 14">
              <a:extLst>
                <a:ext uri="{FF2B5EF4-FFF2-40B4-BE49-F238E27FC236}">
                  <a16:creationId xmlns:a16="http://schemas.microsoft.com/office/drawing/2014/main" id="{A200EBEF-6FBC-C718-FC0F-055806D25F26}"/>
                </a:ext>
              </a:extLst>
            </p:cNvPr>
            <p:cNvSpPr/>
            <p:nvPr/>
          </p:nvSpPr>
          <p:spPr bwMode="auto">
            <a:xfrm rot="16200000" flipH="1" flipV="1">
              <a:off x="4595381" y="3146577"/>
              <a:ext cx="823827" cy="576063"/>
            </a:xfrm>
            <a:prstGeom prst="bent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D4B4C42E-E383-C5B2-C5E1-E42C23373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767" y="3429000"/>
              <a:ext cx="2879552" cy="974108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ostatní konstrukce</a:t>
              </a:r>
            </a:p>
          </p:txBody>
        </p:sp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0D86ACFA-E77D-F7D4-A982-1EDA262BE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95" r="8174"/>
            <a:stretch>
              <a:fillRect/>
            </a:stretch>
          </p:blipFill>
          <p:spPr>
            <a:xfrm>
              <a:off x="7313055" y="4138128"/>
              <a:ext cx="1307745" cy="1760284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B2B85BD0-F2BD-23DC-5369-E0B5E657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6696" t="22969" r="21760"/>
            <a:stretch>
              <a:fillRect/>
            </a:stretch>
          </p:blipFill>
          <p:spPr>
            <a:xfrm flipH="1">
              <a:off x="5452838" y="4079366"/>
              <a:ext cx="2074028" cy="1760284"/>
            </a:xfrm>
            <a:prstGeom prst="rect">
              <a:avLst/>
            </a:prstGeom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848F0C0E-7D85-B055-82CA-64A62C9A49B0}"/>
              </a:ext>
            </a:extLst>
          </p:cNvPr>
          <p:cNvGrpSpPr/>
          <p:nvPr/>
        </p:nvGrpSpPr>
        <p:grpSpPr>
          <a:xfrm>
            <a:off x="642923" y="4079367"/>
            <a:ext cx="3312733" cy="1819045"/>
            <a:chOff x="642923" y="4079366"/>
            <a:chExt cx="3312733" cy="2171028"/>
          </a:xfrm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DA72D05-9219-7B09-8A88-474218742409}"/>
                </a:ext>
              </a:extLst>
            </p:cNvPr>
            <p:cNvSpPr/>
            <p:nvPr/>
          </p:nvSpPr>
          <p:spPr bwMode="auto">
            <a:xfrm>
              <a:off x="642923" y="4079366"/>
              <a:ext cx="3299993" cy="21710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99C6539E-5139-9810-C463-B54804E6C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63" y="4239125"/>
              <a:ext cx="3299993" cy="1612033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- návrh. venkovní teplota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  </a:t>
              </a:r>
              <a:r>
                <a:rPr kumimoji="0" lang="cs-CZ" altLang="cs-CZ" sz="2200" u="sng" dirty="0">
                  <a:latin typeface="Arial" panose="020B0604020202020204" pitchFamily="34" charset="0"/>
                </a:rPr>
                <a:t>zvýšená o 5 °C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solidFill>
                    <a:schemeClr val="tx1">
                      <a:lumMod val="85000"/>
                    </a:schemeClr>
                  </a:solidFill>
                  <a:latin typeface="Arial" panose="020B0604020202020204" pitchFamily="34" charset="0"/>
                </a:rPr>
                <a:t>  (např. Praha -8 °C)</a:t>
              </a:r>
            </a:p>
            <a:p>
              <a:pPr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- návrh. vnitřní podmínky 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F5FD3887-3233-49E7-8929-5912C5A36368}"/>
              </a:ext>
            </a:extLst>
          </p:cNvPr>
          <p:cNvGrpSpPr/>
          <p:nvPr/>
        </p:nvGrpSpPr>
        <p:grpSpPr>
          <a:xfrm>
            <a:off x="5295326" y="4079367"/>
            <a:ext cx="3558614" cy="2103215"/>
            <a:chOff x="642923" y="4079367"/>
            <a:chExt cx="3558614" cy="2103215"/>
          </a:xfrm>
        </p:grpSpPr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77C51A1A-CA6F-6165-9A93-050A84515C5B}"/>
                </a:ext>
              </a:extLst>
            </p:cNvPr>
            <p:cNvSpPr/>
            <p:nvPr/>
          </p:nvSpPr>
          <p:spPr bwMode="auto">
            <a:xfrm>
              <a:off x="642923" y="4079367"/>
              <a:ext cx="3299993" cy="18100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1785915B-6E14-4B4B-7EC5-837705A41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544" y="4222872"/>
              <a:ext cx="3299993" cy="1959710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- </a:t>
              </a:r>
              <a:r>
                <a:rPr kumimoji="0" lang="cs-CZ" altLang="cs-CZ" sz="2200" u="sng" dirty="0">
                  <a:latin typeface="Arial" panose="020B0604020202020204" pitchFamily="34" charset="0"/>
                </a:rPr>
                <a:t>průměrné měsíční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  teploty a vlhkosti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  na obou stranách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200" dirty="0">
                  <a:latin typeface="Arial" panose="020B0604020202020204" pitchFamily="34" charset="0"/>
                </a:rPr>
                <a:t>  konstrukce</a:t>
              </a:r>
            </a:p>
            <a:p>
              <a:pPr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endParaRPr kumimoji="0" lang="cs-CZ" altLang="cs-CZ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31874A21-89CE-9695-316B-83AF1E1493A4}"/>
              </a:ext>
            </a:extLst>
          </p:cNvPr>
          <p:cNvGrpSpPr/>
          <p:nvPr/>
        </p:nvGrpSpPr>
        <p:grpSpPr>
          <a:xfrm>
            <a:off x="636707" y="5843576"/>
            <a:ext cx="3299993" cy="645989"/>
            <a:chOff x="636707" y="5843576"/>
            <a:chExt cx="3299993" cy="645989"/>
          </a:xfrm>
        </p:grpSpPr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818E9FC4-2DF2-FFAF-2DD2-E4AFCA3EAFB0}"/>
                </a:ext>
              </a:extLst>
            </p:cNvPr>
            <p:cNvSpPr/>
            <p:nvPr/>
          </p:nvSpPr>
          <p:spPr bwMode="auto">
            <a:xfrm>
              <a:off x="636707" y="5889428"/>
              <a:ext cx="3299993" cy="44023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C19C6761-28CF-FEB1-8790-BBD15F8E6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319" y="5843576"/>
              <a:ext cx="2088232" cy="645989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1 výpočet</a:t>
              </a:r>
            </a:p>
            <a:p>
              <a:pPr marL="571500" indent="-571500">
                <a:spcBef>
                  <a:spcPct val="20000"/>
                </a:spcBef>
                <a:buClr>
                  <a:schemeClr val="accent2"/>
                </a:buClr>
                <a:buSzPct val="80000"/>
                <a:buFontTx/>
                <a:buChar char="-"/>
                <a:defRPr/>
              </a:pPr>
              <a:endParaRPr kumimoji="0" lang="cs-CZ" altLang="cs-CZ" sz="3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07ABC52-B9BB-A615-00FD-C5124E7E0BDC}"/>
              </a:ext>
            </a:extLst>
          </p:cNvPr>
          <p:cNvGrpSpPr/>
          <p:nvPr/>
        </p:nvGrpSpPr>
        <p:grpSpPr>
          <a:xfrm>
            <a:off x="5295326" y="5859587"/>
            <a:ext cx="3299993" cy="645989"/>
            <a:chOff x="5295326" y="5859587"/>
            <a:chExt cx="3299993" cy="645989"/>
          </a:xfrm>
        </p:grpSpPr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17A43A22-6922-2CCA-2192-AEB6B1187AEF}"/>
                </a:ext>
              </a:extLst>
            </p:cNvPr>
            <p:cNvSpPr/>
            <p:nvPr/>
          </p:nvSpPr>
          <p:spPr bwMode="auto">
            <a:xfrm>
              <a:off x="5295326" y="5898896"/>
              <a:ext cx="3299993" cy="44023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3A2AA49E-6C52-B174-D299-F167E448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206" y="5859587"/>
              <a:ext cx="2088232" cy="645989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12 výpočtů</a:t>
              </a:r>
            </a:p>
            <a:p>
              <a:pPr marL="571500" indent="-571500">
                <a:spcBef>
                  <a:spcPct val="20000"/>
                </a:spcBef>
                <a:buClr>
                  <a:schemeClr val="accent2"/>
                </a:buClr>
                <a:buSzPct val="80000"/>
                <a:buFontTx/>
                <a:buChar char="-"/>
                <a:defRPr/>
              </a:pPr>
              <a:endParaRPr kumimoji="0" lang="cs-CZ" altLang="cs-CZ" sz="32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74DC87-86F3-9D63-F1C5-0FED90FC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6C0C73-1548-79BE-9585-A72394E6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11F06865-36B0-F210-8D10-2B99D6A4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C1031-10AC-0699-1068-8B303F6A9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680779F-5E6F-1CA3-D5E0-B24B39BA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8442325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požadavek na vnitřní povrchovou teplotu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nově důsledně podle EN ISO 13788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3E05DD4C-2DA3-A45C-ED65-A58398E79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2348880"/>
            <a:ext cx="8442325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konkrétní požadavek závisí na </a:t>
            </a:r>
            <a:r>
              <a:rPr kumimoji="0" lang="cs-CZ" altLang="cs-CZ" sz="2800" dirty="0">
                <a:latin typeface="Arial" panose="020B0604020202020204" pitchFamily="34" charset="0"/>
              </a:rPr>
              <a:t>míře ohrožení povrchu růstem plísní</a:t>
            </a:r>
          </a:p>
        </p:txBody>
      </p:sp>
    </p:spTree>
    <p:extLst>
      <p:ext uri="{BB962C8B-B14F-4D97-AF65-F5344CB8AC3E}">
        <p14:creationId xmlns:p14="http://schemas.microsoft.com/office/powerpoint/2010/main" val="186393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C6A1CF-61F1-B33F-2623-232B518EC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76B00AB8-DB83-CC8F-09E1-6F8D19A1B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795173"/>
              </p:ext>
            </p:extLst>
          </p:nvPr>
        </p:nvGraphicFramePr>
        <p:xfrm>
          <a:off x="611560" y="2998725"/>
          <a:ext cx="67461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Rectangle 2">
            <a:extLst>
              <a:ext uri="{FF2B5EF4-FFF2-40B4-BE49-F238E27FC236}">
                <a16:creationId xmlns:a16="http://schemas.microsoft.com/office/drawing/2014/main" id="{88EFD577-B8E1-1DED-DAAA-0F0549D18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A64D4F7-C6F5-4EDC-8A1F-DC45E2A0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195C4-0DDC-976D-596C-1E4AC84EC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564A8A-7DCD-1A31-DE9A-D4F0AE11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8442325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požadavek na vnitřní povrchovou teplotu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nově důsledně podle EN ISO 13788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0441A20-6577-6252-91DE-42784D4F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2348880"/>
            <a:ext cx="8442325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0000"/>
              <a:buFontTx/>
              <a:buChar char="-"/>
              <a:defRPr/>
            </a:pPr>
            <a:r>
              <a:rPr kumimoji="0" lang="cs-CZ" altLang="cs-CZ" sz="2800" dirty="0">
                <a:solidFill>
                  <a:srgbClr val="C0C0C0"/>
                </a:solidFill>
                <a:latin typeface="Arial" panose="020B0604020202020204" pitchFamily="34" charset="0"/>
              </a:rPr>
              <a:t>konkrétní požadavek závisí na </a:t>
            </a:r>
            <a:r>
              <a:rPr kumimoji="0" lang="cs-CZ" altLang="cs-CZ" sz="2800" dirty="0">
                <a:latin typeface="Arial" panose="020B0604020202020204" pitchFamily="34" charset="0"/>
              </a:rPr>
              <a:t>míře ohrožení povrchu růstem plísní</a:t>
            </a:r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491F6CD0-9AFA-B058-3E3C-C70C09D5D307}"/>
              </a:ext>
            </a:extLst>
          </p:cNvPr>
          <p:cNvGrpSpPr/>
          <p:nvPr/>
        </p:nvGrpSpPr>
        <p:grpSpPr>
          <a:xfrm>
            <a:off x="410193" y="3429000"/>
            <a:ext cx="8223302" cy="3096344"/>
            <a:chOff x="410193" y="3429000"/>
            <a:chExt cx="8223302" cy="3096344"/>
          </a:xfrm>
        </p:grpSpPr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34431C65-FDCD-37E9-008A-577F9A35A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" y="3572571"/>
              <a:ext cx="7830765" cy="576510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Možnosti: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E3C1456B-FDD7-7C53-3E84-9090B4D77628}"/>
                </a:ext>
              </a:extLst>
            </p:cNvPr>
            <p:cNvSpPr/>
            <p:nvPr/>
          </p:nvSpPr>
          <p:spPr bwMode="auto">
            <a:xfrm>
              <a:off x="410193" y="3429000"/>
              <a:ext cx="8223302" cy="3096344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45" name="Obrázek 44">
            <a:extLst>
              <a:ext uri="{FF2B5EF4-FFF2-40B4-BE49-F238E27FC236}">
                <a16:creationId xmlns:a16="http://schemas.microsoft.com/office/drawing/2014/main" id="{DB237940-C516-ED67-FD3E-3D283073B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004" y="3582694"/>
            <a:ext cx="898918" cy="753745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47CBA252-3A86-4E83-598D-0731D5E0A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379" y="4224558"/>
            <a:ext cx="846169" cy="8650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5C911DC-6E56-FD9A-C392-E84732621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420940" y="5072000"/>
            <a:ext cx="813110" cy="689117"/>
          </a:xfrm>
          <a:prstGeom prst="rect">
            <a:avLst/>
          </a:prstGeom>
        </p:spPr>
      </p:pic>
      <p:pic>
        <p:nvPicPr>
          <p:cNvPr id="11" name="Obrázek 10" descr="Obsah obrázku vzor, šedé, Symetrie, stříbrné&#10;&#10;Obsah generovaný pomocí AI může být nesprávný.">
            <a:extLst>
              <a:ext uri="{FF2B5EF4-FFF2-40B4-BE49-F238E27FC236}">
                <a16:creationId xmlns:a16="http://schemas.microsoft.com/office/drawing/2014/main" id="{0B84DDC3-82C2-6FAF-85B4-49CE68E31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0901" y="5852659"/>
            <a:ext cx="719101" cy="3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9AA260E4-41C9-47F3-AFF3-076098358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graphicEl>
                                              <a:dgm id="{9AA260E4-41C9-47F3-AFF3-076098358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7A31815D-49FE-4BE9-9AFF-29EC43D28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>
                                            <p:graphicEl>
                                              <a:dgm id="{7A31815D-49FE-4BE9-9AFF-29EC43D28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CEAED43D-A6AB-4ED9-9FE0-0C6A5A9D7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>
                                            <p:graphicEl>
                                              <a:dgm id="{CEAED43D-A6AB-4ED9-9FE0-0C6A5A9D7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8DC4E2EE-C483-4597-A979-E1DA97733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>
                                            <p:graphicEl>
                                              <a:dgm id="{8DC4E2EE-C483-4597-A979-E1DA97733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CC35B02A-7A0F-4BB1-A99A-E943D9FB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graphicEl>
                                              <a:dgm id="{CC35B02A-7A0F-4BB1-A99A-E943D9FBB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A388082B-04A4-43A9-BA94-F0FFD4CB3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graphicEl>
                                              <a:dgm id="{A388082B-04A4-43A9-BA94-F0FFD4CB3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50A3D979-0512-457C-B5B0-5EDA8B599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>
                                            <p:graphicEl>
                                              <a:dgm id="{50A3D979-0512-457C-B5B0-5EDA8B599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50E7FCAB-8CAF-44E2-AC6B-2422EC3AA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>
                                            <p:graphicEl>
                                              <a:dgm id="{50E7FCAB-8CAF-44E2-AC6B-2422EC3AA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4DECF0-3744-AF54-AB2C-A45938FA9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4140271-983D-AF58-68D0-4463C673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00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8F0393B9-A49C-B3CC-6FA4-67AF4BE4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kumimoji="0"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65DC7-D1A3-B5B8-1E50-8C544B11F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429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Arial" pitchFamily="34" charset="0"/>
              </a:rPr>
              <a:t>   </a:t>
            </a:r>
            <a:r>
              <a:rPr lang="cs-CZ" sz="3200" b="1" dirty="0">
                <a:latin typeface="Arial" pitchFamily="34" charset="0"/>
              </a:rPr>
              <a:t> </a:t>
            </a:r>
            <a:r>
              <a:rPr lang="cs-CZ" sz="3200" b="1" dirty="0">
                <a:latin typeface="Arial" charset="0"/>
              </a:rPr>
              <a:t>Teplotní faktor vnitřního povrchu</a:t>
            </a:r>
            <a:endParaRPr lang="cs-CZ" sz="3200" b="1" dirty="0">
              <a:latin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EB6E880-2ABD-3011-95E0-FF74D9FC6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0775"/>
            <a:ext cx="7560071" cy="12281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kumimoji="0" lang="cs-CZ" altLang="cs-CZ" sz="2800" dirty="0">
                <a:latin typeface="Arial" panose="020B0604020202020204" pitchFamily="34" charset="0"/>
              </a:rPr>
              <a:t>Konkrétní postup stanovení požadavku v SW </a:t>
            </a:r>
            <a:r>
              <a:rPr kumimoji="0" lang="cs-CZ" altLang="cs-CZ" dirty="0">
                <a:solidFill>
                  <a:srgbClr val="C0C0C0"/>
                </a:solidFill>
                <a:latin typeface="Arial" panose="020B0604020202020204" pitchFamily="34" charset="0"/>
              </a:rPr>
              <a:t>(např. Teplo 2026, Area 2026)</a:t>
            </a:r>
            <a:endParaRPr kumimoji="0" lang="cs-CZ" altLang="cs-CZ" sz="2800" dirty="0">
              <a:solidFill>
                <a:srgbClr val="C0C0C0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kumimoji="0" lang="cs-CZ" altLang="cs-CZ" sz="700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C93AC1A-6F80-9943-4855-9C0D2B5DE032}"/>
              </a:ext>
            </a:extLst>
          </p:cNvPr>
          <p:cNvGrpSpPr/>
          <p:nvPr/>
        </p:nvGrpSpPr>
        <p:grpSpPr>
          <a:xfrm>
            <a:off x="555229" y="2060848"/>
            <a:ext cx="8223027" cy="4517276"/>
            <a:chOff x="555229" y="2060848"/>
            <a:chExt cx="8223027" cy="4517276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58BF1BAC-A0C3-4C0E-4699-48E84E0E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936" y="2060848"/>
              <a:ext cx="4782320" cy="4517276"/>
            </a:xfrm>
            <a:prstGeom prst="rect">
              <a:avLst/>
            </a:prstGeom>
          </p:spPr>
        </p:pic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73C3F92-0DDF-F5AC-DC89-0C7CB821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29" y="2215803"/>
              <a:ext cx="7560071" cy="1228105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latin typeface="Arial" panose="020B0604020202020204" pitchFamily="34" charset="0"/>
                </a:rPr>
                <a:t>1. volba typu </a:t>
              </a:r>
              <a:r>
                <a:rPr kumimoji="0" lang="cs-CZ" altLang="cs-CZ" sz="2800" dirty="0" err="1">
                  <a:latin typeface="Arial" panose="020B0604020202020204" pitchFamily="34" charset="0"/>
                </a:rPr>
                <a:t>kce</a:t>
              </a:r>
              <a:endParaRPr kumimoji="0" lang="cs-CZ" altLang="cs-CZ" sz="2800" dirty="0">
                <a:latin typeface="Arial" panose="020B0604020202020204" pitchFamily="34" charset="0"/>
              </a:endParaRP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69AE37E-025C-57FB-8993-5CEC89769530}"/>
                </a:ext>
              </a:extLst>
            </p:cNvPr>
            <p:cNvSpPr/>
            <p:nvPr/>
          </p:nvSpPr>
          <p:spPr bwMode="auto">
            <a:xfrm>
              <a:off x="4499992" y="2348880"/>
              <a:ext cx="3816424" cy="360040"/>
            </a:xfrm>
            <a:prstGeom prst="rect">
              <a:avLst/>
            </a:prstGeom>
            <a:noFill/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39D68CDF-F05E-2AE7-5933-129CBE22C655}"/>
              </a:ext>
            </a:extLst>
          </p:cNvPr>
          <p:cNvGrpSpPr/>
          <p:nvPr/>
        </p:nvGrpSpPr>
        <p:grpSpPr>
          <a:xfrm>
            <a:off x="482402" y="2708920"/>
            <a:ext cx="7632898" cy="3728267"/>
            <a:chOff x="482402" y="2708920"/>
            <a:chExt cx="7632898" cy="3728267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CB15E6B0-65C8-FD33-509C-AE641EB9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402" y="3284811"/>
              <a:ext cx="4978127" cy="3152376"/>
            </a:xfrm>
            <a:prstGeom prst="rect">
              <a:avLst/>
            </a:prstGeom>
            <a:ln w="25400">
              <a:solidFill>
                <a:schemeClr val="dk1"/>
              </a:solidFill>
            </a:ln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FD46537-45F0-23E2-7363-C91010212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29" y="2708920"/>
              <a:ext cx="7560071" cy="1228105"/>
            </a:xfrm>
            <a:prstGeom prst="rect">
              <a:avLst/>
            </a:prstGeom>
            <a:noFill/>
            <a:ln>
              <a:noFill/>
            </a:ln>
          </p:spPr>
          <p:txBody>
            <a:bodyPr lIns="92075" tIns="46038" rIns="92075" bIns="46038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kumimoji="0" lang="cs-CZ" altLang="cs-CZ" sz="2800" dirty="0">
                  <a:latin typeface="Arial" panose="020B0604020202020204" pitchFamily="34" charset="0"/>
                </a:rPr>
                <a:t>2. vložení </a:t>
              </a:r>
              <a:r>
                <a:rPr kumimoji="0" lang="cs-CZ" altLang="cs-CZ" sz="2800" dirty="0" err="1">
                  <a:latin typeface="Arial" panose="020B0604020202020204" pitchFamily="34" charset="0"/>
                </a:rPr>
                <a:t>klimadat</a:t>
              </a:r>
              <a:endParaRPr kumimoji="0" lang="cs-CZ" altLang="cs-CZ" sz="700" dirty="0">
                <a:solidFill>
                  <a:srgbClr val="C0C0C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0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řehled projektu">
  <a:themeElements>
    <a:clrScheme name="">
      <a:dk1>
        <a:srgbClr val="000000"/>
      </a:dk1>
      <a:lt1>
        <a:srgbClr val="FFFFFF"/>
      </a:lt1>
      <a:dk2>
        <a:srgbClr val="00468C"/>
      </a:dk2>
      <a:lt2>
        <a:srgbClr val="CBCBCB"/>
      </a:lt2>
      <a:accent1>
        <a:srgbClr val="00CCFF"/>
      </a:accent1>
      <a:accent2>
        <a:srgbClr val="00FFCC"/>
      </a:accent2>
      <a:accent3>
        <a:srgbClr val="AAB0C5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řehled projektu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řehled projektu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hled projektu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hled projektu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D:\MSOffice2000\Templates\1029\Přehled projektu.pot</Template>
  <TotalTime>6178</TotalTime>
  <Words>1537</Words>
  <Application>Microsoft Office PowerPoint</Application>
  <PresentationFormat>Předvádění na obrazovce (4:3)</PresentationFormat>
  <Paragraphs>295</Paragraphs>
  <Slides>31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Přehled projektu</vt:lpstr>
      <vt:lpstr>Prezentace aplikace PowerPoint</vt:lpstr>
      <vt:lpstr>    Nová norma ČSN 73 0540-2</vt:lpstr>
      <vt:lpstr>    Nová norma ČSN 73 0540-2</vt:lpstr>
      <vt:lpstr>    Nová norma ČSN 73 0540-2</vt:lpstr>
      <vt:lpstr>    Hlavní změny v ČSN 73 0540-2</vt:lpstr>
      <vt:lpstr>    Teplotní faktor vnitřního povrchu</vt:lpstr>
      <vt:lpstr>    Teplotní faktor vnitřního povrchu</vt:lpstr>
      <vt:lpstr>    Teplotní faktor vnitřního povrchu</vt:lpstr>
      <vt:lpstr>    Teplotní faktor vnitřního povrchu</vt:lpstr>
      <vt:lpstr>    Teplotní faktor vnitřního povrchu</vt:lpstr>
      <vt:lpstr>    Teplotní faktor vnitřního povrchu</vt:lpstr>
      <vt:lpstr>    Teplotní faktor vnitřního povrchu</vt:lpstr>
      <vt:lpstr>    Teplotní faktor vnitřního povrchu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Součinitel prostupu tepla</vt:lpstr>
      <vt:lpstr>    Šíření vodní páry</vt:lpstr>
      <vt:lpstr>    Šíření vodní páry</vt:lpstr>
      <vt:lpstr>    Další informace</vt:lpstr>
    </vt:vector>
  </TitlesOfParts>
  <Company>Svoboda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Výpočtové hodnocení tepelně vlhkostního chování střech se zabudovanou vlhkostí</dc:title>
  <dc:creator>Ing. Zbyněk Svoboda</dc:creator>
  <cp:lastModifiedBy>Svoboda, Zbynek</cp:lastModifiedBy>
  <cp:revision>1008</cp:revision>
  <cp:lastPrinted>1601-01-01T00:00:00Z</cp:lastPrinted>
  <dcterms:created xsi:type="dcterms:W3CDTF">2003-03-02T11:19:57Z</dcterms:created>
  <dcterms:modified xsi:type="dcterms:W3CDTF">2025-11-25T17:39:24Z</dcterms:modified>
</cp:coreProperties>
</file>