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0" r:id="rId2"/>
    <p:sldId id="257" r:id="rId3"/>
    <p:sldId id="258" r:id="rId4"/>
    <p:sldId id="256" r:id="rId5"/>
    <p:sldId id="259" r:id="rId6"/>
    <p:sldId id="263" r:id="rId7"/>
    <p:sldId id="264" r:id="rId8"/>
    <p:sldId id="265" r:id="rId9"/>
    <p:sldId id="261" r:id="rId10"/>
    <p:sldId id="262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71561" autoAdjust="0"/>
  </p:normalViewPr>
  <p:slideViewPr>
    <p:cSldViewPr snapToGrid="0">
      <p:cViewPr varScale="1">
        <p:scale>
          <a:sx n="79" d="100"/>
          <a:sy n="79" d="100"/>
        </p:scale>
        <p:origin x="181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00B4D2-0B26-4059-9ADC-EB575AFE59AC}" type="datetimeFigureOut">
              <a:rPr lang="cs-CZ" smtClean="0"/>
              <a:t>29.10.2024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1233C2-52BB-4F79-B7ED-327F6232B1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7467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Fotovoltaika je v rámci bytových domů pojištěna automaticky jako stavební součást - není třeba ji uvádět jako speciální zařízení umístěné na střeše, potřeba je pouze zahrnout ji do pojistné částky budovy. To znamená, že pokud bytový dům foto fotovoltaiku historicky neměl a nyní ji doplňuje, měla by se navýšit hodnota celkového domu.</a:t>
            </a:r>
          </a:p>
          <a:p>
            <a:r>
              <a:rPr lang="cs-CZ" dirty="0"/>
              <a:t>Provedení fotovoltaiky není ze strany pojišťovny zkoumáno. Zde předpokládáme, že klient na bytový dům instaluje takové zařízení, které odpovídá možnostem plochy na střeše a normám, které jsou pro instalaci potřeba (např. dodatečně dimenzovaná ochrana proti blesku).</a:t>
            </a:r>
          </a:p>
          <a:p>
            <a:r>
              <a:rPr lang="cs-CZ" dirty="0"/>
              <a:t>Pojistné krytí pro je FVE stejné jako pro zbytek pojištěné nemovitosti, to znamená kompletní pokrytí proti živelním rizikům, požáru, ale také proti přepětí nebo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risks</a:t>
            </a:r>
            <a:r>
              <a:rPr lang="cs-CZ" dirty="0"/>
              <a:t> elektronickým rizikům (pokud jsou na smlouvě pojištěna – ty pak mají zvláštní pojistnou sazbu).</a:t>
            </a:r>
          </a:p>
          <a:p>
            <a:r>
              <a:rPr lang="cs-CZ" dirty="0"/>
              <a:t>V pojistných podmínkách FVE nejsou nijak vyčleněny a chovají se jako standardní stavební součásti. Nemáme pro ně ani žádná standardizovaná zvláštní ujednání a nejsou ani vyžadována.</a:t>
            </a:r>
          </a:p>
          <a:p>
            <a:r>
              <a:rPr lang="cs-CZ" dirty="0"/>
              <a:t>Pokud je mi známo, obdobným způsobem k fotovoltaice přistupují i ostatní pojistitelé.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233C2-52BB-4F79-B7ED-327F6232B1BC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9803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233C2-52BB-4F79-B7ED-327F6232B1BC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0358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5294A7-A97F-2AA5-48BE-A2FE9D5FE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33B098A-E21C-673A-6765-6F869BB5BA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90E7818-CA12-70D2-8F6C-C9A203E54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DAC59-BB59-4742-8EE3-C1E9C1DFA9CA}" type="datetimeFigureOut">
              <a:rPr lang="cs-CZ" smtClean="0"/>
              <a:t>29.10.2024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77116CB-949D-3BD4-A17E-33CACCC6B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F9D6DF3-1CC9-5BF0-7548-C70303CC5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6C6D7-4884-4A5E-A451-C19DA5552A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0137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AA8D04-0EBF-11BA-4E42-643C442F5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A3B5405-D664-493E-B76B-7CD19AC61F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F28873-D7C7-3F6D-5DC3-334343B09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DAC59-BB59-4742-8EE3-C1E9C1DFA9CA}" type="datetimeFigureOut">
              <a:rPr lang="cs-CZ" smtClean="0"/>
              <a:t>29.10.2024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DA6F4C6-15F9-2FDA-4463-522ACF1D1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6558C7-C867-F6D6-8987-2A465DD17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6C6D7-4884-4A5E-A451-C19DA5552A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4367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FF7C495-0822-0EA6-1603-C95F39831A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88F33CA-461F-D1E7-1404-701BCB8F61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06E9241-93D8-1546-116B-4DEE949EA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DAC59-BB59-4742-8EE3-C1E9C1DFA9CA}" type="datetimeFigureOut">
              <a:rPr lang="cs-CZ" smtClean="0"/>
              <a:t>29.10.2024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64E2557-030F-13C1-A09F-699C6CFAE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EDCA5F6-057A-0293-E89A-47D284498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6C6D7-4884-4A5E-A451-C19DA5552A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2768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7D167B-1227-E4CF-4001-1D2868DF2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DF194A-B9FC-CF65-7700-3B7422C12A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9B9C44-3103-867E-3EFC-CBC87C1FD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DAC59-BB59-4742-8EE3-C1E9C1DFA9CA}" type="datetimeFigureOut">
              <a:rPr lang="cs-CZ" smtClean="0"/>
              <a:t>29.10.2024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F28C414-9B78-DE6C-275B-9A35C3E14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106EE80-5ECB-1FE5-9F61-51D54039B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6C6D7-4884-4A5E-A451-C19DA5552A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390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F77804-EF05-7515-62FF-577A19E9A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CB79F5D-C235-BA29-08F2-68CB9EC68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D620FFD-59B2-66C4-76F6-5C264D2D6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DAC59-BB59-4742-8EE3-C1E9C1DFA9CA}" type="datetimeFigureOut">
              <a:rPr lang="cs-CZ" smtClean="0"/>
              <a:t>29.10.2024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2A696FC-9CB8-58DB-F537-B2385A36C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FC3015E-71A7-5F94-0304-86E438C5B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6C6D7-4884-4A5E-A451-C19DA5552A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751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F56F52-52C3-206F-09ED-F6CD4C50B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73E68E-76D5-2BD3-0371-7B9DF9DEEF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4B203E2-715C-9049-A50D-ECFBD8900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6D38488-2955-F81F-3D3B-FA3C6B012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DAC59-BB59-4742-8EE3-C1E9C1DFA9CA}" type="datetimeFigureOut">
              <a:rPr lang="cs-CZ" smtClean="0"/>
              <a:t>29.10.2024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ED8C611-D3B8-905B-7592-9A7281569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E3C07D1-9FF5-D377-F3D1-8326A3290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6C6D7-4884-4A5E-A451-C19DA5552A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1607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923557-7D61-2311-AB38-0A14D4624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FB15B69-D19C-F08F-96F3-C7B71322F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3E400E0-B120-1B85-7DF3-747160C704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0F955C9-EB5F-73C5-6C1A-EDEC35F82B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F0EDF5C-28D3-1061-A57D-BEA249CFF9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D3D9E2B-B93A-A376-7C46-84F7E9880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DAC59-BB59-4742-8EE3-C1E9C1DFA9CA}" type="datetimeFigureOut">
              <a:rPr lang="cs-CZ" smtClean="0"/>
              <a:t>29.10.2024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C620A5C-8C89-DFA8-FFBE-9923D7FCB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FA72849-C549-C07C-D6C3-78A61B00B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6C6D7-4884-4A5E-A451-C19DA5552A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4843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1B4E39-A861-209E-02DE-1DED3659A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FD203B3-E97C-69B4-B35B-CC608BA1E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DAC59-BB59-4742-8EE3-C1E9C1DFA9CA}" type="datetimeFigureOut">
              <a:rPr lang="cs-CZ" smtClean="0"/>
              <a:t>29.10.2024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2F4DA71-4ECE-873C-7DE6-8CC311A97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EBBCD80-8138-CD05-F1FC-E572E4723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6C6D7-4884-4A5E-A451-C19DA5552A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256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FD5EA95-0A11-B6BE-2E6D-6DAC3E1BC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DAC59-BB59-4742-8EE3-C1E9C1DFA9CA}" type="datetimeFigureOut">
              <a:rPr lang="cs-CZ" smtClean="0"/>
              <a:t>29.10.2024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F470F02-6BD4-2D64-8D8E-FD222D6B6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6453201-AED7-728D-846F-117DE9A64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6C6D7-4884-4A5E-A451-C19DA5552A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2385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F593AA-4F00-F6C3-B2CD-50EBF9C6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B06A0D-3C68-DA18-1193-3418C9648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592FF51-46DA-A7A6-D27F-4F96B7B4E8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CE927FE-38D7-DB8E-EF34-C602A26FE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DAC59-BB59-4742-8EE3-C1E9C1DFA9CA}" type="datetimeFigureOut">
              <a:rPr lang="cs-CZ" smtClean="0"/>
              <a:t>29.10.2024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6A6DAD3-25EB-746F-7995-EDC2DBDD8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2552333-B2C6-08C9-7305-515EDDB86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6C6D7-4884-4A5E-A451-C19DA5552A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81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07D3D5-D959-1137-D243-C4370666B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EF7D425-CF23-962D-5470-E58C86612D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84EB446-D420-BAD7-BB04-68EE7B0F1F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D4B87DE-F816-09A6-6602-75BA8F75C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DAC59-BB59-4742-8EE3-C1E9C1DFA9CA}" type="datetimeFigureOut">
              <a:rPr lang="cs-CZ" smtClean="0"/>
              <a:t>29.10.2024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1FD6977-E6FF-8126-0A43-B42F8E07C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D9E0500-B0A8-74EB-FF11-9DE6BF833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6C6D7-4884-4A5E-A451-C19DA5552A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9802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AB61E96-4A73-AE3E-6014-3739F5AFB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CC6A129-090A-34A4-3512-86B01E4A7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181D409-E243-2C5A-175F-F4140DC13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DAC59-BB59-4742-8EE3-C1E9C1DFA9CA}" type="datetimeFigureOut">
              <a:rPr lang="cs-CZ" smtClean="0"/>
              <a:t>29.10.2024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AB5A009-E45D-4367-DFC6-4B8D2E2141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7BA04A3-7E0E-C56F-3546-9CA3D1DF9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6C6D7-4884-4A5E-A451-C19DA5552A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6699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54A192D-7C0E-CCD8-7442-BBBE35A62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04883" cy="509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0CDA9C0-5BC8-E16D-D52F-650FA7026C9C}"/>
              </a:ext>
            </a:extLst>
          </p:cNvPr>
          <p:cNvSpPr txBox="1"/>
          <p:nvPr/>
        </p:nvSpPr>
        <p:spPr>
          <a:xfrm>
            <a:off x="7879146" y="2451631"/>
            <a:ext cx="419404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Fotovoltaické elektrárny na bytových domech z pohledu pojišťoven</a:t>
            </a:r>
            <a:endParaRPr lang="cs-CZ" sz="3200" b="1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7EC723B-E10F-888F-5A21-3FEBC8E7E583}"/>
              </a:ext>
            </a:extLst>
          </p:cNvPr>
          <p:cNvSpPr txBox="1"/>
          <p:nvPr/>
        </p:nvSpPr>
        <p:spPr>
          <a:xfrm>
            <a:off x="7879146" y="738664"/>
            <a:ext cx="43128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000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Rozumíme svým objektům?</a:t>
            </a:r>
            <a:endParaRPr lang="cs-CZ" sz="4000" b="1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FB8241A-F00A-6675-D12C-B976C659D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540" y="5461963"/>
            <a:ext cx="2010056" cy="76210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DABFAAE3-ABF1-22E9-B847-1F20A2DBAD24}"/>
              </a:ext>
            </a:extLst>
          </p:cNvPr>
          <p:cNvSpPr txBox="1"/>
          <p:nvPr/>
        </p:nvSpPr>
        <p:spPr>
          <a:xfrm>
            <a:off x="2882596" y="562760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Rekonstrukce a provoz bytových domů – 31. října 2024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5288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CC76629-6A1B-259D-7E49-B9A56EA3E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2" y="0"/>
            <a:ext cx="4693920" cy="352044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1C2109A-F21A-F18E-9FDC-84D186255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93920" cy="352044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10F29EA-32F2-6C90-EEDB-B8D259ECEC6A}"/>
              </a:ext>
            </a:extLst>
          </p:cNvPr>
          <p:cNvSpPr txBox="1"/>
          <p:nvPr/>
        </p:nvSpPr>
        <p:spPr>
          <a:xfrm>
            <a:off x="341376" y="2505670"/>
            <a:ext cx="987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b="1" dirty="0"/>
              <a:t>1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6EE57A6-FE8B-FA8C-C085-5DF437674080}"/>
              </a:ext>
            </a:extLst>
          </p:cNvPr>
          <p:cNvSpPr txBox="1"/>
          <p:nvPr/>
        </p:nvSpPr>
        <p:spPr>
          <a:xfrm>
            <a:off x="10198608" y="2597110"/>
            <a:ext cx="987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b="1" dirty="0"/>
              <a:t>3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B30E069-6E67-957B-E531-15AAE2504F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224" y="2866644"/>
            <a:ext cx="5321808" cy="399135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5189E63C-CA74-872E-6218-728A702E5102}"/>
              </a:ext>
            </a:extLst>
          </p:cNvPr>
          <p:cNvSpPr txBox="1"/>
          <p:nvPr/>
        </p:nvSpPr>
        <p:spPr>
          <a:xfrm>
            <a:off x="5376672" y="5934670"/>
            <a:ext cx="987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b="1" dirty="0"/>
              <a:t>2</a:t>
            </a:r>
          </a:p>
        </p:txBody>
      </p:sp>
      <p:pic>
        <p:nvPicPr>
          <p:cNvPr id="16" name="Grafický objekt 15" descr="Obrys plačícího obličeje se souvislou výplní">
            <a:extLst>
              <a:ext uri="{FF2B5EF4-FFF2-40B4-BE49-F238E27FC236}">
                <a16:creationId xmlns:a16="http://schemas.microsoft.com/office/drawing/2014/main" id="{552559D5-5283-C130-5DF0-11AB311349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8262" y="4291585"/>
            <a:ext cx="1400662" cy="1400662"/>
          </a:xfrm>
          <a:prstGeom prst="rect">
            <a:avLst/>
          </a:prstGeom>
        </p:spPr>
      </p:pic>
      <p:pic>
        <p:nvPicPr>
          <p:cNvPr id="18" name="Grafický objekt 17" descr="Oheň se souvislou výplní">
            <a:extLst>
              <a:ext uri="{FF2B5EF4-FFF2-40B4-BE49-F238E27FC236}">
                <a16:creationId xmlns:a16="http://schemas.microsoft.com/office/drawing/2014/main" id="{1B288408-4206-C5BE-27C1-ECAAD13E73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76672" y="499872"/>
            <a:ext cx="1532382" cy="1532382"/>
          </a:xfrm>
          <a:prstGeom prst="rect">
            <a:avLst/>
          </a:prstGeom>
        </p:spPr>
      </p:pic>
      <p:pic>
        <p:nvPicPr>
          <p:cNvPr id="24" name="Grafický objekt 23" descr="Obrys zamilovaného obličeje se souvislou výplní">
            <a:extLst>
              <a:ext uri="{FF2B5EF4-FFF2-40B4-BE49-F238E27FC236}">
                <a16:creationId xmlns:a16="http://schemas.microsoft.com/office/drawing/2014/main" id="{0FCA124B-4BD1-B476-9D3B-F7B0CD9D0D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78800" y="4180927"/>
            <a:ext cx="1398270" cy="139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23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C9419DC-B6BD-E0F2-C928-56DC64E6A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07" y="218425"/>
            <a:ext cx="5130125" cy="321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Obsah obrázku kabel, konektor, Elektrické vedení&#10;&#10;Popis byl vytvořen automaticky">
            <a:extLst>
              <a:ext uri="{FF2B5EF4-FFF2-40B4-BE49-F238E27FC236}">
                <a16:creationId xmlns:a16="http://schemas.microsoft.com/office/drawing/2014/main" id="{2F59604C-E7D4-F15B-99C2-CDFA2A854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32" y="485348"/>
            <a:ext cx="6157292" cy="2426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 descr="Obsah obrázku Elektrické vedení, kabel, Elektrické napájení, Elektronické inženýrství&#10;&#10;Popis byl vytvořen automaticky">
            <a:extLst>
              <a:ext uri="{FF2B5EF4-FFF2-40B4-BE49-F238E27FC236}">
                <a16:creationId xmlns:a16="http://schemas.microsoft.com/office/drawing/2014/main" id="{8B073129-2C54-FDDE-E2D5-E4AD129C25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502" y="3259925"/>
            <a:ext cx="7255608" cy="3598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6806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interiér, spotřebič, motorová pila&#10;&#10;Popis byl vytvořen automaticky se střední mírou spolehlivosti">
            <a:extLst>
              <a:ext uri="{FF2B5EF4-FFF2-40B4-BE49-F238E27FC236}">
                <a16:creationId xmlns:a16="http://schemas.microsoft.com/office/drawing/2014/main" id="{17EF3F11-DFB0-427F-60AD-C66258E9D9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987" y="1024128"/>
            <a:ext cx="9033555" cy="4584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0095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venku, obloha, text, tráva&#10;&#10;Popis byl vytvořen automaticky">
            <a:extLst>
              <a:ext uri="{FF2B5EF4-FFF2-40B4-BE49-F238E27FC236}">
                <a16:creationId xmlns:a16="http://schemas.microsoft.com/office/drawing/2014/main" id="{05AA556B-5531-5658-32B1-62743082A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30" y="839421"/>
            <a:ext cx="10225654" cy="53498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1081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7B2B0D5-CB76-01EF-1507-683C74E5E0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73" y="1097280"/>
            <a:ext cx="10191654" cy="48676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4124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E1311B-109B-FA63-2A0C-CCE1FF66F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6728" y="1618361"/>
            <a:ext cx="5452872" cy="1158875"/>
          </a:xfrm>
        </p:spPr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75922C-6085-E1ED-CC0F-3EFE36776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3996" y="3456432"/>
            <a:ext cx="3209544" cy="42989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Radek Kislinger</a:t>
            </a:r>
          </a:p>
        </p:txBody>
      </p:sp>
    </p:spTree>
    <p:extLst>
      <p:ext uri="{BB962C8B-B14F-4D97-AF65-F5344CB8AC3E}">
        <p14:creationId xmlns:p14="http://schemas.microsoft.com/office/powerpoint/2010/main" val="552503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C93E20-B7C9-C482-50D7-EC6CA045D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702" y="853439"/>
            <a:ext cx="9705418" cy="4096513"/>
          </a:xfrm>
        </p:spPr>
        <p:txBody>
          <a:bodyPr>
            <a:normAutofit fontScale="92500"/>
          </a:bodyPr>
          <a:lstStyle/>
          <a:p>
            <a:r>
              <a:rPr lang="cs-CZ" b="1" dirty="0"/>
              <a:t>Fotovoltaika je v rámci bytových domů pojištěna automaticky jako stavební součást</a:t>
            </a:r>
            <a:r>
              <a:rPr lang="cs-CZ" dirty="0"/>
              <a:t>, je potřeba ji pouze zahrnout do pojistné částky budovy. </a:t>
            </a:r>
          </a:p>
          <a:p>
            <a:r>
              <a:rPr lang="cs-CZ" b="1" dirty="0"/>
              <a:t>Provedení fotovoltaiky není ze strany pojišťovny zkoumáno.</a:t>
            </a:r>
            <a:r>
              <a:rPr lang="cs-CZ" dirty="0"/>
              <a:t> </a:t>
            </a:r>
          </a:p>
          <a:p>
            <a:r>
              <a:rPr lang="cs-CZ" dirty="0"/>
              <a:t>Pojistné krytí pro je FVE stejné jako pro zbytek pojištěné nemovitosti.</a:t>
            </a:r>
          </a:p>
          <a:p>
            <a:r>
              <a:rPr lang="cs-CZ" dirty="0"/>
              <a:t>V pojistných podmínkách </a:t>
            </a:r>
            <a:r>
              <a:rPr lang="cs-CZ" b="1" dirty="0"/>
              <a:t>FVE nejsou nijak vyčleněny</a:t>
            </a:r>
            <a:r>
              <a:rPr lang="cs-CZ" dirty="0"/>
              <a:t> a chovají se jako standardní stavební součásti.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Obdobným způsobem k fotovoltaice přistupují i ostatní pojistitelé.</a:t>
            </a:r>
          </a:p>
        </p:txBody>
      </p:sp>
      <p:sp>
        <p:nvSpPr>
          <p:cNvPr id="2" name="Volný tvar: obrazec 1">
            <a:extLst>
              <a:ext uri="{FF2B5EF4-FFF2-40B4-BE49-F238E27FC236}">
                <a16:creationId xmlns:a16="http://schemas.microsoft.com/office/drawing/2014/main" id="{D1DF79B8-6297-DFB8-8A33-5BD0565B9CD8}"/>
              </a:ext>
            </a:extLst>
          </p:cNvPr>
          <p:cNvSpPr/>
          <p:nvPr/>
        </p:nvSpPr>
        <p:spPr>
          <a:xfrm>
            <a:off x="10168128" y="3401154"/>
            <a:ext cx="1365504" cy="2914302"/>
          </a:xfrm>
          <a:custGeom>
            <a:avLst/>
            <a:gdLst>
              <a:gd name="connsiteX0" fmla="*/ 1365504 w 1365504"/>
              <a:gd name="connsiteY0" fmla="*/ 12606 h 2914302"/>
              <a:gd name="connsiteX1" fmla="*/ 1304544 w 1365504"/>
              <a:gd name="connsiteY1" fmla="*/ 414 h 2914302"/>
              <a:gd name="connsiteX2" fmla="*/ 719328 w 1365504"/>
              <a:gd name="connsiteY2" fmla="*/ 317406 h 2914302"/>
              <a:gd name="connsiteX3" fmla="*/ 890016 w 1365504"/>
              <a:gd name="connsiteY3" fmla="*/ 1000158 h 2914302"/>
              <a:gd name="connsiteX4" fmla="*/ 1207008 w 1365504"/>
              <a:gd name="connsiteY4" fmla="*/ 1073310 h 2914302"/>
              <a:gd name="connsiteX5" fmla="*/ 1243584 w 1365504"/>
              <a:gd name="connsiteY5" fmla="*/ 951390 h 2914302"/>
              <a:gd name="connsiteX6" fmla="*/ 414528 w 1365504"/>
              <a:gd name="connsiteY6" fmla="*/ 1036734 h 2914302"/>
              <a:gd name="connsiteX7" fmla="*/ 536448 w 1365504"/>
              <a:gd name="connsiteY7" fmla="*/ 1231806 h 2914302"/>
              <a:gd name="connsiteX8" fmla="*/ 865632 w 1365504"/>
              <a:gd name="connsiteY8" fmla="*/ 1268382 h 2914302"/>
              <a:gd name="connsiteX9" fmla="*/ 804672 w 1365504"/>
              <a:gd name="connsiteY9" fmla="*/ 1207422 h 2914302"/>
              <a:gd name="connsiteX10" fmla="*/ 512064 w 1365504"/>
              <a:gd name="connsiteY10" fmla="*/ 1280574 h 2914302"/>
              <a:gd name="connsiteX11" fmla="*/ 365760 w 1365504"/>
              <a:gd name="connsiteY11" fmla="*/ 2207166 h 2914302"/>
              <a:gd name="connsiteX12" fmla="*/ 548640 w 1365504"/>
              <a:gd name="connsiteY12" fmla="*/ 2268126 h 2914302"/>
              <a:gd name="connsiteX13" fmla="*/ 207264 w 1365504"/>
              <a:gd name="connsiteY13" fmla="*/ 2073054 h 2914302"/>
              <a:gd name="connsiteX14" fmla="*/ 0 w 1365504"/>
              <a:gd name="connsiteY14" fmla="*/ 2524158 h 2914302"/>
              <a:gd name="connsiteX15" fmla="*/ 60960 w 1365504"/>
              <a:gd name="connsiteY15" fmla="*/ 2889918 h 2914302"/>
              <a:gd name="connsiteX16" fmla="*/ 85344 w 1365504"/>
              <a:gd name="connsiteY16" fmla="*/ 2914302 h 2914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65504" h="2914302">
                <a:moveTo>
                  <a:pt x="1365504" y="12606"/>
                </a:moveTo>
                <a:cubicBezTo>
                  <a:pt x="1345184" y="8542"/>
                  <a:pt x="1325096" y="-2238"/>
                  <a:pt x="1304544" y="414"/>
                </a:cubicBezTo>
                <a:cubicBezTo>
                  <a:pt x="899775" y="52642"/>
                  <a:pt x="1026787" y="23922"/>
                  <a:pt x="719328" y="317406"/>
                </a:cubicBezTo>
                <a:cubicBezTo>
                  <a:pt x="710620" y="578636"/>
                  <a:pt x="638628" y="803952"/>
                  <a:pt x="890016" y="1000158"/>
                </a:cubicBezTo>
                <a:cubicBezTo>
                  <a:pt x="975502" y="1066879"/>
                  <a:pt x="1101344" y="1048926"/>
                  <a:pt x="1207008" y="1073310"/>
                </a:cubicBezTo>
                <a:cubicBezTo>
                  <a:pt x="1219200" y="1032670"/>
                  <a:pt x="1271197" y="983605"/>
                  <a:pt x="1243584" y="951390"/>
                </a:cubicBezTo>
                <a:cubicBezTo>
                  <a:pt x="987743" y="652908"/>
                  <a:pt x="692463" y="930291"/>
                  <a:pt x="414528" y="1036734"/>
                </a:cubicBezTo>
                <a:cubicBezTo>
                  <a:pt x="455168" y="1101758"/>
                  <a:pt x="468237" y="1196778"/>
                  <a:pt x="536448" y="1231806"/>
                </a:cubicBezTo>
                <a:cubicBezTo>
                  <a:pt x="634659" y="1282239"/>
                  <a:pt x="755682" y="1278377"/>
                  <a:pt x="865632" y="1268382"/>
                </a:cubicBezTo>
                <a:cubicBezTo>
                  <a:pt x="894251" y="1265780"/>
                  <a:pt x="824992" y="1227742"/>
                  <a:pt x="804672" y="1207422"/>
                </a:cubicBezTo>
                <a:cubicBezTo>
                  <a:pt x="707136" y="1231806"/>
                  <a:pt x="578751" y="1205337"/>
                  <a:pt x="512064" y="1280574"/>
                </a:cubicBezTo>
                <a:cubicBezTo>
                  <a:pt x="331996" y="1483728"/>
                  <a:pt x="260423" y="1955528"/>
                  <a:pt x="365760" y="2207166"/>
                </a:cubicBezTo>
                <a:cubicBezTo>
                  <a:pt x="390572" y="2266440"/>
                  <a:pt x="487680" y="2247806"/>
                  <a:pt x="548640" y="2268126"/>
                </a:cubicBezTo>
                <a:cubicBezTo>
                  <a:pt x="532412" y="2154529"/>
                  <a:pt x="538886" y="1803129"/>
                  <a:pt x="207264" y="2073054"/>
                </a:cubicBezTo>
                <a:cubicBezTo>
                  <a:pt x="78924" y="2177517"/>
                  <a:pt x="69088" y="2373790"/>
                  <a:pt x="0" y="2524158"/>
                </a:cubicBezTo>
                <a:cubicBezTo>
                  <a:pt x="20320" y="2646078"/>
                  <a:pt x="31839" y="2769796"/>
                  <a:pt x="60960" y="2889918"/>
                </a:cubicBezTo>
                <a:lnTo>
                  <a:pt x="85344" y="2914302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8619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A1D72D9C-0CC0-DC92-DCAB-6D545A27D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1" y="3428995"/>
            <a:ext cx="18" cy="1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9946E3C-8B02-4775-5E93-5F12C0C60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0902"/>
            <a:ext cx="12191999" cy="697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313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79825BB-E4A3-2E2D-DB7A-4526AEA09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49" y="425511"/>
            <a:ext cx="10680192" cy="584962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AC74D4A-A38A-64DB-DD69-D3C98BED8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4453" y="5534318"/>
            <a:ext cx="2495898" cy="1095528"/>
          </a:xfrm>
          <a:prstGeom prst="rect">
            <a:avLst/>
          </a:prstGeom>
        </p:spPr>
      </p:pic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55FA8F90-410E-59D8-0929-18F068BBFC39}"/>
              </a:ext>
            </a:extLst>
          </p:cNvPr>
          <p:cNvCxnSpPr>
            <a:cxnSpLocks/>
          </p:cNvCxnSpPr>
          <p:nvPr/>
        </p:nvCxnSpPr>
        <p:spPr>
          <a:xfrm>
            <a:off x="2596896" y="3779520"/>
            <a:ext cx="85434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2327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39E67AF-B5CE-3E41-D122-0E66245EA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90" y="-512064"/>
            <a:ext cx="12210189" cy="783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29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16B3436E-A33F-CB67-D910-13F63F602C74}"/>
              </a:ext>
            </a:extLst>
          </p:cNvPr>
          <p:cNvSpPr>
            <a:spLocks noGrp="1"/>
          </p:cNvSpPr>
          <p:nvPr/>
        </p:nvSpPr>
        <p:spPr>
          <a:xfrm>
            <a:off x="969264" y="1844040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Vyhláška č. 23/2008 Sb. - Vyhláška o technických podmínkách požární ochrany staveb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Vyhláška č. 114/2023 Sb.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Vyhláška o požadavcích na bezpečnou instalaci výrobny elektřiny využívající obnovitelné zdroje energie s instalovaným výkonem do 50 kW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ČSN 73 0834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Požární bezpečnost staveb – Změny staveb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ČSN P 73 0847 – </a:t>
            </a:r>
            <a:r>
              <a:rPr lang="cs-CZ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Požární bezpečnost staveb – Fotovoltaické systémy </a:t>
            </a:r>
            <a:endParaRPr lang="cs-CZ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2C19063-41A0-D28E-7212-8D01E4985AAE}"/>
              </a:ext>
            </a:extLst>
          </p:cNvPr>
          <p:cNvSpPr txBox="1"/>
          <p:nvPr/>
        </p:nvSpPr>
        <p:spPr>
          <a:xfrm>
            <a:off x="1066800" y="711446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400" b="1" dirty="0"/>
              <a:t>Základní předpisy</a:t>
            </a:r>
            <a:endParaRPr lang="cs-CZ" sz="4400" dirty="0"/>
          </a:p>
        </p:txBody>
      </p:sp>
      <p:sp>
        <p:nvSpPr>
          <p:cNvPr id="7" name="Volný tvar: obrazec 6">
            <a:extLst>
              <a:ext uri="{FF2B5EF4-FFF2-40B4-BE49-F238E27FC236}">
                <a16:creationId xmlns:a16="http://schemas.microsoft.com/office/drawing/2014/main" id="{48A87BEC-FF8A-8262-B1B0-25CB29DA4CBF}"/>
              </a:ext>
            </a:extLst>
          </p:cNvPr>
          <p:cNvSpPr/>
          <p:nvPr/>
        </p:nvSpPr>
        <p:spPr>
          <a:xfrm>
            <a:off x="10192441" y="4523232"/>
            <a:ext cx="1389959" cy="1902620"/>
          </a:xfrm>
          <a:custGeom>
            <a:avLst/>
            <a:gdLst>
              <a:gd name="connsiteX0" fmla="*/ 1389959 w 1389959"/>
              <a:gd name="connsiteY0" fmla="*/ 0 h 1902620"/>
              <a:gd name="connsiteX1" fmla="*/ 634055 w 1389959"/>
              <a:gd name="connsiteY1" fmla="*/ 97536 h 1902620"/>
              <a:gd name="connsiteX2" fmla="*/ 719399 w 1389959"/>
              <a:gd name="connsiteY2" fmla="*/ 341376 h 1902620"/>
              <a:gd name="connsiteX3" fmla="*/ 1219271 w 1389959"/>
              <a:gd name="connsiteY3" fmla="*/ 609600 h 1902620"/>
              <a:gd name="connsiteX4" fmla="*/ 1207079 w 1389959"/>
              <a:gd name="connsiteY4" fmla="*/ 524256 h 1902620"/>
              <a:gd name="connsiteX5" fmla="*/ 597479 w 1389959"/>
              <a:gd name="connsiteY5" fmla="*/ 633984 h 1902620"/>
              <a:gd name="connsiteX6" fmla="*/ 512135 w 1389959"/>
              <a:gd name="connsiteY6" fmla="*/ 902208 h 1902620"/>
              <a:gd name="connsiteX7" fmla="*/ 682823 w 1389959"/>
              <a:gd name="connsiteY7" fmla="*/ 926592 h 1902620"/>
              <a:gd name="connsiteX8" fmla="*/ 743783 w 1389959"/>
              <a:gd name="connsiteY8" fmla="*/ 816864 h 1902620"/>
              <a:gd name="connsiteX9" fmla="*/ 158567 w 1389959"/>
              <a:gd name="connsiteY9" fmla="*/ 987552 h 1902620"/>
              <a:gd name="connsiteX10" fmla="*/ 97607 w 1389959"/>
              <a:gd name="connsiteY10" fmla="*/ 1328928 h 1902620"/>
              <a:gd name="connsiteX11" fmla="*/ 378023 w 1389959"/>
              <a:gd name="connsiteY11" fmla="*/ 1475232 h 1902620"/>
              <a:gd name="connsiteX12" fmla="*/ 390215 w 1389959"/>
              <a:gd name="connsiteY12" fmla="*/ 1438656 h 1902620"/>
              <a:gd name="connsiteX13" fmla="*/ 158567 w 1389959"/>
              <a:gd name="connsiteY13" fmla="*/ 1487424 h 1902620"/>
              <a:gd name="connsiteX14" fmla="*/ 71 w 1389959"/>
              <a:gd name="connsiteY14" fmla="*/ 1780032 h 1902620"/>
              <a:gd name="connsiteX15" fmla="*/ 170759 w 1389959"/>
              <a:gd name="connsiteY15" fmla="*/ 1901952 h 1902620"/>
              <a:gd name="connsiteX16" fmla="*/ 195143 w 1389959"/>
              <a:gd name="connsiteY16" fmla="*/ 1816608 h 1902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89959" h="1902620">
                <a:moveTo>
                  <a:pt x="1389959" y="0"/>
                </a:moveTo>
                <a:cubicBezTo>
                  <a:pt x="1137991" y="32512"/>
                  <a:pt x="860461" y="-17725"/>
                  <a:pt x="634055" y="97536"/>
                </a:cubicBezTo>
                <a:cubicBezTo>
                  <a:pt x="557313" y="136605"/>
                  <a:pt x="664775" y="274803"/>
                  <a:pt x="719399" y="341376"/>
                </a:cubicBezTo>
                <a:cubicBezTo>
                  <a:pt x="917850" y="583238"/>
                  <a:pt x="981213" y="564964"/>
                  <a:pt x="1219271" y="609600"/>
                </a:cubicBezTo>
                <a:cubicBezTo>
                  <a:pt x="1215207" y="581152"/>
                  <a:pt x="1232535" y="537590"/>
                  <a:pt x="1207079" y="524256"/>
                </a:cubicBezTo>
                <a:cubicBezTo>
                  <a:pt x="959517" y="394581"/>
                  <a:pt x="836395" y="530454"/>
                  <a:pt x="597479" y="633984"/>
                </a:cubicBezTo>
                <a:cubicBezTo>
                  <a:pt x="569031" y="723392"/>
                  <a:pt x="485864" y="812136"/>
                  <a:pt x="512135" y="902208"/>
                </a:cubicBezTo>
                <a:cubicBezTo>
                  <a:pt x="528228" y="957383"/>
                  <a:pt x="628893" y="946461"/>
                  <a:pt x="682823" y="926592"/>
                </a:cubicBezTo>
                <a:cubicBezTo>
                  <a:pt x="722085" y="912127"/>
                  <a:pt x="723463" y="853440"/>
                  <a:pt x="743783" y="816864"/>
                </a:cubicBezTo>
                <a:cubicBezTo>
                  <a:pt x="504134" y="743126"/>
                  <a:pt x="426909" y="678959"/>
                  <a:pt x="158567" y="987552"/>
                </a:cubicBezTo>
                <a:cubicBezTo>
                  <a:pt x="82718" y="1074778"/>
                  <a:pt x="117927" y="1215136"/>
                  <a:pt x="97607" y="1328928"/>
                </a:cubicBezTo>
                <a:cubicBezTo>
                  <a:pt x="191079" y="1377696"/>
                  <a:pt x="279306" y="1438213"/>
                  <a:pt x="378023" y="1475232"/>
                </a:cubicBezTo>
                <a:cubicBezTo>
                  <a:pt x="390056" y="1479744"/>
                  <a:pt x="403047" y="1437943"/>
                  <a:pt x="390215" y="1438656"/>
                </a:cubicBezTo>
                <a:cubicBezTo>
                  <a:pt x="311428" y="1443033"/>
                  <a:pt x="235783" y="1471168"/>
                  <a:pt x="158567" y="1487424"/>
                </a:cubicBezTo>
                <a:cubicBezTo>
                  <a:pt x="105735" y="1584960"/>
                  <a:pt x="-3190" y="1669154"/>
                  <a:pt x="71" y="1780032"/>
                </a:cubicBezTo>
                <a:cubicBezTo>
                  <a:pt x="2127" y="1849921"/>
                  <a:pt x="104022" y="1881097"/>
                  <a:pt x="170759" y="1901952"/>
                </a:cubicBezTo>
                <a:cubicBezTo>
                  <a:pt x="198162" y="1910515"/>
                  <a:pt x="195143" y="1834254"/>
                  <a:pt x="195143" y="1816608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1082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CA15BDD4-CA2A-ED7B-B934-FF4356C2EE2C}"/>
              </a:ext>
            </a:extLst>
          </p:cNvPr>
          <p:cNvSpPr txBox="1"/>
          <p:nvPr/>
        </p:nvSpPr>
        <p:spPr>
          <a:xfrm>
            <a:off x="134112" y="365761"/>
            <a:ext cx="11253216" cy="982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§ 30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vyhl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. 23/2008 odst. 1 Při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užívání stavby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musí být zachována úroveň požární ochrany vyplývající z technických podmínek požární ochrany staveb, podle kterých byla stavba navržena, provedena a bylo zahájeno její užívání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8ADE46E-E96B-E7B2-3810-D8116CC532A4}"/>
              </a:ext>
            </a:extLst>
          </p:cNvPr>
          <p:cNvSpPr txBox="1"/>
          <p:nvPr/>
        </p:nvSpPr>
        <p:spPr>
          <a:xfrm>
            <a:off x="890016" y="5486090"/>
            <a:ext cx="106131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/>
              <a:t>Odpovědnost je na statutárním zástupci SVJ. To že někdo odborně nainstaluje FVE na střeše neznamená, že se zbavuji nějakých povinností v oblastech, kterým vůbec nerozumím.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906E32F-C537-915F-52FB-965F8E689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48" y="1454174"/>
            <a:ext cx="8824223" cy="115704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ABF9CB9-E1B2-5E30-615C-CAC0507B4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936" y="2128252"/>
            <a:ext cx="11253216" cy="1157046"/>
          </a:xfrm>
          <a:prstGeom prst="rect">
            <a:avLst/>
          </a:prstGeom>
        </p:spPr>
      </p:pic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4BC5A6AA-DF46-6541-1D60-5B957343B8F7}"/>
              </a:ext>
            </a:extLst>
          </p:cNvPr>
          <p:cNvCxnSpPr/>
          <p:nvPr/>
        </p:nvCxnSpPr>
        <p:spPr>
          <a:xfrm>
            <a:off x="557784" y="1490486"/>
            <a:ext cx="110764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C19656E1-B43A-DE88-4356-CA02157D082D}"/>
              </a:ext>
            </a:extLst>
          </p:cNvPr>
          <p:cNvCxnSpPr/>
          <p:nvPr/>
        </p:nvCxnSpPr>
        <p:spPr>
          <a:xfrm>
            <a:off x="557784" y="3270911"/>
            <a:ext cx="110764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Obrázek 15">
            <a:extLst>
              <a:ext uri="{FF2B5EF4-FFF2-40B4-BE49-F238E27FC236}">
                <a16:creationId xmlns:a16="http://schemas.microsoft.com/office/drawing/2014/main" id="{77EB6C11-CDDB-313B-D7EB-ED2E863C4A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848" y="3471265"/>
            <a:ext cx="10698480" cy="2000439"/>
          </a:xfrm>
          <a:prstGeom prst="rect">
            <a:avLst/>
          </a:prstGeom>
        </p:spPr>
      </p:pic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458D5C80-2FBF-4A10-727F-0081A0F0A654}"/>
              </a:ext>
            </a:extLst>
          </p:cNvPr>
          <p:cNvCxnSpPr/>
          <p:nvPr/>
        </p:nvCxnSpPr>
        <p:spPr>
          <a:xfrm>
            <a:off x="557784" y="5471704"/>
            <a:ext cx="110764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7685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36FCA93-136F-F6FA-2C7C-D5DCFCDFF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55" y="592028"/>
            <a:ext cx="10269581" cy="5673944"/>
          </a:xfrm>
          <a:prstGeom prst="rect">
            <a:avLst/>
          </a:prstGeom>
        </p:spPr>
      </p:pic>
      <p:sp>
        <p:nvSpPr>
          <p:cNvPr id="7" name="Volný tvar: obrazec 6">
            <a:extLst>
              <a:ext uri="{FF2B5EF4-FFF2-40B4-BE49-F238E27FC236}">
                <a16:creationId xmlns:a16="http://schemas.microsoft.com/office/drawing/2014/main" id="{6A0F2673-E57B-E1F8-F6F7-C332251B0AE2}"/>
              </a:ext>
            </a:extLst>
          </p:cNvPr>
          <p:cNvSpPr/>
          <p:nvPr/>
        </p:nvSpPr>
        <p:spPr>
          <a:xfrm>
            <a:off x="10402840" y="3895344"/>
            <a:ext cx="1293205" cy="2535936"/>
          </a:xfrm>
          <a:custGeom>
            <a:avLst/>
            <a:gdLst>
              <a:gd name="connsiteX0" fmla="*/ 780307 w 1293205"/>
              <a:gd name="connsiteY0" fmla="*/ 219456 h 2535936"/>
              <a:gd name="connsiteX1" fmla="*/ 1097299 w 1293205"/>
              <a:gd name="connsiteY1" fmla="*/ 243840 h 2535936"/>
              <a:gd name="connsiteX2" fmla="*/ 1182643 w 1293205"/>
              <a:gd name="connsiteY2" fmla="*/ 158496 h 2535936"/>
              <a:gd name="connsiteX3" fmla="*/ 975379 w 1293205"/>
              <a:gd name="connsiteY3" fmla="*/ 0 h 2535936"/>
              <a:gd name="connsiteX4" fmla="*/ 280435 w 1293205"/>
              <a:gd name="connsiteY4" fmla="*/ 243840 h 2535936"/>
              <a:gd name="connsiteX5" fmla="*/ 60979 w 1293205"/>
              <a:gd name="connsiteY5" fmla="*/ 1255776 h 2535936"/>
              <a:gd name="connsiteX6" fmla="*/ 438931 w 1293205"/>
              <a:gd name="connsiteY6" fmla="*/ 1511808 h 2535936"/>
              <a:gd name="connsiteX7" fmla="*/ 1024147 w 1293205"/>
              <a:gd name="connsiteY7" fmla="*/ 1280160 h 2535936"/>
              <a:gd name="connsiteX8" fmla="*/ 670579 w 1293205"/>
              <a:gd name="connsiteY8" fmla="*/ 890016 h 2535936"/>
              <a:gd name="connsiteX9" fmla="*/ 463315 w 1293205"/>
              <a:gd name="connsiteY9" fmla="*/ 1097280 h 2535936"/>
              <a:gd name="connsiteX10" fmla="*/ 682771 w 1293205"/>
              <a:gd name="connsiteY10" fmla="*/ 1828800 h 2535936"/>
              <a:gd name="connsiteX11" fmla="*/ 1133875 w 1293205"/>
              <a:gd name="connsiteY11" fmla="*/ 1877568 h 2535936"/>
              <a:gd name="connsiteX12" fmla="*/ 1292371 w 1293205"/>
              <a:gd name="connsiteY12" fmla="*/ 1743456 h 2535936"/>
              <a:gd name="connsiteX13" fmla="*/ 1085107 w 1293205"/>
              <a:gd name="connsiteY13" fmla="*/ 1597152 h 2535936"/>
              <a:gd name="connsiteX14" fmla="*/ 548659 w 1293205"/>
              <a:gd name="connsiteY14" fmla="*/ 1670304 h 2535936"/>
              <a:gd name="connsiteX15" fmla="*/ 377971 w 1293205"/>
              <a:gd name="connsiteY15" fmla="*/ 1950720 h 2535936"/>
              <a:gd name="connsiteX16" fmla="*/ 768115 w 1293205"/>
              <a:gd name="connsiteY16" fmla="*/ 2535936 h 2535936"/>
              <a:gd name="connsiteX17" fmla="*/ 804691 w 1293205"/>
              <a:gd name="connsiteY17" fmla="*/ 2450592 h 2535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93205" h="2535936">
                <a:moveTo>
                  <a:pt x="780307" y="219456"/>
                </a:moveTo>
                <a:cubicBezTo>
                  <a:pt x="885971" y="227584"/>
                  <a:pt x="992519" y="259716"/>
                  <a:pt x="1097299" y="243840"/>
                </a:cubicBezTo>
                <a:cubicBezTo>
                  <a:pt x="1137077" y="237813"/>
                  <a:pt x="1200635" y="194480"/>
                  <a:pt x="1182643" y="158496"/>
                </a:cubicBezTo>
                <a:cubicBezTo>
                  <a:pt x="1143747" y="80705"/>
                  <a:pt x="1044467" y="52832"/>
                  <a:pt x="975379" y="0"/>
                </a:cubicBezTo>
                <a:cubicBezTo>
                  <a:pt x="743731" y="81280"/>
                  <a:pt x="475019" y="94160"/>
                  <a:pt x="280435" y="243840"/>
                </a:cubicBezTo>
                <a:cubicBezTo>
                  <a:pt x="41356" y="427747"/>
                  <a:pt x="-82242" y="986183"/>
                  <a:pt x="60979" y="1255776"/>
                </a:cubicBezTo>
                <a:cubicBezTo>
                  <a:pt x="132370" y="1390159"/>
                  <a:pt x="312947" y="1426464"/>
                  <a:pt x="438931" y="1511808"/>
                </a:cubicBezTo>
                <a:cubicBezTo>
                  <a:pt x="634003" y="1434592"/>
                  <a:pt x="875797" y="1428510"/>
                  <a:pt x="1024147" y="1280160"/>
                </a:cubicBezTo>
                <a:cubicBezTo>
                  <a:pt x="1298609" y="1005698"/>
                  <a:pt x="689932" y="896467"/>
                  <a:pt x="670579" y="890016"/>
                </a:cubicBezTo>
                <a:cubicBezTo>
                  <a:pt x="601491" y="959104"/>
                  <a:pt x="503334" y="1008147"/>
                  <a:pt x="463315" y="1097280"/>
                </a:cubicBezTo>
                <a:cubicBezTo>
                  <a:pt x="333729" y="1385904"/>
                  <a:pt x="370150" y="1662069"/>
                  <a:pt x="682771" y="1828800"/>
                </a:cubicBezTo>
                <a:cubicBezTo>
                  <a:pt x="816222" y="1899974"/>
                  <a:pt x="983507" y="1861312"/>
                  <a:pt x="1133875" y="1877568"/>
                </a:cubicBezTo>
                <a:cubicBezTo>
                  <a:pt x="1186707" y="1832864"/>
                  <a:pt x="1304229" y="1811640"/>
                  <a:pt x="1292371" y="1743456"/>
                </a:cubicBezTo>
                <a:cubicBezTo>
                  <a:pt x="1277881" y="1660140"/>
                  <a:pt x="1169267" y="1605430"/>
                  <a:pt x="1085107" y="1597152"/>
                </a:cubicBezTo>
                <a:cubicBezTo>
                  <a:pt x="905503" y="1579486"/>
                  <a:pt x="727475" y="1645920"/>
                  <a:pt x="548659" y="1670304"/>
                </a:cubicBezTo>
                <a:cubicBezTo>
                  <a:pt x="491763" y="1763776"/>
                  <a:pt x="390055" y="1841963"/>
                  <a:pt x="377971" y="1950720"/>
                </a:cubicBezTo>
                <a:cubicBezTo>
                  <a:pt x="336415" y="2324727"/>
                  <a:pt x="524546" y="2363408"/>
                  <a:pt x="768115" y="2535936"/>
                </a:cubicBezTo>
                <a:cubicBezTo>
                  <a:pt x="808873" y="2468006"/>
                  <a:pt x="804691" y="2498673"/>
                  <a:pt x="804691" y="245059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4088CA6-422D-FE5F-3D0C-41CE13699CB0}"/>
              </a:ext>
            </a:extLst>
          </p:cNvPr>
          <p:cNvSpPr txBox="1"/>
          <p:nvPr/>
        </p:nvSpPr>
        <p:spPr>
          <a:xfrm>
            <a:off x="5974080" y="495726"/>
            <a:ext cx="6108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/>
              <a:t>Doporučení pojišťoven</a:t>
            </a:r>
          </a:p>
        </p:txBody>
      </p:sp>
    </p:spTree>
    <p:extLst>
      <p:ext uri="{BB962C8B-B14F-4D97-AF65-F5344CB8AC3E}">
        <p14:creationId xmlns:p14="http://schemas.microsoft.com/office/powerpoint/2010/main" val="3967207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8C9E9F7-F2E7-BCE8-66FD-7216337DC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6459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414</Words>
  <Application>Microsoft Office PowerPoint</Application>
  <PresentationFormat>Širokoúhlá obrazovka</PresentationFormat>
  <Paragraphs>29</Paragraphs>
  <Slides>15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Roboto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Radek Kislinger</dc:creator>
  <cp:lastModifiedBy>Radek Kislinger</cp:lastModifiedBy>
  <cp:revision>11</cp:revision>
  <dcterms:created xsi:type="dcterms:W3CDTF">2024-10-25T16:57:27Z</dcterms:created>
  <dcterms:modified xsi:type="dcterms:W3CDTF">2024-10-29T16:33:37Z</dcterms:modified>
</cp:coreProperties>
</file>