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</p:sldMasterIdLst>
  <p:notesMasterIdLst>
    <p:notesMasterId r:id="rId24"/>
  </p:notesMasterIdLst>
  <p:handoutMasterIdLst>
    <p:handoutMasterId r:id="rId25"/>
  </p:handoutMasterIdLst>
  <p:sldIdLst>
    <p:sldId id="256" r:id="rId5"/>
    <p:sldId id="9367" r:id="rId6"/>
    <p:sldId id="9379" r:id="rId7"/>
    <p:sldId id="9381" r:id="rId8"/>
    <p:sldId id="9386" r:id="rId9"/>
    <p:sldId id="2145706943" r:id="rId10"/>
    <p:sldId id="2145706931" r:id="rId11"/>
    <p:sldId id="2145706942" r:id="rId12"/>
    <p:sldId id="9335" r:id="rId13"/>
    <p:sldId id="2145706941" r:id="rId14"/>
    <p:sldId id="9363" r:id="rId15"/>
    <p:sldId id="2145706940" r:id="rId16"/>
    <p:sldId id="2145706937" r:id="rId17"/>
    <p:sldId id="2145706939" r:id="rId18"/>
    <p:sldId id="2145706930" r:id="rId19"/>
    <p:sldId id="291" r:id="rId20"/>
    <p:sldId id="2145706938" r:id="rId21"/>
    <p:sldId id="9380" r:id="rId22"/>
    <p:sldId id="270" r:id="rId23"/>
  </p:sldIdLst>
  <p:sldSz cx="12192000" cy="6858000"/>
  <p:notesSz cx="9926638" cy="14355763"/>
  <p:custDataLst>
    <p:tags r:id="rId26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7" userDrawn="1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orient="horz" pos="187" userDrawn="1">
          <p15:clr>
            <a:srgbClr val="A4A3A4"/>
          </p15:clr>
        </p15:guide>
        <p15:guide id="4" pos="7331" userDrawn="1">
          <p15:clr>
            <a:srgbClr val="A4A3A4"/>
          </p15:clr>
        </p15:guide>
        <p15:guide id="5" pos="352" userDrawn="1">
          <p15:clr>
            <a:srgbClr val="A4A3A4"/>
          </p15:clr>
        </p15:guide>
        <p15:guide id="6" pos="3768" userDrawn="1">
          <p15:clr>
            <a:srgbClr val="A4A3A4"/>
          </p15:clr>
        </p15:guide>
        <p15:guide id="7" pos="3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33FF"/>
    <a:srgbClr val="0066FF"/>
    <a:srgbClr val="AF000F"/>
    <a:srgbClr val="EE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6247" autoAdjust="0"/>
  </p:normalViewPr>
  <p:slideViewPr>
    <p:cSldViewPr snapToGrid="0">
      <p:cViewPr varScale="1">
        <p:scale>
          <a:sx n="159" d="100"/>
          <a:sy n="159" d="100"/>
        </p:scale>
        <p:origin x="138" y="162"/>
      </p:cViewPr>
      <p:guideLst>
        <p:guide orient="horz" pos="1027"/>
        <p:guide orient="horz" pos="3793"/>
        <p:guide orient="horz" pos="187"/>
        <p:guide pos="7331"/>
        <p:guide pos="352"/>
        <p:guide pos="3768"/>
        <p:guide pos="3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68DDC775-D96C-47F1-A7F6-3BB2D8E76A25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D5083773-A06C-4709-B30E-A3920CD18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824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A271B8D7-5601-426C-90BB-417F03FCEA1A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95EEA1EF-E049-411F-95E8-50B58FEF4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328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1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4D464-A2A8-437F-ADB1-BD218E2AF627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49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with trees and buildings&#10;&#10;Description automatically generated">
            <a:extLst>
              <a:ext uri="{FF2B5EF4-FFF2-40B4-BE49-F238E27FC236}">
                <a16:creationId xmlns:a16="http://schemas.microsoft.com/office/drawing/2014/main" id="{49800B8B-3FD3-4BD1-C32C-DC30E77F7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342"/>
            <a:ext cx="12192000" cy="711434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307F013-DBF4-3A6D-9730-0BC78A3B51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041" y="783926"/>
            <a:ext cx="2889762" cy="8820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E96246-0179-9314-3DE0-6C0FBB03A313}"/>
              </a:ext>
            </a:extLst>
          </p:cNvPr>
          <p:cNvSpPr/>
          <p:nvPr userDrawn="1"/>
        </p:nvSpPr>
        <p:spPr>
          <a:xfrm>
            <a:off x="0" y="6607629"/>
            <a:ext cx="12192000" cy="2503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17" name="Round Single Corner Rectangle 16">
            <a:extLst>
              <a:ext uri="{FF2B5EF4-FFF2-40B4-BE49-F238E27FC236}">
                <a16:creationId xmlns:a16="http://schemas.microsoft.com/office/drawing/2014/main" id="{2E01D525-C799-305B-D474-8E59EF549C05}"/>
              </a:ext>
            </a:extLst>
          </p:cNvPr>
          <p:cNvSpPr/>
          <p:nvPr userDrawn="1"/>
        </p:nvSpPr>
        <p:spPr>
          <a:xfrm flipH="1">
            <a:off x="6096000" y="5148943"/>
            <a:ext cx="5851560" cy="1458685"/>
          </a:xfrm>
          <a:prstGeom prst="round1Rect">
            <a:avLst>
              <a:gd name="adj" fmla="val 27003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7BF26E-8A24-A051-0CE3-407C152B8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4343" y="5431972"/>
            <a:ext cx="5344885" cy="947056"/>
          </a:xfrm>
        </p:spPr>
        <p:txBody>
          <a:bodyPr anchor="ctr" anchorCtr="0"/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title in </a:t>
            </a: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</p:spTree>
    <p:extLst>
      <p:ext uri="{BB962C8B-B14F-4D97-AF65-F5344CB8AC3E}">
        <p14:creationId xmlns:p14="http://schemas.microsoft.com/office/powerpoint/2010/main" val="108567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326086B-962C-4A82-8878-AB515B735F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441" y="1631092"/>
            <a:ext cx="11703114" cy="4835022"/>
          </a:xfrm>
          <a:solidFill>
            <a:schemeClr val="tx2"/>
          </a:solidFill>
        </p:spPr>
        <p:txBody>
          <a:bodyPr tIns="612000" anchor="ctr" anchorCtr="0"/>
          <a:lstStyle>
            <a:lvl1pPr marL="0" indent="0" algn="ctr">
              <a:buNone/>
              <a:defRPr sz="1867"/>
            </a:lvl1pPr>
          </a:lstStyle>
          <a:p>
            <a:endParaRPr lang="da-DK" dirty="0"/>
          </a:p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93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4441" y="1629833"/>
            <a:ext cx="11703114" cy="480362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5619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44441" y="1629834"/>
            <a:ext cx="5737260" cy="4814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212419" y="1629834"/>
            <a:ext cx="5735136" cy="4814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672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81759-7902-4193-9BA1-A4B4BF836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442" y="4043134"/>
            <a:ext cx="5735672" cy="23690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5E35245-95E2-43B2-87F2-F694F4FD52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2152" y="4043133"/>
            <a:ext cx="5735671" cy="23690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FD2A784-25CD-4EC5-9567-FBD8DE7252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4064" y="1630362"/>
            <a:ext cx="5732874" cy="2266723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43411" marR="0" lvl="0" indent="-24341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Click icon to add picture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2AC0CE3-1F1A-4387-B24F-EB9E73ED1E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4531" y="1630362"/>
            <a:ext cx="5732873" cy="2266723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43411" marR="0" lvl="0" indent="-24341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091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44441" y="1629834"/>
            <a:ext cx="3729305" cy="4814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2304DE-7717-4F75-B7B2-FC8FAC3426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31346" y="1629834"/>
            <a:ext cx="3729305" cy="4814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1C111B-D2D6-4B7B-BD78-34BB72192F5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8250" y="1629834"/>
            <a:ext cx="3729305" cy="48145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631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370" y="295274"/>
            <a:ext cx="5731331" cy="116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C7B427C-87DB-1329-BC32-7B4A33A35C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300" y="250825"/>
            <a:ext cx="5737225" cy="5976938"/>
          </a:xfrm>
          <a:custGeom>
            <a:avLst/>
            <a:gdLst>
              <a:gd name="connsiteX0" fmla="*/ 0 w 5737225"/>
              <a:gd name="connsiteY0" fmla="*/ 0 h 5976938"/>
              <a:gd name="connsiteX1" fmla="*/ 5191124 w 5737225"/>
              <a:gd name="connsiteY1" fmla="*/ 0 h 5976938"/>
              <a:gd name="connsiteX2" fmla="*/ 5259257 w 5737225"/>
              <a:gd name="connsiteY2" fmla="*/ 6868 h 5976938"/>
              <a:gd name="connsiteX3" fmla="*/ 5731907 w 5737225"/>
              <a:gd name="connsiteY3" fmla="*/ 479518 h 5976938"/>
              <a:gd name="connsiteX4" fmla="*/ 5737225 w 5737225"/>
              <a:gd name="connsiteY4" fmla="*/ 532274 h 5976938"/>
              <a:gd name="connsiteX5" fmla="*/ 5737225 w 5737225"/>
              <a:gd name="connsiteY5" fmla="*/ 5976938 h 5976938"/>
              <a:gd name="connsiteX6" fmla="*/ 0 w 5737225"/>
              <a:gd name="connsiteY6" fmla="*/ 5976938 h 59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7225" h="5976938">
                <a:moveTo>
                  <a:pt x="0" y="0"/>
                </a:moveTo>
                <a:lnTo>
                  <a:pt x="5191124" y="0"/>
                </a:lnTo>
                <a:lnTo>
                  <a:pt x="5259257" y="6868"/>
                </a:lnTo>
                <a:cubicBezTo>
                  <a:pt x="5496499" y="55415"/>
                  <a:pt x="5683360" y="242276"/>
                  <a:pt x="5731907" y="479518"/>
                </a:cubicBezTo>
                <a:lnTo>
                  <a:pt x="5737225" y="532274"/>
                </a:lnTo>
                <a:lnTo>
                  <a:pt x="5737225" y="5976938"/>
                </a:lnTo>
                <a:lnTo>
                  <a:pt x="0" y="597693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5140F52-C74B-2E4D-9CA8-88F5FFC84E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4475" y="1630363"/>
            <a:ext cx="5731331" cy="4803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3759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12419" y="295274"/>
            <a:ext cx="5731331" cy="1177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DDEEF-F430-413F-88D8-C9549D40CFAD}"/>
              </a:ext>
            </a:extLst>
          </p:cNvPr>
          <p:cNvSpPr txBox="1"/>
          <p:nvPr userDrawn="1"/>
        </p:nvSpPr>
        <p:spPr>
          <a:xfrm>
            <a:off x="771619" y="418857"/>
            <a:ext cx="44380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>
                <a:solidFill>
                  <a:schemeClr val="bg1"/>
                </a:solidFill>
              </a:rPr>
              <a:t>Optional red backdrop to use on top of picture with white text, Font 18, optional </a:t>
            </a:r>
            <a:r>
              <a:rPr lang="nl-NL" sz="1800" b="1">
                <a:solidFill>
                  <a:schemeClr val="bg1"/>
                </a:solidFill>
              </a:rPr>
              <a:t>Bold accent</a:t>
            </a:r>
            <a:endParaRPr lang="en-US" sz="1800" b="1" err="1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B9772C-4DAE-3290-4698-FFFE6C0BEF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474" y="250824"/>
            <a:ext cx="5737227" cy="5976939"/>
          </a:xfrm>
          <a:custGeom>
            <a:avLst/>
            <a:gdLst>
              <a:gd name="connsiteX0" fmla="*/ 0 w 5737227"/>
              <a:gd name="connsiteY0" fmla="*/ 0 h 5976939"/>
              <a:gd name="connsiteX1" fmla="*/ 5737227 w 5737227"/>
              <a:gd name="connsiteY1" fmla="*/ 0 h 5976939"/>
              <a:gd name="connsiteX2" fmla="*/ 5737227 w 5737227"/>
              <a:gd name="connsiteY2" fmla="*/ 5370260 h 5976939"/>
              <a:gd name="connsiteX3" fmla="*/ 5736487 w 5737227"/>
              <a:gd name="connsiteY3" fmla="*/ 5370260 h 5976939"/>
              <a:gd name="connsiteX4" fmla="*/ 5251497 w 5737227"/>
              <a:gd name="connsiteY4" fmla="*/ 5965323 h 5976939"/>
              <a:gd name="connsiteX5" fmla="*/ 5136266 w 5737227"/>
              <a:gd name="connsiteY5" fmla="*/ 5976939 h 5976939"/>
              <a:gd name="connsiteX6" fmla="*/ 0 w 5737227"/>
              <a:gd name="connsiteY6" fmla="*/ 5976939 h 59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7227" h="5976939">
                <a:moveTo>
                  <a:pt x="0" y="0"/>
                </a:moveTo>
                <a:lnTo>
                  <a:pt x="5737227" y="0"/>
                </a:lnTo>
                <a:lnTo>
                  <a:pt x="5737227" y="5370260"/>
                </a:lnTo>
                <a:lnTo>
                  <a:pt x="5736487" y="5370260"/>
                </a:lnTo>
                <a:cubicBezTo>
                  <a:pt x="5736487" y="5663787"/>
                  <a:pt x="5528280" y="5908685"/>
                  <a:pt x="5251497" y="5965323"/>
                </a:cubicBezTo>
                <a:lnTo>
                  <a:pt x="5136266" y="5976939"/>
                </a:lnTo>
                <a:lnTo>
                  <a:pt x="0" y="597693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612000" anchor="ctr" anchorCtr="0">
            <a:noAutofit/>
          </a:bodyPr>
          <a:lstStyle>
            <a:lvl1pPr marL="0" indent="0" algn="ctr">
              <a:buNone/>
              <a:defRPr sz="1867"/>
            </a:lvl1pPr>
          </a:lstStyle>
          <a:p>
            <a:endParaRPr lang="da-DK" dirty="0"/>
          </a:p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2511201-DD6E-05C0-2ED8-FCDBB55BBB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6195" y="1630363"/>
            <a:ext cx="5731331" cy="4803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1828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DAC67DA-1B4C-144A-2672-20FD23B4AF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3033" y="1629832"/>
            <a:ext cx="4284522" cy="4588087"/>
          </a:xfrm>
          <a:custGeom>
            <a:avLst/>
            <a:gdLst>
              <a:gd name="connsiteX0" fmla="*/ 0 w 4284522"/>
              <a:gd name="connsiteY0" fmla="*/ 0 h 4588087"/>
              <a:gd name="connsiteX1" fmla="*/ 4284522 w 4284522"/>
              <a:gd name="connsiteY1" fmla="*/ 0 h 4588087"/>
              <a:gd name="connsiteX2" fmla="*/ 4284522 w 4284522"/>
              <a:gd name="connsiteY2" fmla="*/ 4030925 h 4588087"/>
              <a:gd name="connsiteX3" fmla="*/ 4277239 w 4284522"/>
              <a:gd name="connsiteY3" fmla="*/ 4103173 h 4588087"/>
              <a:gd name="connsiteX4" fmla="*/ 3804589 w 4284522"/>
              <a:gd name="connsiteY4" fmla="*/ 4575823 h 4588087"/>
              <a:gd name="connsiteX5" fmla="*/ 3682930 w 4284522"/>
              <a:gd name="connsiteY5" fmla="*/ 4588087 h 4588087"/>
              <a:gd name="connsiteX6" fmla="*/ 0 w 4284522"/>
              <a:gd name="connsiteY6" fmla="*/ 4588087 h 45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4522" h="4588087">
                <a:moveTo>
                  <a:pt x="0" y="0"/>
                </a:moveTo>
                <a:lnTo>
                  <a:pt x="4284522" y="0"/>
                </a:lnTo>
                <a:lnTo>
                  <a:pt x="4284522" y="4030925"/>
                </a:lnTo>
                <a:lnTo>
                  <a:pt x="4277239" y="4103173"/>
                </a:lnTo>
                <a:cubicBezTo>
                  <a:pt x="4228692" y="4340416"/>
                  <a:pt x="4041832" y="4527276"/>
                  <a:pt x="3804589" y="4575823"/>
                </a:cubicBezTo>
                <a:lnTo>
                  <a:pt x="3682930" y="4588087"/>
                </a:lnTo>
                <a:lnTo>
                  <a:pt x="0" y="45880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756000" anchor="ctr" anchorCtr="0">
            <a:no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  <a:p>
            <a:r>
              <a:rPr lang="en-GB" noProof="0" dirty="0"/>
              <a:t>Click icon to </a:t>
            </a:r>
            <a:br>
              <a:rPr lang="en-GB" noProof="0" dirty="0"/>
            </a:br>
            <a:r>
              <a:rPr lang="en-GB" noProof="0" dirty="0"/>
              <a:t>add picture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B8FB6BE-3CB3-091B-A247-348749C3F2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4441" y="1630363"/>
            <a:ext cx="7196137" cy="458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9945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DAC67DA-1B4C-144A-2672-20FD23B4AF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441" y="1629832"/>
            <a:ext cx="4284522" cy="4588087"/>
          </a:xfrm>
          <a:custGeom>
            <a:avLst/>
            <a:gdLst>
              <a:gd name="connsiteX0" fmla="*/ 0 w 4284522"/>
              <a:gd name="connsiteY0" fmla="*/ 0 h 4588087"/>
              <a:gd name="connsiteX1" fmla="*/ 4284522 w 4284522"/>
              <a:gd name="connsiteY1" fmla="*/ 0 h 4588087"/>
              <a:gd name="connsiteX2" fmla="*/ 4284522 w 4284522"/>
              <a:gd name="connsiteY2" fmla="*/ 4030925 h 4588087"/>
              <a:gd name="connsiteX3" fmla="*/ 4277239 w 4284522"/>
              <a:gd name="connsiteY3" fmla="*/ 4103173 h 4588087"/>
              <a:gd name="connsiteX4" fmla="*/ 3804589 w 4284522"/>
              <a:gd name="connsiteY4" fmla="*/ 4575823 h 4588087"/>
              <a:gd name="connsiteX5" fmla="*/ 3682930 w 4284522"/>
              <a:gd name="connsiteY5" fmla="*/ 4588087 h 4588087"/>
              <a:gd name="connsiteX6" fmla="*/ 0 w 4284522"/>
              <a:gd name="connsiteY6" fmla="*/ 4588087 h 45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4522" h="4588087">
                <a:moveTo>
                  <a:pt x="0" y="0"/>
                </a:moveTo>
                <a:lnTo>
                  <a:pt x="4284522" y="0"/>
                </a:lnTo>
                <a:lnTo>
                  <a:pt x="4284522" y="4030925"/>
                </a:lnTo>
                <a:lnTo>
                  <a:pt x="4277239" y="4103173"/>
                </a:lnTo>
                <a:cubicBezTo>
                  <a:pt x="4228692" y="4340416"/>
                  <a:pt x="4041832" y="4527276"/>
                  <a:pt x="3804589" y="4575823"/>
                </a:cubicBezTo>
                <a:lnTo>
                  <a:pt x="3682930" y="4588087"/>
                </a:lnTo>
                <a:lnTo>
                  <a:pt x="0" y="45880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756000" anchor="ctr" anchorCtr="0">
            <a:no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</a:lstStyle>
          <a:p>
            <a:endParaRPr lang="en-GB" noProof="0"/>
          </a:p>
          <a:p>
            <a:r>
              <a:rPr lang="en-GB" noProof="0"/>
              <a:t>Click icon to </a:t>
            </a:r>
            <a:br>
              <a:rPr lang="en-GB" noProof="0"/>
            </a:br>
            <a:r>
              <a:rPr lang="en-GB" noProof="0"/>
              <a:t>add picture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C2AAF-2F94-01BC-A65C-13AA4DAA46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1418" y="1630363"/>
            <a:ext cx="7196137" cy="458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9084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B8F674-639A-288E-26A0-192F60B4A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474" y="250823"/>
            <a:ext cx="11703051" cy="5976939"/>
          </a:xfrm>
          <a:custGeom>
            <a:avLst/>
            <a:gdLst>
              <a:gd name="connsiteX0" fmla="*/ 0 w 11703051"/>
              <a:gd name="connsiteY0" fmla="*/ 0 h 5976939"/>
              <a:gd name="connsiteX1" fmla="*/ 11185854 w 11703051"/>
              <a:gd name="connsiteY1" fmla="*/ 0 h 5976939"/>
              <a:gd name="connsiteX2" fmla="*/ 11222481 w 11703051"/>
              <a:gd name="connsiteY2" fmla="*/ 3692 h 5976939"/>
              <a:gd name="connsiteX3" fmla="*/ 11695131 w 11703051"/>
              <a:gd name="connsiteY3" fmla="*/ 476342 h 5976939"/>
              <a:gd name="connsiteX4" fmla="*/ 11703051 w 11703051"/>
              <a:gd name="connsiteY4" fmla="*/ 554910 h 5976939"/>
              <a:gd name="connsiteX5" fmla="*/ 11703051 w 11703051"/>
              <a:gd name="connsiteY5" fmla="*/ 5976939 h 5976939"/>
              <a:gd name="connsiteX6" fmla="*/ 0 w 11703051"/>
              <a:gd name="connsiteY6" fmla="*/ 5976939 h 59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3051" h="5976939">
                <a:moveTo>
                  <a:pt x="0" y="0"/>
                </a:moveTo>
                <a:lnTo>
                  <a:pt x="11185854" y="0"/>
                </a:lnTo>
                <a:lnTo>
                  <a:pt x="11222481" y="3692"/>
                </a:lnTo>
                <a:cubicBezTo>
                  <a:pt x="11459723" y="52239"/>
                  <a:pt x="11646584" y="239100"/>
                  <a:pt x="11695131" y="476342"/>
                </a:cubicBezTo>
                <a:lnTo>
                  <a:pt x="11703051" y="554910"/>
                </a:lnTo>
                <a:lnTo>
                  <a:pt x="11703051" y="5976939"/>
                </a:lnTo>
                <a:lnTo>
                  <a:pt x="0" y="597693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0" anchor="ctr" anchorCtr="0">
            <a:noAutofit/>
          </a:bodyPr>
          <a:lstStyle>
            <a:lvl1pPr marL="0" indent="0" algn="ctr">
              <a:buNone/>
              <a:defRPr sz="1867"/>
            </a:lvl1pPr>
          </a:lstStyle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Click icon to  </a:t>
            </a:r>
            <a:br>
              <a:rPr lang="en-GB" noProof="0" dirty="0"/>
            </a:br>
            <a:r>
              <a:rPr lang="en-GB" noProof="0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96950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1536BA4-7A96-B43B-84D8-82CB72726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22724" b="648"/>
          <a:stretch/>
        </p:blipFill>
        <p:spPr>
          <a:xfrm flipH="1">
            <a:off x="244438" y="245755"/>
            <a:ext cx="11724237" cy="636187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4" name="Round Single Corner Rectangle 23">
            <a:extLst>
              <a:ext uri="{FF2B5EF4-FFF2-40B4-BE49-F238E27FC236}">
                <a16:creationId xmlns:a16="http://schemas.microsoft.com/office/drawing/2014/main" id="{467F41A0-19F4-0850-3B2F-011A11DBD9A3}"/>
              </a:ext>
            </a:extLst>
          </p:cNvPr>
          <p:cNvSpPr/>
          <p:nvPr userDrawn="1"/>
        </p:nvSpPr>
        <p:spPr>
          <a:xfrm>
            <a:off x="244443" y="2069596"/>
            <a:ext cx="5851557" cy="4538033"/>
          </a:xfrm>
          <a:prstGeom prst="round1Rect">
            <a:avLst>
              <a:gd name="adj" fmla="val 12078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F8F865-75D8-BDF9-F158-85B07A9453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705" y="2291509"/>
            <a:ext cx="5378156" cy="1562474"/>
          </a:xfrm>
        </p:spPr>
        <p:txBody>
          <a:bodyPr anchor="b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 </a:t>
            </a: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5B220D5B-936C-F0AA-37A8-08EE63231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88" y="4037748"/>
            <a:ext cx="5378156" cy="389093"/>
          </a:xfrm>
        </p:spPr>
        <p:txBody>
          <a:bodyPr/>
          <a:lstStyle>
            <a:lvl1pPr marL="0" indent="0" algn="l">
              <a:buNone/>
              <a:defRPr sz="1867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28E90E9-EF25-91BC-B0DD-08BD6557B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944" t="47633" r="47261" b="50202"/>
          <a:stretch/>
        </p:blipFill>
        <p:spPr>
          <a:xfrm>
            <a:off x="244438" y="5045153"/>
            <a:ext cx="4181787" cy="15624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8D10F58-978C-8E54-2C1D-3A503824B3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25863" y="5448161"/>
            <a:ext cx="2889762" cy="8820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AD55D0-02C0-D27D-1EFB-E6573289A61A}"/>
              </a:ext>
            </a:extLst>
          </p:cNvPr>
          <p:cNvSpPr/>
          <p:nvPr userDrawn="1"/>
        </p:nvSpPr>
        <p:spPr>
          <a:xfrm>
            <a:off x="0" y="6607629"/>
            <a:ext cx="12192000" cy="2503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</p:spTree>
    <p:extLst>
      <p:ext uri="{BB962C8B-B14F-4D97-AF65-F5344CB8AC3E}">
        <p14:creationId xmlns:p14="http://schemas.microsoft.com/office/powerpoint/2010/main" val="2106615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D2B34-3249-DF34-C8D6-D7AF98A3EE94}"/>
              </a:ext>
            </a:extLst>
          </p:cNvPr>
          <p:cNvSpPr/>
          <p:nvPr userDrawn="1"/>
        </p:nvSpPr>
        <p:spPr>
          <a:xfrm>
            <a:off x="80682" y="6391835"/>
            <a:ext cx="12021671" cy="4034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CB3A1F-C16C-575A-5FB7-9D6F7D245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475" y="250825"/>
            <a:ext cx="11698938" cy="6356090"/>
          </a:xfrm>
          <a:custGeom>
            <a:avLst/>
            <a:gdLst>
              <a:gd name="connsiteX0" fmla="*/ 0 w 11698938"/>
              <a:gd name="connsiteY0" fmla="*/ 0 h 6356090"/>
              <a:gd name="connsiteX1" fmla="*/ 11698938 w 11698938"/>
              <a:gd name="connsiteY1" fmla="*/ 0 h 6356090"/>
              <a:gd name="connsiteX2" fmla="*/ 11698938 w 11698938"/>
              <a:gd name="connsiteY2" fmla="*/ 5783326 h 6356090"/>
              <a:gd name="connsiteX3" fmla="*/ 11689975 w 11698938"/>
              <a:gd name="connsiteY3" fmla="*/ 5872239 h 6356090"/>
              <a:gd name="connsiteX4" fmla="*/ 11217325 w 11698938"/>
              <a:gd name="connsiteY4" fmla="*/ 6344889 h 6356090"/>
              <a:gd name="connsiteX5" fmla="*/ 11106211 w 11698938"/>
              <a:gd name="connsiteY5" fmla="*/ 6356090 h 6356090"/>
              <a:gd name="connsiteX6" fmla="*/ 0 w 11698938"/>
              <a:gd name="connsiteY6" fmla="*/ 6356090 h 635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98938" h="6356090">
                <a:moveTo>
                  <a:pt x="0" y="0"/>
                </a:moveTo>
                <a:lnTo>
                  <a:pt x="11698938" y="0"/>
                </a:lnTo>
                <a:lnTo>
                  <a:pt x="11698938" y="5783326"/>
                </a:lnTo>
                <a:lnTo>
                  <a:pt x="11689975" y="5872239"/>
                </a:lnTo>
                <a:cubicBezTo>
                  <a:pt x="11641428" y="6109482"/>
                  <a:pt x="11454567" y="6296342"/>
                  <a:pt x="11217325" y="6344889"/>
                </a:cubicBezTo>
                <a:lnTo>
                  <a:pt x="11106211" y="6356090"/>
                </a:lnTo>
                <a:lnTo>
                  <a:pt x="0" y="635609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Click icon to  </a:t>
            </a:r>
            <a:br>
              <a:rPr lang="en-GB" noProof="0" dirty="0"/>
            </a:br>
            <a:r>
              <a:rPr lang="en-GB" noProof="0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900223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A18F5604-938F-BFD6-EDA3-DB89F0359D77}"/>
              </a:ext>
            </a:extLst>
          </p:cNvPr>
          <p:cNvSpPr/>
          <p:nvPr userDrawn="1"/>
        </p:nvSpPr>
        <p:spPr>
          <a:xfrm>
            <a:off x="244443" y="250371"/>
            <a:ext cx="11703116" cy="6607629"/>
          </a:xfrm>
          <a:prstGeom prst="round1Rect">
            <a:avLst>
              <a:gd name="adj" fmla="val 8996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CCA81-DB50-B7A1-7995-6D432DD32E25}"/>
              </a:ext>
            </a:extLst>
          </p:cNvPr>
          <p:cNvSpPr/>
          <p:nvPr userDrawn="1"/>
        </p:nvSpPr>
        <p:spPr>
          <a:xfrm>
            <a:off x="0" y="6607629"/>
            <a:ext cx="12192000" cy="2503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394AC-67AB-985C-F512-48AEB8075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72619" y="2999657"/>
            <a:ext cx="4046760" cy="12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noProof="0"/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AB394AC-67AB-985C-F512-48AEB8075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04" y="2999657"/>
            <a:ext cx="4072591" cy="12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0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A18F5604-938F-BFD6-EDA3-DB89F0359D77}"/>
              </a:ext>
            </a:extLst>
          </p:cNvPr>
          <p:cNvSpPr/>
          <p:nvPr userDrawn="1"/>
        </p:nvSpPr>
        <p:spPr>
          <a:xfrm>
            <a:off x="244443" y="250371"/>
            <a:ext cx="11703116" cy="6607629"/>
          </a:xfrm>
          <a:prstGeom prst="round1Rect">
            <a:avLst>
              <a:gd name="adj" fmla="val 8996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394AC-67AB-985C-F512-48AEB8075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2355" y="3203222"/>
            <a:ext cx="2657006" cy="8110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5CCA81-DB50-B7A1-7995-6D432DD32E25}"/>
              </a:ext>
            </a:extLst>
          </p:cNvPr>
          <p:cNvSpPr/>
          <p:nvPr userDrawn="1"/>
        </p:nvSpPr>
        <p:spPr>
          <a:xfrm>
            <a:off x="0" y="6607629"/>
            <a:ext cx="12192000" cy="2503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94F613-671E-868A-C640-C0139233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267" y="3203222"/>
            <a:ext cx="7669450" cy="8058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35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noProof="0"/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AB394AC-67AB-985C-F512-48AEB8075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8" y="3203222"/>
            <a:ext cx="2657003" cy="805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11EFE-018F-0D45-B65A-604165D8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267" y="3203222"/>
            <a:ext cx="7951289" cy="805860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539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1" y="1629833"/>
            <a:ext cx="11078633" cy="437250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178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983410"/>
            <a:ext cx="12192000" cy="550080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5620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558801" y="1629834"/>
            <a:ext cx="5422900" cy="4391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212419" y="1629834"/>
            <a:ext cx="5425015" cy="4391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2368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3928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81B7F7-D0E5-8FE4-31E5-709AB91D9EB1}"/>
              </a:ext>
            </a:extLst>
          </p:cNvPr>
          <p:cNvSpPr/>
          <p:nvPr userDrawn="1"/>
        </p:nvSpPr>
        <p:spPr>
          <a:xfrm>
            <a:off x="244438" y="358814"/>
            <a:ext cx="6852398" cy="624377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3F8F865-75D8-BDF9-F158-85B07A9453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318" y="2441634"/>
            <a:ext cx="4873797" cy="1562474"/>
          </a:xfrm>
        </p:spPr>
        <p:txBody>
          <a:bodyPr anchor="b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 </a:t>
            </a: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5B220D5B-936C-F0AA-37A8-08EE63231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5201" y="4187873"/>
            <a:ext cx="4873797" cy="389093"/>
          </a:xfrm>
        </p:spPr>
        <p:txBody>
          <a:bodyPr/>
          <a:lstStyle>
            <a:lvl1pPr marL="0" indent="0" algn="l">
              <a:buNone/>
              <a:defRPr sz="1867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name and title of presenter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8D10F58-978C-8E54-2C1D-3A503824B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5863" y="5448161"/>
            <a:ext cx="2889762" cy="8820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AD55D0-02C0-D27D-1EFB-E6573289A61A}"/>
              </a:ext>
            </a:extLst>
          </p:cNvPr>
          <p:cNvSpPr/>
          <p:nvPr userDrawn="1"/>
        </p:nvSpPr>
        <p:spPr>
          <a:xfrm>
            <a:off x="0" y="6607629"/>
            <a:ext cx="12192000" cy="2503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429604-8D0E-B80B-EE4C-E70A4C2916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440" y="250483"/>
            <a:ext cx="11724235" cy="6357144"/>
          </a:xfrm>
          <a:custGeom>
            <a:avLst/>
            <a:gdLst>
              <a:gd name="connsiteX0" fmla="*/ 0 w 11724235"/>
              <a:gd name="connsiteY0" fmla="*/ 0 h 6220666"/>
              <a:gd name="connsiteX1" fmla="*/ 11724235 w 11724235"/>
              <a:gd name="connsiteY1" fmla="*/ 0 h 6220666"/>
              <a:gd name="connsiteX2" fmla="*/ 11724235 w 11724235"/>
              <a:gd name="connsiteY2" fmla="*/ 6220666 h 6220666"/>
              <a:gd name="connsiteX3" fmla="*/ 5851560 w 11724235"/>
              <a:gd name="connsiteY3" fmla="*/ 6220666 h 6220666"/>
              <a:gd name="connsiteX4" fmla="*/ 5851560 w 11724235"/>
              <a:gd name="connsiteY4" fmla="*/ 2231044 h 6220666"/>
              <a:gd name="connsiteX5" fmla="*/ 5303456 w 11724235"/>
              <a:gd name="connsiteY5" fmla="*/ 1682940 h 6220666"/>
              <a:gd name="connsiteX6" fmla="*/ 3 w 11724235"/>
              <a:gd name="connsiteY6" fmla="*/ 1682940 h 6220666"/>
              <a:gd name="connsiteX7" fmla="*/ 3 w 11724235"/>
              <a:gd name="connsiteY7" fmla="*/ 6220666 h 6220666"/>
              <a:gd name="connsiteX8" fmla="*/ 0 w 11724235"/>
              <a:gd name="connsiteY8" fmla="*/ 6220666 h 6220666"/>
              <a:gd name="connsiteX0" fmla="*/ 0 w 11724235"/>
              <a:gd name="connsiteY0" fmla="*/ 0 h 6357143"/>
              <a:gd name="connsiteX1" fmla="*/ 11724235 w 11724235"/>
              <a:gd name="connsiteY1" fmla="*/ 136477 h 6357143"/>
              <a:gd name="connsiteX2" fmla="*/ 11724235 w 11724235"/>
              <a:gd name="connsiteY2" fmla="*/ 6357143 h 6357143"/>
              <a:gd name="connsiteX3" fmla="*/ 5851560 w 11724235"/>
              <a:gd name="connsiteY3" fmla="*/ 6357143 h 6357143"/>
              <a:gd name="connsiteX4" fmla="*/ 5851560 w 11724235"/>
              <a:gd name="connsiteY4" fmla="*/ 2367521 h 6357143"/>
              <a:gd name="connsiteX5" fmla="*/ 5303456 w 11724235"/>
              <a:gd name="connsiteY5" fmla="*/ 1819417 h 6357143"/>
              <a:gd name="connsiteX6" fmla="*/ 3 w 11724235"/>
              <a:gd name="connsiteY6" fmla="*/ 1819417 h 6357143"/>
              <a:gd name="connsiteX7" fmla="*/ 3 w 11724235"/>
              <a:gd name="connsiteY7" fmla="*/ 6357143 h 6357143"/>
              <a:gd name="connsiteX8" fmla="*/ 0 w 11724235"/>
              <a:gd name="connsiteY8" fmla="*/ 6357143 h 6357143"/>
              <a:gd name="connsiteX9" fmla="*/ 0 w 11724235"/>
              <a:gd name="connsiteY9" fmla="*/ 0 h 6357143"/>
              <a:gd name="connsiteX0" fmla="*/ 0 w 11724235"/>
              <a:gd name="connsiteY0" fmla="*/ 1 h 6357144"/>
              <a:gd name="connsiteX1" fmla="*/ 11724235 w 11724235"/>
              <a:gd name="connsiteY1" fmla="*/ 0 h 6357144"/>
              <a:gd name="connsiteX2" fmla="*/ 11724235 w 11724235"/>
              <a:gd name="connsiteY2" fmla="*/ 6357144 h 6357144"/>
              <a:gd name="connsiteX3" fmla="*/ 5851560 w 11724235"/>
              <a:gd name="connsiteY3" fmla="*/ 6357144 h 6357144"/>
              <a:gd name="connsiteX4" fmla="*/ 5851560 w 11724235"/>
              <a:gd name="connsiteY4" fmla="*/ 2367522 h 6357144"/>
              <a:gd name="connsiteX5" fmla="*/ 5303456 w 11724235"/>
              <a:gd name="connsiteY5" fmla="*/ 1819418 h 6357144"/>
              <a:gd name="connsiteX6" fmla="*/ 3 w 11724235"/>
              <a:gd name="connsiteY6" fmla="*/ 1819418 h 6357144"/>
              <a:gd name="connsiteX7" fmla="*/ 3 w 11724235"/>
              <a:gd name="connsiteY7" fmla="*/ 6357144 h 6357144"/>
              <a:gd name="connsiteX8" fmla="*/ 0 w 11724235"/>
              <a:gd name="connsiteY8" fmla="*/ 6357144 h 6357144"/>
              <a:gd name="connsiteX9" fmla="*/ 0 w 11724235"/>
              <a:gd name="connsiteY9" fmla="*/ 1 h 635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24235" h="6357144">
                <a:moveTo>
                  <a:pt x="0" y="1"/>
                </a:moveTo>
                <a:lnTo>
                  <a:pt x="11724235" y="0"/>
                </a:lnTo>
                <a:lnTo>
                  <a:pt x="11724235" y="6357144"/>
                </a:lnTo>
                <a:lnTo>
                  <a:pt x="5851560" y="6357144"/>
                </a:lnTo>
                <a:lnTo>
                  <a:pt x="5851560" y="2367522"/>
                </a:lnTo>
                <a:cubicBezTo>
                  <a:pt x="5851560" y="2064813"/>
                  <a:pt x="5606165" y="1819418"/>
                  <a:pt x="5303456" y="1819418"/>
                </a:cubicBezTo>
                <a:lnTo>
                  <a:pt x="3" y="1819418"/>
                </a:lnTo>
                <a:lnTo>
                  <a:pt x="3" y="6357144"/>
                </a:lnTo>
                <a:lnTo>
                  <a:pt x="0" y="6357144"/>
                </a:lnTo>
                <a:lnTo>
                  <a:pt x="0" y="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612000" anchor="ctr" anchorCtr="0">
            <a:noAutofit/>
          </a:bodyPr>
          <a:lstStyle>
            <a:lvl1pPr marL="0" indent="0" algn="ctr">
              <a:buNone/>
              <a:defRPr sz="1867"/>
            </a:lvl1pPr>
          </a:lstStyle>
          <a:p>
            <a:endParaRPr lang="da-DK" dirty="0"/>
          </a:p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730AAB-3801-BAC2-C694-F61D4A4819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7319" y="5466937"/>
            <a:ext cx="2889760" cy="8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1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989399F-1E2E-045B-5847-A337CECDE1DA}"/>
              </a:ext>
            </a:extLst>
          </p:cNvPr>
          <p:cNvSpPr/>
          <p:nvPr userDrawn="1"/>
        </p:nvSpPr>
        <p:spPr>
          <a:xfrm>
            <a:off x="244443" y="250371"/>
            <a:ext cx="11703116" cy="6607629"/>
          </a:xfrm>
          <a:prstGeom prst="round1Rect">
            <a:avLst>
              <a:gd name="adj" fmla="val 8996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9E1DC6-6062-7A4E-47B6-6797CAB17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4088" y="2916578"/>
            <a:ext cx="2889760" cy="8820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B70FC6-12D5-1354-F60D-D39BF52D4DAE}"/>
              </a:ext>
            </a:extLst>
          </p:cNvPr>
          <p:cNvSpPr/>
          <p:nvPr userDrawn="1"/>
        </p:nvSpPr>
        <p:spPr>
          <a:xfrm>
            <a:off x="0" y="6607629"/>
            <a:ext cx="12192000" cy="2503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0A1D8D4-2239-FCDC-40A5-99EB0735D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944" t="47633" r="47261" b="50202"/>
          <a:stretch/>
        </p:blipFill>
        <p:spPr>
          <a:xfrm>
            <a:off x="223324" y="5045153"/>
            <a:ext cx="4181787" cy="156247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6269E12-2505-AE75-057A-A2D2C0197C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88" y="4411507"/>
            <a:ext cx="6010740" cy="38909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DC38F39-2BD6-D08C-EDB2-48F3E3C0D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82" y="2576367"/>
            <a:ext cx="6010740" cy="1562473"/>
          </a:xfr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 </a:t>
            </a: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</p:spTree>
    <p:extLst>
      <p:ext uri="{BB962C8B-B14F-4D97-AF65-F5344CB8AC3E}">
        <p14:creationId xmlns:p14="http://schemas.microsoft.com/office/powerpoint/2010/main" val="31118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989399F-1E2E-045B-5847-A337CECDE1DA}"/>
              </a:ext>
            </a:extLst>
          </p:cNvPr>
          <p:cNvSpPr/>
          <p:nvPr userDrawn="1"/>
        </p:nvSpPr>
        <p:spPr>
          <a:xfrm>
            <a:off x="244443" y="290945"/>
            <a:ext cx="11703116" cy="6316684"/>
          </a:xfrm>
          <a:prstGeom prst="round1Rect">
            <a:avLst>
              <a:gd name="adj" fmla="val 8996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9E1DC6-6062-7A4E-47B6-6797CAB17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144" y="815078"/>
            <a:ext cx="2889762" cy="87645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E96BBD2A-5DBD-B620-90F4-3D5BD2E75D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150" y="4694536"/>
            <a:ext cx="5699178" cy="389093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name and title of presenter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BAF4C6-65F5-7CA7-2080-A8A5A1C705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4144" y="2859396"/>
            <a:ext cx="5699178" cy="1562473"/>
          </a:xfr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 </a:t>
            </a: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CF1DF-1F96-A367-A5D5-59B62251D2EC}"/>
              </a:ext>
            </a:extLst>
          </p:cNvPr>
          <p:cNvSpPr/>
          <p:nvPr userDrawn="1"/>
        </p:nvSpPr>
        <p:spPr>
          <a:xfrm>
            <a:off x="0" y="6607629"/>
            <a:ext cx="12192000" cy="2503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8A0D78-DBBB-E8FF-26A5-1EEFD4DB7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95" t="47632" r="47034" b="47094"/>
          <a:stretch/>
        </p:blipFill>
        <p:spPr>
          <a:xfrm>
            <a:off x="5690484" y="2801676"/>
            <a:ext cx="6257073" cy="38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0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2E8C8C-5898-44F4-35D1-798C800A500F}"/>
              </a:ext>
            </a:extLst>
          </p:cNvPr>
          <p:cNvSpPr/>
          <p:nvPr userDrawn="1"/>
        </p:nvSpPr>
        <p:spPr>
          <a:xfrm>
            <a:off x="244438" y="245448"/>
            <a:ext cx="6852398" cy="6220666"/>
          </a:xfrm>
          <a:prstGeom prst="rect">
            <a:avLst/>
          </a:prstGeom>
          <a:solidFill>
            <a:schemeClr val="tx1"/>
          </a:solidFill>
          <a:ln w="952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BEB561-383F-766B-58FD-2DDCF0C62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440" y="245448"/>
            <a:ext cx="11724235" cy="6220666"/>
          </a:xfrm>
          <a:custGeom>
            <a:avLst/>
            <a:gdLst>
              <a:gd name="connsiteX0" fmla="*/ 0 w 11724235"/>
              <a:gd name="connsiteY0" fmla="*/ 0 h 6220666"/>
              <a:gd name="connsiteX1" fmla="*/ 11724235 w 11724235"/>
              <a:gd name="connsiteY1" fmla="*/ 0 h 6220666"/>
              <a:gd name="connsiteX2" fmla="*/ 11724235 w 11724235"/>
              <a:gd name="connsiteY2" fmla="*/ 6220666 h 6220666"/>
              <a:gd name="connsiteX3" fmla="*/ 5851560 w 11724235"/>
              <a:gd name="connsiteY3" fmla="*/ 6220666 h 6220666"/>
              <a:gd name="connsiteX4" fmla="*/ 5851560 w 11724235"/>
              <a:gd name="connsiteY4" fmla="*/ 2231044 h 6220666"/>
              <a:gd name="connsiteX5" fmla="*/ 5303456 w 11724235"/>
              <a:gd name="connsiteY5" fmla="*/ 1682940 h 6220666"/>
              <a:gd name="connsiteX6" fmla="*/ 3 w 11724235"/>
              <a:gd name="connsiteY6" fmla="*/ 1682940 h 6220666"/>
              <a:gd name="connsiteX7" fmla="*/ 3 w 11724235"/>
              <a:gd name="connsiteY7" fmla="*/ 6220666 h 6220666"/>
              <a:gd name="connsiteX8" fmla="*/ 0 w 11724235"/>
              <a:gd name="connsiteY8" fmla="*/ 6220666 h 622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4235" h="6220666">
                <a:moveTo>
                  <a:pt x="0" y="0"/>
                </a:moveTo>
                <a:lnTo>
                  <a:pt x="11724235" y="0"/>
                </a:lnTo>
                <a:lnTo>
                  <a:pt x="11724235" y="6220666"/>
                </a:lnTo>
                <a:lnTo>
                  <a:pt x="5851560" y="6220666"/>
                </a:lnTo>
                <a:lnTo>
                  <a:pt x="5851560" y="2231044"/>
                </a:lnTo>
                <a:cubicBezTo>
                  <a:pt x="5851560" y="1928335"/>
                  <a:pt x="5606165" y="1682940"/>
                  <a:pt x="5303456" y="1682940"/>
                </a:cubicBezTo>
                <a:lnTo>
                  <a:pt x="3" y="1682940"/>
                </a:lnTo>
                <a:lnTo>
                  <a:pt x="3" y="6220666"/>
                </a:lnTo>
                <a:lnTo>
                  <a:pt x="0" y="622066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612000" anchor="ctr" anchorCtr="0">
            <a:noAutofit/>
          </a:bodyPr>
          <a:lstStyle>
            <a:lvl1pPr marL="0" indent="0" algn="ctr">
              <a:buNone/>
              <a:defRPr sz="1867"/>
            </a:lvl1pPr>
          </a:lstStyle>
          <a:p>
            <a:endParaRPr lang="da-DK" dirty="0"/>
          </a:p>
          <a:p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icon</a:t>
            </a:r>
            <a:r>
              <a:rPr lang="da-DK" dirty="0"/>
              <a:t> to </a:t>
            </a:r>
            <a:br>
              <a:rPr lang="da-DK" dirty="0"/>
            </a:b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B17125-74C4-983F-7882-4EE51282C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705" y="2150301"/>
            <a:ext cx="5378156" cy="1562474"/>
          </a:xfrm>
        </p:spPr>
        <p:txBody>
          <a:bodyPr anchor="b" anchorCtr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 </a:t>
            </a: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4459C-48B3-9DB6-E49A-F68659785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944" t="47633" r="47261" b="50202"/>
          <a:stretch/>
        </p:blipFill>
        <p:spPr>
          <a:xfrm>
            <a:off x="244438" y="4903945"/>
            <a:ext cx="4181787" cy="1562475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BC7D488-51A1-3637-5602-7AD9C158AA65}"/>
              </a:ext>
            </a:extLst>
          </p:cNvPr>
          <p:cNvSpPr/>
          <p:nvPr userDrawn="1"/>
        </p:nvSpPr>
        <p:spPr>
          <a:xfrm>
            <a:off x="244442" y="6466114"/>
            <a:ext cx="5851557" cy="307"/>
          </a:xfrm>
          <a:custGeom>
            <a:avLst/>
            <a:gdLst>
              <a:gd name="connsiteX0" fmla="*/ 0 w 5851557"/>
              <a:gd name="connsiteY0" fmla="*/ 0 h 307"/>
              <a:gd name="connsiteX1" fmla="*/ 5851557 w 5851557"/>
              <a:gd name="connsiteY1" fmla="*/ 0 h 307"/>
              <a:gd name="connsiteX2" fmla="*/ 5851557 w 5851557"/>
              <a:gd name="connsiteY2" fmla="*/ 307 h 307"/>
              <a:gd name="connsiteX3" fmla="*/ 0 w 5851557"/>
              <a:gd name="connsiteY3" fmla="*/ 307 h 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557" h="307">
                <a:moveTo>
                  <a:pt x="0" y="0"/>
                </a:moveTo>
                <a:lnTo>
                  <a:pt x="5851557" y="0"/>
                </a:lnTo>
                <a:lnTo>
                  <a:pt x="5851557" y="307"/>
                </a:lnTo>
                <a:lnTo>
                  <a:pt x="0" y="30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noProof="0" dirty="0" err="1"/>
          </a:p>
        </p:txBody>
      </p:sp>
    </p:spTree>
    <p:extLst>
      <p:ext uri="{BB962C8B-B14F-4D97-AF65-F5344CB8AC3E}">
        <p14:creationId xmlns:p14="http://schemas.microsoft.com/office/powerpoint/2010/main" val="16722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3989399F-1E2E-045B-5847-A337CECDE1DA}"/>
              </a:ext>
            </a:extLst>
          </p:cNvPr>
          <p:cNvSpPr/>
          <p:nvPr userDrawn="1"/>
        </p:nvSpPr>
        <p:spPr>
          <a:xfrm>
            <a:off x="244443" y="250371"/>
            <a:ext cx="11703116" cy="6216931"/>
          </a:xfrm>
          <a:prstGeom prst="round1Rect">
            <a:avLst>
              <a:gd name="adj" fmla="val 8996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504B98-1763-E65F-781A-80E314511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943" y="2955472"/>
            <a:ext cx="5344885" cy="947056"/>
          </a:xfrm>
        </p:spPr>
        <p:txBody>
          <a:bodyPr anchor="ctr" anchorCtr="0"/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title in </a:t>
            </a: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8A0E7AD-2F89-7E92-9641-EF5A4AE93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944" t="47633" r="47261" b="50202"/>
          <a:stretch/>
        </p:blipFill>
        <p:spPr>
          <a:xfrm flipH="1">
            <a:off x="7890874" y="4904827"/>
            <a:ext cx="4056683" cy="1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5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F0FEC5E4-EE26-468E-441D-F1314A5F9E8A}"/>
              </a:ext>
            </a:extLst>
          </p:cNvPr>
          <p:cNvSpPr/>
          <p:nvPr userDrawn="1"/>
        </p:nvSpPr>
        <p:spPr>
          <a:xfrm>
            <a:off x="244443" y="250371"/>
            <a:ext cx="11703116" cy="6216931"/>
          </a:xfrm>
          <a:prstGeom prst="round1Rect">
            <a:avLst>
              <a:gd name="adj" fmla="val 8996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8A0D78-DBBB-E8FF-26A5-1EEFD4DB7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295" t="47632" r="47034" b="47094"/>
          <a:stretch/>
        </p:blipFill>
        <p:spPr>
          <a:xfrm>
            <a:off x="5690484" y="2658883"/>
            <a:ext cx="6257073" cy="380595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BAF4C6-65F5-7CA7-2080-A8A5A1C705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82" y="2576367"/>
            <a:ext cx="6010740" cy="1562473"/>
          </a:xfr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Presentation title in </a:t>
            </a:r>
            <a:r>
              <a:rPr lang="en-GB" b="1" dirty="0"/>
              <a:t>Verdana Bold </a:t>
            </a:r>
            <a:r>
              <a:rPr lang="en-GB" dirty="0"/>
              <a:t>and Verdana Regular</a:t>
            </a:r>
          </a:p>
        </p:txBody>
      </p:sp>
    </p:spTree>
    <p:extLst>
      <p:ext uri="{BB962C8B-B14F-4D97-AF65-F5344CB8AC3E}">
        <p14:creationId xmlns:p14="http://schemas.microsoft.com/office/powerpoint/2010/main" val="309907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51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441" y="245755"/>
            <a:ext cx="11703114" cy="1201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442" y="1629833"/>
            <a:ext cx="11703115" cy="4836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2" name="Page#"/>
          <p:cNvSpPr txBox="1">
            <a:spLocks noChangeArrowheads="1"/>
          </p:cNvSpPr>
          <p:nvPr/>
        </p:nvSpPr>
        <p:spPr bwMode="auto">
          <a:xfrm>
            <a:off x="244441" y="6533114"/>
            <a:ext cx="413947" cy="20309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algn="l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</a:pPr>
            <a:fld id="{21B19618-E8F0-4C5A-87AE-B0CCB4D6BB5E}" type="slidenum">
              <a:rPr lang="en-GB" sz="900" b="1" smtClean="0">
                <a:solidFill>
                  <a:schemeClr val="accent3"/>
                </a:solidFill>
                <a:ea typeface="SimHei"/>
                <a:cs typeface="Arial" charset="0"/>
              </a:rPr>
              <a:pPr algn="l" fontAlgn="base"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</a:pPr>
              <a:t>‹#›</a:t>
            </a:fld>
            <a:endParaRPr lang="en-GB" sz="900" dirty="0">
              <a:solidFill>
                <a:schemeClr val="accent3"/>
              </a:solidFill>
              <a:ea typeface="SimHei"/>
              <a:cs typeface="Arial" charset="0"/>
            </a:endParaRPr>
          </a:p>
        </p:txBody>
      </p:sp>
      <p:sp>
        <p:nvSpPr>
          <p:cNvPr id="23" name="bmkFldAdditionalInfo">
            <a:extLst>
              <a:ext uri="{FF2B5EF4-FFF2-40B4-BE49-F238E27FC236}">
                <a16:creationId xmlns:a16="http://schemas.microsoft.com/office/drawing/2014/main" id="{F6CAEF12-13B0-7D49-A2DD-2AA69DF5A8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388" y="6583387"/>
            <a:ext cx="4191931" cy="14754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</a:pPr>
            <a:r>
              <a:rPr lang="en-GB" sz="700" dirty="0">
                <a:solidFill>
                  <a:schemeClr val="accent3"/>
                </a:solidFill>
                <a:ea typeface="SimHei"/>
                <a:cs typeface="Arial" charset="0"/>
              </a:rPr>
              <a:t>Make it easy, </a:t>
            </a:r>
            <a:r>
              <a:rPr lang="en-GB" sz="700" b="1" dirty="0">
                <a:solidFill>
                  <a:schemeClr val="accent3"/>
                </a:solidFill>
                <a:ea typeface="SimHei"/>
                <a:cs typeface="Arial" charset="0"/>
              </a:rPr>
              <a:t>make it </a:t>
            </a:r>
            <a:r>
              <a:rPr lang="en-GB" sz="700" b="1" dirty="0" err="1">
                <a:solidFill>
                  <a:schemeClr val="accent3"/>
                </a:solidFill>
                <a:ea typeface="SimHei"/>
                <a:cs typeface="Arial" charset="0"/>
              </a:rPr>
              <a:t>DEVl</a:t>
            </a:r>
            <a:endParaRPr lang="en-GB" sz="700" b="1" dirty="0">
              <a:solidFill>
                <a:schemeClr val="accent3"/>
              </a:solidFill>
              <a:ea typeface="SimHei"/>
              <a:cs typeface="Arial" charset="0"/>
            </a:endParaRPr>
          </a:p>
        </p:txBody>
      </p:sp>
      <p:sp>
        <p:nvSpPr>
          <p:cNvPr id="4" name="MSIPCMContentMarking" descr="{&quot;HashCode&quot;:1249950703,&quot;Placement&quot;:&quot;Footer&quot;,&quot;Top&quot;:519.343,&quot;Left&quot;:425.299774,&quot;SlideWidth&quot;:960,&quot;SlideHeight&quot;:540}">
            <a:extLst>
              <a:ext uri="{FF2B5EF4-FFF2-40B4-BE49-F238E27FC236}">
                <a16:creationId xmlns:a16="http://schemas.microsoft.com/office/drawing/2014/main" id="{DC81181F-F0B7-4959-8FC0-DCCA576CB438}"/>
              </a:ext>
            </a:extLst>
          </p:cNvPr>
          <p:cNvSpPr txBox="1"/>
          <p:nvPr userDrawn="1"/>
        </p:nvSpPr>
        <p:spPr>
          <a:xfrm>
            <a:off x="5401306" y="6611788"/>
            <a:ext cx="1389387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a-DK" sz="700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Classified</a:t>
            </a:r>
            <a:r>
              <a:rPr lang="da-DK" sz="7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Business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3F8AB2-C1BF-697D-71AB-4F02EBD11259}"/>
              </a:ext>
            </a:extLst>
          </p:cNvPr>
          <p:cNvCxnSpPr>
            <a:cxnSpLocks/>
          </p:cNvCxnSpPr>
          <p:nvPr userDrawn="1"/>
        </p:nvCxnSpPr>
        <p:spPr>
          <a:xfrm>
            <a:off x="244441" y="6463246"/>
            <a:ext cx="11703114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0075014C-1B4C-0F63-9ECE-9ECE41BA2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b="32857"/>
          <a:stretch/>
        </p:blipFill>
        <p:spPr>
          <a:xfrm>
            <a:off x="11334750" y="6601303"/>
            <a:ext cx="612805" cy="1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0" r:id="rId2"/>
    <p:sldLayoutId id="2147483767" r:id="rId3"/>
    <p:sldLayoutId id="2147483732" r:id="rId4"/>
    <p:sldLayoutId id="2147483757" r:id="rId5"/>
    <p:sldLayoutId id="2147483766" r:id="rId6"/>
    <p:sldLayoutId id="2147483762" r:id="rId7"/>
    <p:sldLayoutId id="2147483763" r:id="rId8"/>
    <p:sldLayoutId id="2147483743" r:id="rId9"/>
    <p:sldLayoutId id="2147483758" r:id="rId10"/>
    <p:sldLayoutId id="2147483742" r:id="rId11"/>
    <p:sldLayoutId id="2147483675" r:id="rId12"/>
    <p:sldLayoutId id="2147483746" r:id="rId13"/>
    <p:sldLayoutId id="2147483734" r:id="rId14"/>
    <p:sldLayoutId id="2147483686" r:id="rId15"/>
    <p:sldLayoutId id="2147483688" r:id="rId16"/>
    <p:sldLayoutId id="2147483674" r:id="rId17"/>
    <p:sldLayoutId id="2147483759" r:id="rId18"/>
    <p:sldLayoutId id="2147483749" r:id="rId19"/>
    <p:sldLayoutId id="2147483760" r:id="rId20"/>
    <p:sldLayoutId id="2147483761" r:id="rId21"/>
    <p:sldLayoutId id="2147483709" r:id="rId22"/>
    <p:sldLayoutId id="2147483765" r:id="rId23"/>
    <p:sldLayoutId id="2147483764" r:id="rId24"/>
    <p:sldLayoutId id="2147483769" r:id="rId25"/>
    <p:sldLayoutId id="2147483770" r:id="rId26"/>
    <p:sldLayoutId id="2147483772" r:id="rId27"/>
    <p:sldLayoutId id="2147483773" r:id="rId28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411" indent="-24341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System Font Regular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28594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System Font Regular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3882" indent="-24341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System Font Regular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28594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System Font Regular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8827" indent="0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None/>
        <a:defRPr sz="1200" kern="1200">
          <a:solidFill>
            <a:srgbClr val="575756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6E9B-2C10-BBB6-D96A-9E8C72D43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4343" y="5413925"/>
            <a:ext cx="5344885" cy="947056"/>
          </a:xfrm>
        </p:spPr>
        <p:txBody>
          <a:bodyPr/>
          <a:lstStyle/>
          <a:p>
            <a:pPr algn="ctr"/>
            <a:r>
              <a:rPr lang="cs-CZ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Pasivní domy s FVE </a:t>
            </a:r>
            <a:br>
              <a:rPr lang="cs-CZ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cs-CZ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optimální topný systém</a:t>
            </a:r>
            <a:endParaRPr lang="en-DK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297BDB-1C91-E060-525D-7A76F1B67DEB}"/>
              </a:ext>
            </a:extLst>
          </p:cNvPr>
          <p:cNvGrpSpPr>
            <a:grpSpLocks noChangeAspect="1"/>
          </p:cNvGrpSpPr>
          <p:nvPr/>
        </p:nvGrpSpPr>
        <p:grpSpPr>
          <a:xfrm>
            <a:off x="13024183" y="4116391"/>
            <a:ext cx="2635587" cy="792023"/>
            <a:chOff x="3009295" y="3389183"/>
            <a:chExt cx="2635587" cy="792023"/>
          </a:xfrm>
        </p:grpSpPr>
        <p:grpSp>
          <p:nvGrpSpPr>
            <p:cNvPr id="7" name="Picture 3">
              <a:extLst>
                <a:ext uri="{FF2B5EF4-FFF2-40B4-BE49-F238E27FC236}">
                  <a16:creationId xmlns:a16="http://schemas.microsoft.com/office/drawing/2014/main" id="{5B534AB8-062F-0AEA-8DC8-CDFFC542AD95}"/>
                </a:ext>
              </a:extLst>
            </p:cNvPr>
            <p:cNvGrpSpPr/>
            <p:nvPr/>
          </p:nvGrpSpPr>
          <p:grpSpPr>
            <a:xfrm>
              <a:off x="3009295" y="4003476"/>
              <a:ext cx="876406" cy="177730"/>
              <a:chOff x="3009295" y="4003476"/>
              <a:chExt cx="876406" cy="177730"/>
            </a:xfrm>
            <a:solidFill>
              <a:srgbClr val="FFFFFF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FF926E1-6413-E02C-B0E0-56040164630B}"/>
                  </a:ext>
                </a:extLst>
              </p:cNvPr>
              <p:cNvSpPr/>
              <p:nvPr/>
            </p:nvSpPr>
            <p:spPr>
              <a:xfrm>
                <a:off x="3009295" y="4005777"/>
                <a:ext cx="96092" cy="135167"/>
              </a:xfrm>
              <a:custGeom>
                <a:avLst/>
                <a:gdLst>
                  <a:gd name="connsiteX0" fmla="*/ 0 w 96092"/>
                  <a:gd name="connsiteY0" fmla="*/ 133442 h 135167"/>
                  <a:gd name="connsiteX1" fmla="*/ 579 w 96092"/>
                  <a:gd name="connsiteY1" fmla="*/ 105833 h 135167"/>
                  <a:gd name="connsiteX2" fmla="*/ 579 w 96092"/>
                  <a:gd name="connsiteY2" fmla="*/ 0 h 135167"/>
                  <a:gd name="connsiteX3" fmla="*/ 29522 w 96092"/>
                  <a:gd name="connsiteY3" fmla="*/ 0 h 135167"/>
                  <a:gd name="connsiteX4" fmla="*/ 29522 w 96092"/>
                  <a:gd name="connsiteY4" fmla="*/ 52341 h 135167"/>
                  <a:gd name="connsiteX5" fmla="*/ 30101 w 96092"/>
                  <a:gd name="connsiteY5" fmla="*/ 52341 h 135167"/>
                  <a:gd name="connsiteX6" fmla="*/ 57887 w 96092"/>
                  <a:gd name="connsiteY6" fmla="*/ 39112 h 135167"/>
                  <a:gd name="connsiteX7" fmla="*/ 96092 w 96092"/>
                  <a:gd name="connsiteY7" fmla="*/ 85702 h 135167"/>
                  <a:gd name="connsiteX8" fmla="*/ 53835 w 96092"/>
                  <a:gd name="connsiteY8" fmla="*/ 135168 h 135167"/>
                  <a:gd name="connsiteX9" fmla="*/ 26049 w 96092"/>
                  <a:gd name="connsiteY9" fmla="*/ 120213 h 135167"/>
                  <a:gd name="connsiteX10" fmla="*/ 25470 w 96092"/>
                  <a:gd name="connsiteY10" fmla="*/ 120213 h 135167"/>
                  <a:gd name="connsiteX11" fmla="*/ 24312 w 96092"/>
                  <a:gd name="connsiteY11" fmla="*/ 132867 h 135167"/>
                  <a:gd name="connsiteX12" fmla="*/ 0 w 96092"/>
                  <a:gd name="connsiteY12" fmla="*/ 132867 h 135167"/>
                  <a:gd name="connsiteX13" fmla="*/ 29522 w 96092"/>
                  <a:gd name="connsiteY13" fmla="*/ 94905 h 135167"/>
                  <a:gd name="connsiteX14" fmla="*/ 30101 w 96092"/>
                  <a:gd name="connsiteY14" fmla="*/ 100081 h 135167"/>
                  <a:gd name="connsiteX15" fmla="*/ 46888 w 96092"/>
                  <a:gd name="connsiteY15" fmla="*/ 113311 h 135167"/>
                  <a:gd name="connsiteX16" fmla="*/ 66570 w 96092"/>
                  <a:gd name="connsiteY16" fmla="*/ 87428 h 135167"/>
                  <a:gd name="connsiteX17" fmla="*/ 46888 w 96092"/>
                  <a:gd name="connsiteY17" fmla="*/ 62120 h 135167"/>
                  <a:gd name="connsiteX18" fmla="*/ 30101 w 96092"/>
                  <a:gd name="connsiteY18" fmla="*/ 75924 h 135167"/>
                  <a:gd name="connsiteX19" fmla="*/ 29522 w 96092"/>
                  <a:gd name="connsiteY19" fmla="*/ 81101 h 135167"/>
                  <a:gd name="connsiteX20" fmla="*/ 29522 w 96092"/>
                  <a:gd name="connsiteY20" fmla="*/ 94905 h 13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6092" h="135167">
                    <a:moveTo>
                      <a:pt x="0" y="133442"/>
                    </a:moveTo>
                    <a:cubicBezTo>
                      <a:pt x="579" y="127690"/>
                      <a:pt x="579" y="116187"/>
                      <a:pt x="579" y="105833"/>
                    </a:cubicBezTo>
                    <a:lnTo>
                      <a:pt x="579" y="0"/>
                    </a:lnTo>
                    <a:lnTo>
                      <a:pt x="29522" y="0"/>
                    </a:lnTo>
                    <a:lnTo>
                      <a:pt x="29522" y="52341"/>
                    </a:lnTo>
                    <a:lnTo>
                      <a:pt x="30101" y="52341"/>
                    </a:lnTo>
                    <a:cubicBezTo>
                      <a:pt x="35311" y="44289"/>
                      <a:pt x="45152" y="39112"/>
                      <a:pt x="57887" y="39112"/>
                    </a:cubicBezTo>
                    <a:cubicBezTo>
                      <a:pt x="79884" y="39112"/>
                      <a:pt x="96092" y="57518"/>
                      <a:pt x="96092" y="85702"/>
                    </a:cubicBezTo>
                    <a:cubicBezTo>
                      <a:pt x="96092" y="118487"/>
                      <a:pt x="74674" y="135168"/>
                      <a:pt x="53835" y="135168"/>
                    </a:cubicBezTo>
                    <a:cubicBezTo>
                      <a:pt x="42836" y="135168"/>
                      <a:pt x="32417" y="131141"/>
                      <a:pt x="26049" y="120213"/>
                    </a:cubicBezTo>
                    <a:lnTo>
                      <a:pt x="25470" y="120213"/>
                    </a:lnTo>
                    <a:lnTo>
                      <a:pt x="24312" y="132867"/>
                    </a:lnTo>
                    <a:lnTo>
                      <a:pt x="0" y="132867"/>
                    </a:lnTo>
                    <a:close/>
                    <a:moveTo>
                      <a:pt x="29522" y="94905"/>
                    </a:moveTo>
                    <a:cubicBezTo>
                      <a:pt x="29522" y="96630"/>
                      <a:pt x="29522" y="98356"/>
                      <a:pt x="30101" y="100081"/>
                    </a:cubicBezTo>
                    <a:cubicBezTo>
                      <a:pt x="31838" y="107559"/>
                      <a:pt x="38784" y="113311"/>
                      <a:pt x="46888" y="113311"/>
                    </a:cubicBezTo>
                    <a:cubicBezTo>
                      <a:pt x="59045" y="113311"/>
                      <a:pt x="66570" y="104108"/>
                      <a:pt x="66570" y="87428"/>
                    </a:cubicBezTo>
                    <a:cubicBezTo>
                      <a:pt x="66570" y="73048"/>
                      <a:pt x="60202" y="62120"/>
                      <a:pt x="46888" y="62120"/>
                    </a:cubicBezTo>
                    <a:cubicBezTo>
                      <a:pt x="39363" y="62120"/>
                      <a:pt x="31838" y="67871"/>
                      <a:pt x="30101" y="75924"/>
                    </a:cubicBezTo>
                    <a:cubicBezTo>
                      <a:pt x="29522" y="77649"/>
                      <a:pt x="29522" y="79375"/>
                      <a:pt x="29522" y="81101"/>
                    </a:cubicBezTo>
                    <a:lnTo>
                      <a:pt x="29522" y="94905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927F73C-BC30-C245-5362-57895687DB76}"/>
                  </a:ext>
                </a:extLst>
              </p:cNvPr>
              <p:cNvSpPr/>
              <p:nvPr/>
            </p:nvSpPr>
            <p:spPr>
              <a:xfrm>
                <a:off x="3108860" y="4047765"/>
                <a:ext cx="95513" cy="133441"/>
              </a:xfrm>
              <a:custGeom>
                <a:avLst/>
                <a:gdLst>
                  <a:gd name="connsiteX0" fmla="*/ 30101 w 95513"/>
                  <a:gd name="connsiteY0" fmla="*/ 0 h 133441"/>
                  <a:gd name="connsiteX1" fmla="*/ 43994 w 95513"/>
                  <a:gd name="connsiteY1" fmla="*/ 44864 h 133441"/>
                  <a:gd name="connsiteX2" fmla="*/ 48625 w 95513"/>
                  <a:gd name="connsiteY2" fmla="*/ 62120 h 133441"/>
                  <a:gd name="connsiteX3" fmla="*/ 49204 w 95513"/>
                  <a:gd name="connsiteY3" fmla="*/ 62120 h 133441"/>
                  <a:gd name="connsiteX4" fmla="*/ 53256 w 95513"/>
                  <a:gd name="connsiteY4" fmla="*/ 44864 h 133441"/>
                  <a:gd name="connsiteX5" fmla="*/ 64833 w 95513"/>
                  <a:gd name="connsiteY5" fmla="*/ 0 h 133441"/>
                  <a:gd name="connsiteX6" fmla="*/ 95513 w 95513"/>
                  <a:gd name="connsiteY6" fmla="*/ 0 h 133441"/>
                  <a:gd name="connsiteX7" fmla="*/ 74095 w 95513"/>
                  <a:gd name="connsiteY7" fmla="*/ 60394 h 133441"/>
                  <a:gd name="connsiteX8" fmla="*/ 41679 w 95513"/>
                  <a:gd name="connsiteY8" fmla="*/ 120788 h 133441"/>
                  <a:gd name="connsiteX9" fmla="*/ 13893 w 95513"/>
                  <a:gd name="connsiteY9" fmla="*/ 133442 h 133441"/>
                  <a:gd name="connsiteX10" fmla="*/ 8104 w 95513"/>
                  <a:gd name="connsiteY10" fmla="*/ 109284 h 133441"/>
                  <a:gd name="connsiteX11" fmla="*/ 20839 w 95513"/>
                  <a:gd name="connsiteY11" fmla="*/ 104683 h 133441"/>
                  <a:gd name="connsiteX12" fmla="*/ 32996 w 95513"/>
                  <a:gd name="connsiteY12" fmla="*/ 93179 h 133441"/>
                  <a:gd name="connsiteX13" fmla="*/ 34732 w 95513"/>
                  <a:gd name="connsiteY13" fmla="*/ 89153 h 133441"/>
                  <a:gd name="connsiteX14" fmla="*/ 33574 w 95513"/>
                  <a:gd name="connsiteY14" fmla="*/ 84552 h 133441"/>
                  <a:gd name="connsiteX15" fmla="*/ 0 w 95513"/>
                  <a:gd name="connsiteY15" fmla="*/ 575 h 133441"/>
                  <a:gd name="connsiteX16" fmla="*/ 30101 w 95513"/>
                  <a:gd name="connsiteY16" fmla="*/ 575 h 13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5513" h="133441">
                    <a:moveTo>
                      <a:pt x="30101" y="0"/>
                    </a:moveTo>
                    <a:lnTo>
                      <a:pt x="43994" y="44864"/>
                    </a:lnTo>
                    <a:cubicBezTo>
                      <a:pt x="45731" y="50041"/>
                      <a:pt x="47467" y="56943"/>
                      <a:pt x="48625" y="62120"/>
                    </a:cubicBezTo>
                    <a:lnTo>
                      <a:pt x="49204" y="62120"/>
                    </a:lnTo>
                    <a:cubicBezTo>
                      <a:pt x="50362" y="57518"/>
                      <a:pt x="52098" y="50041"/>
                      <a:pt x="53256" y="44864"/>
                    </a:cubicBezTo>
                    <a:lnTo>
                      <a:pt x="64833" y="0"/>
                    </a:lnTo>
                    <a:lnTo>
                      <a:pt x="95513" y="0"/>
                    </a:lnTo>
                    <a:lnTo>
                      <a:pt x="74095" y="60394"/>
                    </a:lnTo>
                    <a:cubicBezTo>
                      <a:pt x="60781" y="96630"/>
                      <a:pt x="52098" y="111585"/>
                      <a:pt x="41679" y="120788"/>
                    </a:cubicBezTo>
                    <a:cubicBezTo>
                      <a:pt x="31838" y="129416"/>
                      <a:pt x="20839" y="132292"/>
                      <a:pt x="13893" y="133442"/>
                    </a:cubicBezTo>
                    <a:lnTo>
                      <a:pt x="8104" y="109284"/>
                    </a:lnTo>
                    <a:cubicBezTo>
                      <a:pt x="11577" y="108709"/>
                      <a:pt x="16208" y="106984"/>
                      <a:pt x="20839" y="104683"/>
                    </a:cubicBezTo>
                    <a:cubicBezTo>
                      <a:pt x="25470" y="102382"/>
                      <a:pt x="30101" y="97781"/>
                      <a:pt x="32996" y="93179"/>
                    </a:cubicBezTo>
                    <a:cubicBezTo>
                      <a:pt x="34153" y="92029"/>
                      <a:pt x="34732" y="90303"/>
                      <a:pt x="34732" y="89153"/>
                    </a:cubicBezTo>
                    <a:cubicBezTo>
                      <a:pt x="34732" y="88003"/>
                      <a:pt x="34732" y="86852"/>
                      <a:pt x="33574" y="84552"/>
                    </a:cubicBezTo>
                    <a:lnTo>
                      <a:pt x="0" y="575"/>
                    </a:lnTo>
                    <a:lnTo>
                      <a:pt x="30101" y="575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1810BF1-D64B-72A1-D8DC-68E07EC8E6FB}"/>
                  </a:ext>
                </a:extLst>
              </p:cNvPr>
              <p:cNvSpPr/>
              <p:nvPr/>
            </p:nvSpPr>
            <p:spPr>
              <a:xfrm>
                <a:off x="3248367" y="4011529"/>
                <a:ext cx="112300" cy="128265"/>
              </a:xfrm>
              <a:custGeom>
                <a:avLst/>
                <a:gdLst>
                  <a:gd name="connsiteX0" fmla="*/ 0 w 112300"/>
                  <a:gd name="connsiteY0" fmla="*/ 2876 h 128265"/>
                  <a:gd name="connsiteX1" fmla="*/ 38784 w 112300"/>
                  <a:gd name="connsiteY1" fmla="*/ 0 h 128265"/>
                  <a:gd name="connsiteX2" fmla="*/ 90882 w 112300"/>
                  <a:gd name="connsiteY2" fmla="*/ 13229 h 128265"/>
                  <a:gd name="connsiteX3" fmla="*/ 112300 w 112300"/>
                  <a:gd name="connsiteY3" fmla="*/ 60969 h 128265"/>
                  <a:gd name="connsiteX4" fmla="*/ 90882 w 112300"/>
                  <a:gd name="connsiteY4" fmla="*/ 112160 h 128265"/>
                  <a:gd name="connsiteX5" fmla="*/ 32417 w 112300"/>
                  <a:gd name="connsiteY5" fmla="*/ 128265 h 128265"/>
                  <a:gd name="connsiteX6" fmla="*/ 0 w 112300"/>
                  <a:gd name="connsiteY6" fmla="*/ 126540 h 128265"/>
                  <a:gd name="connsiteX7" fmla="*/ 0 w 112300"/>
                  <a:gd name="connsiteY7" fmla="*/ 2876 h 128265"/>
                  <a:gd name="connsiteX8" fmla="*/ 28943 w 112300"/>
                  <a:gd name="connsiteY8" fmla="*/ 106408 h 128265"/>
                  <a:gd name="connsiteX9" fmla="*/ 38784 w 112300"/>
                  <a:gd name="connsiteY9" fmla="*/ 106984 h 128265"/>
                  <a:gd name="connsiteX10" fmla="*/ 81620 w 112300"/>
                  <a:gd name="connsiteY10" fmla="*/ 62695 h 128265"/>
                  <a:gd name="connsiteX11" fmla="*/ 41679 w 112300"/>
                  <a:gd name="connsiteY11" fmla="*/ 22432 h 128265"/>
                  <a:gd name="connsiteX12" fmla="*/ 28365 w 112300"/>
                  <a:gd name="connsiteY12" fmla="*/ 23582 h 128265"/>
                  <a:gd name="connsiteX13" fmla="*/ 28365 w 112300"/>
                  <a:gd name="connsiteY13" fmla="*/ 106408 h 12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300" h="128265">
                    <a:moveTo>
                      <a:pt x="0" y="2876"/>
                    </a:moveTo>
                    <a:cubicBezTo>
                      <a:pt x="10420" y="1150"/>
                      <a:pt x="24312" y="0"/>
                      <a:pt x="38784" y="0"/>
                    </a:cubicBezTo>
                    <a:cubicBezTo>
                      <a:pt x="63097" y="0"/>
                      <a:pt x="78726" y="4601"/>
                      <a:pt x="90882" y="13229"/>
                    </a:cubicBezTo>
                    <a:cubicBezTo>
                      <a:pt x="104196" y="23007"/>
                      <a:pt x="112300" y="38537"/>
                      <a:pt x="112300" y="60969"/>
                    </a:cubicBezTo>
                    <a:cubicBezTo>
                      <a:pt x="112300" y="85127"/>
                      <a:pt x="103617" y="101807"/>
                      <a:pt x="90882" y="112160"/>
                    </a:cubicBezTo>
                    <a:cubicBezTo>
                      <a:pt x="77568" y="123089"/>
                      <a:pt x="57308" y="128265"/>
                      <a:pt x="32417" y="128265"/>
                    </a:cubicBezTo>
                    <a:cubicBezTo>
                      <a:pt x="17366" y="128265"/>
                      <a:pt x="6946" y="127115"/>
                      <a:pt x="0" y="126540"/>
                    </a:cubicBezTo>
                    <a:lnTo>
                      <a:pt x="0" y="2876"/>
                    </a:lnTo>
                    <a:close/>
                    <a:moveTo>
                      <a:pt x="28943" y="106408"/>
                    </a:moveTo>
                    <a:cubicBezTo>
                      <a:pt x="31259" y="106984"/>
                      <a:pt x="35311" y="106984"/>
                      <a:pt x="38784" y="106984"/>
                    </a:cubicBezTo>
                    <a:cubicBezTo>
                      <a:pt x="64833" y="106984"/>
                      <a:pt x="81620" y="93179"/>
                      <a:pt x="81620" y="62695"/>
                    </a:cubicBezTo>
                    <a:cubicBezTo>
                      <a:pt x="81620" y="36236"/>
                      <a:pt x="66570" y="22432"/>
                      <a:pt x="41679" y="22432"/>
                    </a:cubicBezTo>
                    <a:cubicBezTo>
                      <a:pt x="35311" y="22432"/>
                      <a:pt x="31259" y="23007"/>
                      <a:pt x="28365" y="23582"/>
                    </a:cubicBezTo>
                    <a:lnTo>
                      <a:pt x="28365" y="106408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FFE2C3F-69CC-CB9A-A3F9-083E7876B0E6}"/>
                  </a:ext>
                </a:extLst>
              </p:cNvPr>
              <p:cNvSpPr/>
              <p:nvPr/>
            </p:nvSpPr>
            <p:spPr>
              <a:xfrm>
                <a:off x="3368772" y="4045464"/>
                <a:ext cx="84514" cy="96055"/>
              </a:xfrm>
              <a:custGeom>
                <a:avLst/>
                <a:gdLst>
                  <a:gd name="connsiteX0" fmla="*/ 59045 w 84514"/>
                  <a:gd name="connsiteY0" fmla="*/ 93754 h 96055"/>
                  <a:gd name="connsiteX1" fmla="*/ 57308 w 84514"/>
                  <a:gd name="connsiteY1" fmla="*/ 84552 h 96055"/>
                  <a:gd name="connsiteX2" fmla="*/ 56729 w 84514"/>
                  <a:gd name="connsiteY2" fmla="*/ 84552 h 96055"/>
                  <a:gd name="connsiteX3" fmla="*/ 30101 w 84514"/>
                  <a:gd name="connsiteY3" fmla="*/ 96055 h 96055"/>
                  <a:gd name="connsiteX4" fmla="*/ 0 w 84514"/>
                  <a:gd name="connsiteY4" fmla="*/ 67871 h 96055"/>
                  <a:gd name="connsiteX5" fmla="*/ 54414 w 84514"/>
                  <a:gd name="connsiteY5" fmla="*/ 32785 h 96055"/>
                  <a:gd name="connsiteX6" fmla="*/ 54414 w 84514"/>
                  <a:gd name="connsiteY6" fmla="*/ 31635 h 96055"/>
                  <a:gd name="connsiteX7" fmla="*/ 37626 w 84514"/>
                  <a:gd name="connsiteY7" fmla="*/ 19556 h 96055"/>
                  <a:gd name="connsiteX8" fmla="*/ 12156 w 84514"/>
                  <a:gd name="connsiteY8" fmla="*/ 26458 h 96055"/>
                  <a:gd name="connsiteX9" fmla="*/ 6946 w 84514"/>
                  <a:gd name="connsiteY9" fmla="*/ 8053 h 96055"/>
                  <a:gd name="connsiteX10" fmla="*/ 42836 w 84514"/>
                  <a:gd name="connsiteY10" fmla="*/ 0 h 96055"/>
                  <a:gd name="connsiteX11" fmla="*/ 83357 w 84514"/>
                  <a:gd name="connsiteY11" fmla="*/ 39687 h 96055"/>
                  <a:gd name="connsiteX12" fmla="*/ 83357 w 84514"/>
                  <a:gd name="connsiteY12" fmla="*/ 71322 h 96055"/>
                  <a:gd name="connsiteX13" fmla="*/ 84515 w 84514"/>
                  <a:gd name="connsiteY13" fmla="*/ 93754 h 96055"/>
                  <a:gd name="connsiteX14" fmla="*/ 59045 w 84514"/>
                  <a:gd name="connsiteY14" fmla="*/ 93754 h 96055"/>
                  <a:gd name="connsiteX15" fmla="*/ 55571 w 84514"/>
                  <a:gd name="connsiteY15" fmla="*/ 50616 h 96055"/>
                  <a:gd name="connsiteX16" fmla="*/ 28943 w 84514"/>
                  <a:gd name="connsiteY16" fmla="*/ 64995 h 96055"/>
                  <a:gd name="connsiteX17" fmla="*/ 40521 w 84514"/>
                  <a:gd name="connsiteY17" fmla="*/ 75924 h 96055"/>
                  <a:gd name="connsiteX18" fmla="*/ 55571 w 84514"/>
                  <a:gd name="connsiteY18" fmla="*/ 65571 h 96055"/>
                  <a:gd name="connsiteX19" fmla="*/ 56150 w 84514"/>
                  <a:gd name="connsiteY19" fmla="*/ 60969 h 96055"/>
                  <a:gd name="connsiteX20" fmla="*/ 56150 w 84514"/>
                  <a:gd name="connsiteY20" fmla="*/ 50616 h 9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514" h="96055">
                    <a:moveTo>
                      <a:pt x="59045" y="93754"/>
                    </a:moveTo>
                    <a:lnTo>
                      <a:pt x="57308" y="84552"/>
                    </a:lnTo>
                    <a:lnTo>
                      <a:pt x="56729" y="84552"/>
                    </a:lnTo>
                    <a:cubicBezTo>
                      <a:pt x="50940" y="92029"/>
                      <a:pt x="41100" y="96055"/>
                      <a:pt x="30101" y="96055"/>
                    </a:cubicBezTo>
                    <a:cubicBezTo>
                      <a:pt x="11577" y="96055"/>
                      <a:pt x="0" y="82826"/>
                      <a:pt x="0" y="67871"/>
                    </a:cubicBezTo>
                    <a:cubicBezTo>
                      <a:pt x="0" y="44289"/>
                      <a:pt x="21418" y="32785"/>
                      <a:pt x="54414" y="32785"/>
                    </a:cubicBezTo>
                    <a:lnTo>
                      <a:pt x="54414" y="31635"/>
                    </a:lnTo>
                    <a:cubicBezTo>
                      <a:pt x="54414" y="27034"/>
                      <a:pt x="51519" y="19556"/>
                      <a:pt x="37626" y="19556"/>
                    </a:cubicBezTo>
                    <a:cubicBezTo>
                      <a:pt x="28365" y="19556"/>
                      <a:pt x="17945" y="23007"/>
                      <a:pt x="12156" y="26458"/>
                    </a:cubicBezTo>
                    <a:lnTo>
                      <a:pt x="6946" y="8053"/>
                    </a:lnTo>
                    <a:cubicBezTo>
                      <a:pt x="13314" y="4601"/>
                      <a:pt x="26049" y="0"/>
                      <a:pt x="42836" y="0"/>
                    </a:cubicBezTo>
                    <a:cubicBezTo>
                      <a:pt x="73516" y="0"/>
                      <a:pt x="83357" y="17831"/>
                      <a:pt x="83357" y="39687"/>
                    </a:cubicBezTo>
                    <a:lnTo>
                      <a:pt x="83357" y="71322"/>
                    </a:lnTo>
                    <a:cubicBezTo>
                      <a:pt x="83357" y="79950"/>
                      <a:pt x="83936" y="88578"/>
                      <a:pt x="84515" y="93754"/>
                    </a:cubicBezTo>
                    <a:lnTo>
                      <a:pt x="59045" y="93754"/>
                    </a:lnTo>
                    <a:close/>
                    <a:moveTo>
                      <a:pt x="55571" y="50616"/>
                    </a:moveTo>
                    <a:cubicBezTo>
                      <a:pt x="40521" y="50616"/>
                      <a:pt x="28943" y="54067"/>
                      <a:pt x="28943" y="64995"/>
                    </a:cubicBezTo>
                    <a:cubicBezTo>
                      <a:pt x="28943" y="72473"/>
                      <a:pt x="33574" y="75924"/>
                      <a:pt x="40521" y="75924"/>
                    </a:cubicBezTo>
                    <a:cubicBezTo>
                      <a:pt x="47467" y="75924"/>
                      <a:pt x="53835" y="71322"/>
                      <a:pt x="55571" y="65571"/>
                    </a:cubicBezTo>
                    <a:cubicBezTo>
                      <a:pt x="56150" y="63845"/>
                      <a:pt x="56150" y="62120"/>
                      <a:pt x="56150" y="60969"/>
                    </a:cubicBezTo>
                    <a:lnTo>
                      <a:pt x="56150" y="50616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29303CD-DC0F-45B8-F98C-44AE653B8075}"/>
                  </a:ext>
                </a:extLst>
              </p:cNvPr>
              <p:cNvSpPr/>
              <p:nvPr/>
            </p:nvSpPr>
            <p:spPr>
              <a:xfrm>
                <a:off x="3470653" y="4046040"/>
                <a:ext cx="87987" cy="94329"/>
              </a:xfrm>
              <a:custGeom>
                <a:avLst/>
                <a:gdLst>
                  <a:gd name="connsiteX0" fmla="*/ 579 w 87987"/>
                  <a:gd name="connsiteY0" fmla="*/ 31060 h 94329"/>
                  <a:gd name="connsiteX1" fmla="*/ 0 w 87987"/>
                  <a:gd name="connsiteY1" fmla="*/ 1726 h 94329"/>
                  <a:gd name="connsiteX2" fmla="*/ 24891 w 87987"/>
                  <a:gd name="connsiteY2" fmla="*/ 1726 h 94329"/>
                  <a:gd name="connsiteX3" fmla="*/ 26049 w 87987"/>
                  <a:gd name="connsiteY3" fmla="*/ 14380 h 94329"/>
                  <a:gd name="connsiteX4" fmla="*/ 26628 w 87987"/>
                  <a:gd name="connsiteY4" fmla="*/ 14380 h 94329"/>
                  <a:gd name="connsiteX5" fmla="*/ 54993 w 87987"/>
                  <a:gd name="connsiteY5" fmla="*/ 0 h 94329"/>
                  <a:gd name="connsiteX6" fmla="*/ 87988 w 87987"/>
                  <a:gd name="connsiteY6" fmla="*/ 39687 h 94329"/>
                  <a:gd name="connsiteX7" fmla="*/ 87988 w 87987"/>
                  <a:gd name="connsiteY7" fmla="*/ 94330 h 94329"/>
                  <a:gd name="connsiteX8" fmla="*/ 59045 w 87987"/>
                  <a:gd name="connsiteY8" fmla="*/ 94330 h 94329"/>
                  <a:gd name="connsiteX9" fmla="*/ 59045 w 87987"/>
                  <a:gd name="connsiteY9" fmla="*/ 43714 h 94329"/>
                  <a:gd name="connsiteX10" fmla="*/ 44573 w 87987"/>
                  <a:gd name="connsiteY10" fmla="*/ 23582 h 94329"/>
                  <a:gd name="connsiteX11" fmla="*/ 30101 w 87987"/>
                  <a:gd name="connsiteY11" fmla="*/ 34511 h 94329"/>
                  <a:gd name="connsiteX12" fmla="*/ 28943 w 87987"/>
                  <a:gd name="connsiteY12" fmla="*/ 41413 h 94329"/>
                  <a:gd name="connsiteX13" fmla="*/ 28943 w 87987"/>
                  <a:gd name="connsiteY13" fmla="*/ 94330 h 94329"/>
                  <a:gd name="connsiteX14" fmla="*/ 0 w 87987"/>
                  <a:gd name="connsiteY14" fmla="*/ 94330 h 94329"/>
                  <a:gd name="connsiteX15" fmla="*/ 0 w 87987"/>
                  <a:gd name="connsiteY15" fmla="*/ 31060 h 9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7987" h="94329">
                    <a:moveTo>
                      <a:pt x="579" y="31060"/>
                    </a:moveTo>
                    <a:cubicBezTo>
                      <a:pt x="579" y="19556"/>
                      <a:pt x="0" y="9778"/>
                      <a:pt x="0" y="1726"/>
                    </a:cubicBezTo>
                    <a:lnTo>
                      <a:pt x="24891" y="1726"/>
                    </a:lnTo>
                    <a:lnTo>
                      <a:pt x="26049" y="14380"/>
                    </a:lnTo>
                    <a:lnTo>
                      <a:pt x="26628" y="14380"/>
                    </a:lnTo>
                    <a:cubicBezTo>
                      <a:pt x="30680" y="8628"/>
                      <a:pt x="39942" y="0"/>
                      <a:pt x="54993" y="0"/>
                    </a:cubicBezTo>
                    <a:cubicBezTo>
                      <a:pt x="74095" y="0"/>
                      <a:pt x="87988" y="12654"/>
                      <a:pt x="87988" y="39687"/>
                    </a:cubicBezTo>
                    <a:lnTo>
                      <a:pt x="87988" y="94330"/>
                    </a:lnTo>
                    <a:lnTo>
                      <a:pt x="59045" y="94330"/>
                    </a:lnTo>
                    <a:lnTo>
                      <a:pt x="59045" y="43714"/>
                    </a:lnTo>
                    <a:cubicBezTo>
                      <a:pt x="59045" y="31635"/>
                      <a:pt x="54993" y="23582"/>
                      <a:pt x="44573" y="23582"/>
                    </a:cubicBezTo>
                    <a:cubicBezTo>
                      <a:pt x="36469" y="23582"/>
                      <a:pt x="31838" y="28759"/>
                      <a:pt x="30101" y="34511"/>
                    </a:cubicBezTo>
                    <a:cubicBezTo>
                      <a:pt x="29522" y="36236"/>
                      <a:pt x="28943" y="39112"/>
                      <a:pt x="28943" y="41413"/>
                    </a:cubicBezTo>
                    <a:lnTo>
                      <a:pt x="28943" y="94330"/>
                    </a:lnTo>
                    <a:lnTo>
                      <a:pt x="0" y="94330"/>
                    </a:lnTo>
                    <a:lnTo>
                      <a:pt x="0" y="31060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B9E3168-2FB1-E3F9-5749-140351CCA8E4}"/>
                  </a:ext>
                </a:extLst>
              </p:cNvPr>
              <p:cNvSpPr/>
              <p:nvPr/>
            </p:nvSpPr>
            <p:spPr>
              <a:xfrm>
                <a:off x="3569639" y="4003476"/>
                <a:ext cx="64254" cy="135742"/>
              </a:xfrm>
              <a:custGeom>
                <a:avLst/>
                <a:gdLst>
                  <a:gd name="connsiteX0" fmla="*/ 12156 w 64254"/>
                  <a:gd name="connsiteY0" fmla="*/ 135743 h 135742"/>
                  <a:gd name="connsiteX1" fmla="*/ 12156 w 64254"/>
                  <a:gd name="connsiteY1" fmla="*/ 64995 h 135742"/>
                  <a:gd name="connsiteX2" fmla="*/ 0 w 64254"/>
                  <a:gd name="connsiteY2" fmla="*/ 64995 h 135742"/>
                  <a:gd name="connsiteX3" fmla="*/ 0 w 64254"/>
                  <a:gd name="connsiteY3" fmla="*/ 43714 h 135742"/>
                  <a:gd name="connsiteX4" fmla="*/ 12156 w 64254"/>
                  <a:gd name="connsiteY4" fmla="*/ 43714 h 135742"/>
                  <a:gd name="connsiteX5" fmla="*/ 12156 w 64254"/>
                  <a:gd name="connsiteY5" fmla="*/ 40263 h 135742"/>
                  <a:gd name="connsiteX6" fmla="*/ 23734 w 64254"/>
                  <a:gd name="connsiteY6" fmla="*/ 9203 h 135742"/>
                  <a:gd name="connsiteX7" fmla="*/ 49204 w 64254"/>
                  <a:gd name="connsiteY7" fmla="*/ 0 h 135742"/>
                  <a:gd name="connsiteX8" fmla="*/ 64254 w 64254"/>
                  <a:gd name="connsiteY8" fmla="*/ 1726 h 135742"/>
                  <a:gd name="connsiteX9" fmla="*/ 63097 w 64254"/>
                  <a:gd name="connsiteY9" fmla="*/ 23582 h 135742"/>
                  <a:gd name="connsiteX10" fmla="*/ 53835 w 64254"/>
                  <a:gd name="connsiteY10" fmla="*/ 22432 h 135742"/>
                  <a:gd name="connsiteX11" fmla="*/ 40521 w 64254"/>
                  <a:gd name="connsiteY11" fmla="*/ 38537 h 135742"/>
                  <a:gd name="connsiteX12" fmla="*/ 40521 w 64254"/>
                  <a:gd name="connsiteY12" fmla="*/ 43139 h 135742"/>
                  <a:gd name="connsiteX13" fmla="*/ 59045 w 64254"/>
                  <a:gd name="connsiteY13" fmla="*/ 43139 h 135742"/>
                  <a:gd name="connsiteX14" fmla="*/ 59045 w 64254"/>
                  <a:gd name="connsiteY14" fmla="*/ 64420 h 135742"/>
                  <a:gd name="connsiteX15" fmla="*/ 40521 w 64254"/>
                  <a:gd name="connsiteY15" fmla="*/ 64420 h 135742"/>
                  <a:gd name="connsiteX16" fmla="*/ 40521 w 64254"/>
                  <a:gd name="connsiteY16" fmla="*/ 135168 h 135742"/>
                  <a:gd name="connsiteX17" fmla="*/ 12156 w 64254"/>
                  <a:gd name="connsiteY17" fmla="*/ 135168 h 13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254" h="135742">
                    <a:moveTo>
                      <a:pt x="12156" y="135743"/>
                    </a:moveTo>
                    <a:lnTo>
                      <a:pt x="12156" y="64995"/>
                    </a:lnTo>
                    <a:lnTo>
                      <a:pt x="0" y="64995"/>
                    </a:lnTo>
                    <a:lnTo>
                      <a:pt x="0" y="43714"/>
                    </a:lnTo>
                    <a:lnTo>
                      <a:pt x="12156" y="43714"/>
                    </a:lnTo>
                    <a:lnTo>
                      <a:pt x="12156" y="40263"/>
                    </a:lnTo>
                    <a:cubicBezTo>
                      <a:pt x="12156" y="29334"/>
                      <a:pt x="15629" y="17255"/>
                      <a:pt x="23734" y="9203"/>
                    </a:cubicBezTo>
                    <a:cubicBezTo>
                      <a:pt x="30680" y="2301"/>
                      <a:pt x="41100" y="0"/>
                      <a:pt x="49204" y="0"/>
                    </a:cubicBezTo>
                    <a:cubicBezTo>
                      <a:pt x="55571" y="0"/>
                      <a:pt x="60781" y="575"/>
                      <a:pt x="64254" y="1726"/>
                    </a:cubicBezTo>
                    <a:lnTo>
                      <a:pt x="63097" y="23582"/>
                    </a:lnTo>
                    <a:cubicBezTo>
                      <a:pt x="60781" y="23007"/>
                      <a:pt x="57887" y="22432"/>
                      <a:pt x="53835" y="22432"/>
                    </a:cubicBezTo>
                    <a:cubicBezTo>
                      <a:pt x="44573" y="22432"/>
                      <a:pt x="40521" y="29909"/>
                      <a:pt x="40521" y="38537"/>
                    </a:cubicBezTo>
                    <a:lnTo>
                      <a:pt x="40521" y="43139"/>
                    </a:lnTo>
                    <a:lnTo>
                      <a:pt x="59045" y="43139"/>
                    </a:lnTo>
                    <a:lnTo>
                      <a:pt x="59045" y="64420"/>
                    </a:lnTo>
                    <a:lnTo>
                      <a:pt x="40521" y="64420"/>
                    </a:lnTo>
                    <a:lnTo>
                      <a:pt x="40521" y="135168"/>
                    </a:lnTo>
                    <a:lnTo>
                      <a:pt x="12156" y="135168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10D2087-0BE0-5055-C2C7-A6B1E2205882}"/>
                  </a:ext>
                </a:extLst>
              </p:cNvPr>
              <p:cNvSpPr/>
              <p:nvPr/>
            </p:nvSpPr>
            <p:spPr>
              <a:xfrm>
                <a:off x="3632157" y="4045464"/>
                <a:ext cx="96671" cy="96055"/>
              </a:xfrm>
              <a:custGeom>
                <a:avLst/>
                <a:gdLst>
                  <a:gd name="connsiteX0" fmla="*/ 96671 w 96671"/>
                  <a:gd name="connsiteY0" fmla="*/ 47165 h 96055"/>
                  <a:gd name="connsiteX1" fmla="*/ 48046 w 96671"/>
                  <a:gd name="connsiteY1" fmla="*/ 96055 h 96055"/>
                  <a:gd name="connsiteX2" fmla="*/ 0 w 96671"/>
                  <a:gd name="connsiteY2" fmla="*/ 48890 h 96055"/>
                  <a:gd name="connsiteX3" fmla="*/ 49204 w 96671"/>
                  <a:gd name="connsiteY3" fmla="*/ 0 h 96055"/>
                  <a:gd name="connsiteX4" fmla="*/ 96671 w 96671"/>
                  <a:gd name="connsiteY4" fmla="*/ 47165 h 96055"/>
                  <a:gd name="connsiteX5" fmla="*/ 29522 w 96671"/>
                  <a:gd name="connsiteY5" fmla="*/ 47740 h 96055"/>
                  <a:gd name="connsiteX6" fmla="*/ 48625 w 96671"/>
                  <a:gd name="connsiteY6" fmla="*/ 75349 h 96055"/>
                  <a:gd name="connsiteX7" fmla="*/ 67149 w 96671"/>
                  <a:gd name="connsiteY7" fmla="*/ 47740 h 96055"/>
                  <a:gd name="connsiteX8" fmla="*/ 48625 w 96671"/>
                  <a:gd name="connsiteY8" fmla="*/ 20131 h 96055"/>
                  <a:gd name="connsiteX9" fmla="*/ 29522 w 96671"/>
                  <a:gd name="connsiteY9" fmla="*/ 47740 h 9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71" h="96055">
                    <a:moveTo>
                      <a:pt x="96671" y="47165"/>
                    </a:moveTo>
                    <a:cubicBezTo>
                      <a:pt x="96671" y="80525"/>
                      <a:pt x="72937" y="96055"/>
                      <a:pt x="48046" y="96055"/>
                    </a:cubicBezTo>
                    <a:cubicBezTo>
                      <a:pt x="20839" y="96055"/>
                      <a:pt x="0" y="78225"/>
                      <a:pt x="0" y="48890"/>
                    </a:cubicBezTo>
                    <a:cubicBezTo>
                      <a:pt x="0" y="18981"/>
                      <a:pt x="19681" y="0"/>
                      <a:pt x="49204" y="0"/>
                    </a:cubicBezTo>
                    <a:cubicBezTo>
                      <a:pt x="77568" y="0"/>
                      <a:pt x="96671" y="19556"/>
                      <a:pt x="96671" y="47165"/>
                    </a:cubicBezTo>
                    <a:close/>
                    <a:moveTo>
                      <a:pt x="29522" y="47740"/>
                    </a:moveTo>
                    <a:cubicBezTo>
                      <a:pt x="29522" y="63270"/>
                      <a:pt x="35890" y="75349"/>
                      <a:pt x="48625" y="75349"/>
                    </a:cubicBezTo>
                    <a:cubicBezTo>
                      <a:pt x="59623" y="75349"/>
                      <a:pt x="67149" y="64420"/>
                      <a:pt x="67149" y="47740"/>
                    </a:cubicBezTo>
                    <a:cubicBezTo>
                      <a:pt x="67149" y="33936"/>
                      <a:pt x="61939" y="20131"/>
                      <a:pt x="48625" y="20131"/>
                    </a:cubicBezTo>
                    <a:cubicBezTo>
                      <a:pt x="34732" y="20131"/>
                      <a:pt x="29522" y="34511"/>
                      <a:pt x="29522" y="477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BB7BC15-BDAB-9F77-0B00-7C2D139234DA}"/>
                  </a:ext>
                </a:extLst>
              </p:cNvPr>
              <p:cNvSpPr/>
              <p:nvPr/>
            </p:nvSpPr>
            <p:spPr>
              <a:xfrm>
                <a:off x="3737511" y="4046040"/>
                <a:ext cx="70043" cy="95480"/>
              </a:xfrm>
              <a:custGeom>
                <a:avLst/>
                <a:gdLst>
                  <a:gd name="connsiteX0" fmla="*/ 5210 w 70043"/>
                  <a:gd name="connsiteY0" fmla="*/ 68447 h 95480"/>
                  <a:gd name="connsiteX1" fmla="*/ 30101 w 70043"/>
                  <a:gd name="connsiteY1" fmla="*/ 75349 h 95480"/>
                  <a:gd name="connsiteX2" fmla="*/ 42257 w 70043"/>
                  <a:gd name="connsiteY2" fmla="*/ 67871 h 95480"/>
                  <a:gd name="connsiteX3" fmla="*/ 28943 w 70043"/>
                  <a:gd name="connsiteY3" fmla="*/ 57518 h 95480"/>
                  <a:gd name="connsiteX4" fmla="*/ 2894 w 70043"/>
                  <a:gd name="connsiteY4" fmla="*/ 29909 h 95480"/>
                  <a:gd name="connsiteX5" fmla="*/ 40521 w 70043"/>
                  <a:gd name="connsiteY5" fmla="*/ 0 h 95480"/>
                  <a:gd name="connsiteX6" fmla="*/ 66570 w 70043"/>
                  <a:gd name="connsiteY6" fmla="*/ 5177 h 95480"/>
                  <a:gd name="connsiteX7" fmla="*/ 61360 w 70043"/>
                  <a:gd name="connsiteY7" fmla="*/ 24733 h 95480"/>
                  <a:gd name="connsiteX8" fmla="*/ 41100 w 70043"/>
                  <a:gd name="connsiteY8" fmla="*/ 19556 h 95480"/>
                  <a:gd name="connsiteX9" fmla="*/ 30101 w 70043"/>
                  <a:gd name="connsiteY9" fmla="*/ 27034 h 95480"/>
                  <a:gd name="connsiteX10" fmla="*/ 45152 w 70043"/>
                  <a:gd name="connsiteY10" fmla="*/ 37387 h 95480"/>
                  <a:gd name="connsiteX11" fmla="*/ 70043 w 70043"/>
                  <a:gd name="connsiteY11" fmla="*/ 65571 h 95480"/>
                  <a:gd name="connsiteX12" fmla="*/ 30101 w 70043"/>
                  <a:gd name="connsiteY12" fmla="*/ 95480 h 95480"/>
                  <a:gd name="connsiteX13" fmla="*/ 0 w 70043"/>
                  <a:gd name="connsiteY13" fmla="*/ 89153 h 95480"/>
                  <a:gd name="connsiteX14" fmla="*/ 5210 w 70043"/>
                  <a:gd name="connsiteY14" fmla="*/ 68447 h 9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043" h="95480">
                    <a:moveTo>
                      <a:pt x="5210" y="68447"/>
                    </a:moveTo>
                    <a:cubicBezTo>
                      <a:pt x="10420" y="71898"/>
                      <a:pt x="21418" y="75349"/>
                      <a:pt x="30101" y="75349"/>
                    </a:cubicBezTo>
                    <a:cubicBezTo>
                      <a:pt x="38784" y="75349"/>
                      <a:pt x="42257" y="72473"/>
                      <a:pt x="42257" y="67871"/>
                    </a:cubicBezTo>
                    <a:cubicBezTo>
                      <a:pt x="42257" y="63270"/>
                      <a:pt x="39363" y="60969"/>
                      <a:pt x="28943" y="57518"/>
                    </a:cubicBezTo>
                    <a:cubicBezTo>
                      <a:pt x="9841" y="51191"/>
                      <a:pt x="2315" y="40838"/>
                      <a:pt x="2894" y="29909"/>
                    </a:cubicBezTo>
                    <a:cubicBezTo>
                      <a:pt x="2894" y="12654"/>
                      <a:pt x="17366" y="0"/>
                      <a:pt x="40521" y="0"/>
                    </a:cubicBezTo>
                    <a:cubicBezTo>
                      <a:pt x="51519" y="0"/>
                      <a:pt x="60781" y="2301"/>
                      <a:pt x="66570" y="5177"/>
                    </a:cubicBezTo>
                    <a:lnTo>
                      <a:pt x="61360" y="24733"/>
                    </a:lnTo>
                    <a:cubicBezTo>
                      <a:pt x="57308" y="22432"/>
                      <a:pt x="49204" y="19556"/>
                      <a:pt x="41100" y="19556"/>
                    </a:cubicBezTo>
                    <a:cubicBezTo>
                      <a:pt x="34153" y="19556"/>
                      <a:pt x="30101" y="22432"/>
                      <a:pt x="30101" y="27034"/>
                    </a:cubicBezTo>
                    <a:cubicBezTo>
                      <a:pt x="30101" y="31635"/>
                      <a:pt x="33574" y="33361"/>
                      <a:pt x="45152" y="37387"/>
                    </a:cubicBezTo>
                    <a:cubicBezTo>
                      <a:pt x="62518" y="43139"/>
                      <a:pt x="70043" y="52341"/>
                      <a:pt x="70043" y="65571"/>
                    </a:cubicBezTo>
                    <a:cubicBezTo>
                      <a:pt x="70043" y="82826"/>
                      <a:pt x="56729" y="95480"/>
                      <a:pt x="30101" y="95480"/>
                    </a:cubicBezTo>
                    <a:cubicBezTo>
                      <a:pt x="17945" y="95480"/>
                      <a:pt x="7525" y="92604"/>
                      <a:pt x="0" y="89153"/>
                    </a:cubicBezTo>
                    <a:lnTo>
                      <a:pt x="5210" y="68447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568BCC0-AF77-FD24-D6F6-5E34C0D606BE}"/>
                  </a:ext>
                </a:extLst>
              </p:cNvPr>
              <p:cNvSpPr/>
              <p:nvPr/>
            </p:nvSpPr>
            <p:spPr>
              <a:xfrm>
                <a:off x="3815658" y="4046040"/>
                <a:ext cx="70043" cy="95480"/>
              </a:xfrm>
              <a:custGeom>
                <a:avLst/>
                <a:gdLst>
                  <a:gd name="connsiteX0" fmla="*/ 5210 w 70043"/>
                  <a:gd name="connsiteY0" fmla="*/ 68447 h 95480"/>
                  <a:gd name="connsiteX1" fmla="*/ 30101 w 70043"/>
                  <a:gd name="connsiteY1" fmla="*/ 75349 h 95480"/>
                  <a:gd name="connsiteX2" fmla="*/ 42257 w 70043"/>
                  <a:gd name="connsiteY2" fmla="*/ 67871 h 95480"/>
                  <a:gd name="connsiteX3" fmla="*/ 28943 w 70043"/>
                  <a:gd name="connsiteY3" fmla="*/ 57518 h 95480"/>
                  <a:gd name="connsiteX4" fmla="*/ 2894 w 70043"/>
                  <a:gd name="connsiteY4" fmla="*/ 29909 h 95480"/>
                  <a:gd name="connsiteX5" fmla="*/ 40521 w 70043"/>
                  <a:gd name="connsiteY5" fmla="*/ 0 h 95480"/>
                  <a:gd name="connsiteX6" fmla="*/ 66570 w 70043"/>
                  <a:gd name="connsiteY6" fmla="*/ 5177 h 95480"/>
                  <a:gd name="connsiteX7" fmla="*/ 61360 w 70043"/>
                  <a:gd name="connsiteY7" fmla="*/ 24733 h 95480"/>
                  <a:gd name="connsiteX8" fmla="*/ 41100 w 70043"/>
                  <a:gd name="connsiteY8" fmla="*/ 19556 h 95480"/>
                  <a:gd name="connsiteX9" fmla="*/ 30101 w 70043"/>
                  <a:gd name="connsiteY9" fmla="*/ 27034 h 95480"/>
                  <a:gd name="connsiteX10" fmla="*/ 45152 w 70043"/>
                  <a:gd name="connsiteY10" fmla="*/ 37387 h 95480"/>
                  <a:gd name="connsiteX11" fmla="*/ 70043 w 70043"/>
                  <a:gd name="connsiteY11" fmla="*/ 65571 h 95480"/>
                  <a:gd name="connsiteX12" fmla="*/ 30101 w 70043"/>
                  <a:gd name="connsiteY12" fmla="*/ 95480 h 95480"/>
                  <a:gd name="connsiteX13" fmla="*/ 0 w 70043"/>
                  <a:gd name="connsiteY13" fmla="*/ 89153 h 95480"/>
                  <a:gd name="connsiteX14" fmla="*/ 5210 w 70043"/>
                  <a:gd name="connsiteY14" fmla="*/ 68447 h 9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043" h="95480">
                    <a:moveTo>
                      <a:pt x="5210" y="68447"/>
                    </a:moveTo>
                    <a:cubicBezTo>
                      <a:pt x="10420" y="71898"/>
                      <a:pt x="21418" y="75349"/>
                      <a:pt x="30101" y="75349"/>
                    </a:cubicBezTo>
                    <a:cubicBezTo>
                      <a:pt x="38784" y="75349"/>
                      <a:pt x="42257" y="72473"/>
                      <a:pt x="42257" y="67871"/>
                    </a:cubicBezTo>
                    <a:cubicBezTo>
                      <a:pt x="42257" y="63270"/>
                      <a:pt x="39363" y="60969"/>
                      <a:pt x="28943" y="57518"/>
                    </a:cubicBezTo>
                    <a:cubicBezTo>
                      <a:pt x="9841" y="51191"/>
                      <a:pt x="2315" y="40838"/>
                      <a:pt x="2894" y="29909"/>
                    </a:cubicBezTo>
                    <a:cubicBezTo>
                      <a:pt x="2894" y="12654"/>
                      <a:pt x="17366" y="0"/>
                      <a:pt x="40521" y="0"/>
                    </a:cubicBezTo>
                    <a:cubicBezTo>
                      <a:pt x="51519" y="0"/>
                      <a:pt x="60781" y="2301"/>
                      <a:pt x="66570" y="5177"/>
                    </a:cubicBezTo>
                    <a:lnTo>
                      <a:pt x="61360" y="24733"/>
                    </a:lnTo>
                    <a:cubicBezTo>
                      <a:pt x="57308" y="22432"/>
                      <a:pt x="49204" y="19556"/>
                      <a:pt x="41100" y="19556"/>
                    </a:cubicBezTo>
                    <a:cubicBezTo>
                      <a:pt x="34153" y="19556"/>
                      <a:pt x="30101" y="22432"/>
                      <a:pt x="30101" y="27034"/>
                    </a:cubicBezTo>
                    <a:cubicBezTo>
                      <a:pt x="30101" y="31635"/>
                      <a:pt x="33574" y="33361"/>
                      <a:pt x="45152" y="37387"/>
                    </a:cubicBezTo>
                    <a:cubicBezTo>
                      <a:pt x="62518" y="43139"/>
                      <a:pt x="70043" y="52341"/>
                      <a:pt x="70043" y="65571"/>
                    </a:cubicBezTo>
                    <a:cubicBezTo>
                      <a:pt x="70043" y="82826"/>
                      <a:pt x="56729" y="95480"/>
                      <a:pt x="30101" y="95480"/>
                    </a:cubicBezTo>
                    <a:cubicBezTo>
                      <a:pt x="17945" y="95480"/>
                      <a:pt x="7525" y="92604"/>
                      <a:pt x="0" y="89153"/>
                    </a:cubicBezTo>
                    <a:lnTo>
                      <a:pt x="5210" y="68447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DA0FA6-58F3-A642-4CBC-ABD8A3530586}"/>
                </a:ext>
              </a:extLst>
            </p:cNvPr>
            <p:cNvSpPr/>
            <p:nvPr/>
          </p:nvSpPr>
          <p:spPr>
            <a:xfrm>
              <a:off x="4767897" y="3389183"/>
              <a:ext cx="876985" cy="525140"/>
            </a:xfrm>
            <a:custGeom>
              <a:avLst/>
              <a:gdLst>
                <a:gd name="connsiteX0" fmla="*/ 839938 w 876985"/>
                <a:gd name="connsiteY0" fmla="*/ 575 h 525140"/>
                <a:gd name="connsiteX1" fmla="*/ 839938 w 876985"/>
                <a:gd name="connsiteY1" fmla="*/ 438863 h 525140"/>
                <a:gd name="connsiteX2" fmla="*/ 787840 w 876985"/>
                <a:gd name="connsiteY2" fmla="*/ 490054 h 525140"/>
                <a:gd name="connsiteX3" fmla="*/ 735742 w 876985"/>
                <a:gd name="connsiteY3" fmla="*/ 439438 h 525140"/>
                <a:gd name="connsiteX4" fmla="*/ 736321 w 876985"/>
                <a:gd name="connsiteY4" fmla="*/ 87427 h 525140"/>
                <a:gd name="connsiteX5" fmla="*/ 647754 w 876985"/>
                <a:gd name="connsiteY5" fmla="*/ 575 h 525140"/>
                <a:gd name="connsiteX6" fmla="*/ 559187 w 876985"/>
                <a:gd name="connsiteY6" fmla="*/ 87427 h 525140"/>
                <a:gd name="connsiteX7" fmla="*/ 559766 w 876985"/>
                <a:gd name="connsiteY7" fmla="*/ 439438 h 525140"/>
                <a:gd name="connsiteX8" fmla="*/ 507668 w 876985"/>
                <a:gd name="connsiteY8" fmla="*/ 490629 h 525140"/>
                <a:gd name="connsiteX9" fmla="*/ 455570 w 876985"/>
                <a:gd name="connsiteY9" fmla="*/ 440013 h 525140"/>
                <a:gd name="connsiteX10" fmla="*/ 456148 w 876985"/>
                <a:gd name="connsiteY10" fmla="*/ 88003 h 525140"/>
                <a:gd name="connsiteX11" fmla="*/ 367581 w 876985"/>
                <a:gd name="connsiteY11" fmla="*/ 1150 h 525140"/>
                <a:gd name="connsiteX12" fmla="*/ 279015 w 876985"/>
                <a:gd name="connsiteY12" fmla="*/ 88003 h 525140"/>
                <a:gd name="connsiteX13" fmla="*/ 279593 w 876985"/>
                <a:gd name="connsiteY13" fmla="*/ 440013 h 525140"/>
                <a:gd name="connsiteX14" fmla="*/ 227495 w 876985"/>
                <a:gd name="connsiteY14" fmla="*/ 491204 h 525140"/>
                <a:gd name="connsiteX15" fmla="*/ 175397 w 876985"/>
                <a:gd name="connsiteY15" fmla="*/ 440589 h 525140"/>
                <a:gd name="connsiteX16" fmla="*/ 175976 w 876985"/>
                <a:gd name="connsiteY16" fmla="*/ 88578 h 525140"/>
                <a:gd name="connsiteX17" fmla="*/ 87409 w 876985"/>
                <a:gd name="connsiteY17" fmla="*/ 1726 h 525140"/>
                <a:gd name="connsiteX18" fmla="*/ 0 w 876985"/>
                <a:gd name="connsiteY18" fmla="*/ 86852 h 525140"/>
                <a:gd name="connsiteX19" fmla="*/ 0 w 876985"/>
                <a:gd name="connsiteY19" fmla="*/ 518238 h 525140"/>
                <a:gd name="connsiteX20" fmla="*/ 36469 w 876985"/>
                <a:gd name="connsiteY20" fmla="*/ 518238 h 525140"/>
                <a:gd name="connsiteX21" fmla="*/ 36469 w 876985"/>
                <a:gd name="connsiteY21" fmla="*/ 86852 h 525140"/>
                <a:gd name="connsiteX22" fmla="*/ 88567 w 876985"/>
                <a:gd name="connsiteY22" fmla="*/ 35661 h 525140"/>
                <a:gd name="connsiteX23" fmla="*/ 140665 w 876985"/>
                <a:gd name="connsiteY23" fmla="*/ 86277 h 525140"/>
                <a:gd name="connsiteX24" fmla="*/ 140086 w 876985"/>
                <a:gd name="connsiteY24" fmla="*/ 438288 h 525140"/>
                <a:gd name="connsiteX25" fmla="*/ 228653 w 876985"/>
                <a:gd name="connsiteY25" fmla="*/ 525140 h 525140"/>
                <a:gd name="connsiteX26" fmla="*/ 317220 w 876985"/>
                <a:gd name="connsiteY26" fmla="*/ 438288 h 525140"/>
                <a:gd name="connsiteX27" fmla="*/ 316641 w 876985"/>
                <a:gd name="connsiteY27" fmla="*/ 86277 h 525140"/>
                <a:gd name="connsiteX28" fmla="*/ 368739 w 876985"/>
                <a:gd name="connsiteY28" fmla="*/ 35086 h 525140"/>
                <a:gd name="connsiteX29" fmla="*/ 420837 w 876985"/>
                <a:gd name="connsiteY29" fmla="*/ 85702 h 525140"/>
                <a:gd name="connsiteX30" fmla="*/ 420259 w 876985"/>
                <a:gd name="connsiteY30" fmla="*/ 437713 h 525140"/>
                <a:gd name="connsiteX31" fmla="*/ 508825 w 876985"/>
                <a:gd name="connsiteY31" fmla="*/ 524565 h 525140"/>
                <a:gd name="connsiteX32" fmla="*/ 597392 w 876985"/>
                <a:gd name="connsiteY32" fmla="*/ 437713 h 525140"/>
                <a:gd name="connsiteX33" fmla="*/ 596234 w 876985"/>
                <a:gd name="connsiteY33" fmla="*/ 86852 h 525140"/>
                <a:gd name="connsiteX34" fmla="*/ 648333 w 876985"/>
                <a:gd name="connsiteY34" fmla="*/ 35661 h 525140"/>
                <a:gd name="connsiteX35" fmla="*/ 700431 w 876985"/>
                <a:gd name="connsiteY35" fmla="*/ 86277 h 525140"/>
                <a:gd name="connsiteX36" fmla="*/ 699852 w 876985"/>
                <a:gd name="connsiteY36" fmla="*/ 438288 h 525140"/>
                <a:gd name="connsiteX37" fmla="*/ 788419 w 876985"/>
                <a:gd name="connsiteY37" fmla="*/ 525140 h 525140"/>
                <a:gd name="connsiteX38" fmla="*/ 876986 w 876985"/>
                <a:gd name="connsiteY38" fmla="*/ 438288 h 525140"/>
                <a:gd name="connsiteX39" fmla="*/ 876986 w 876985"/>
                <a:gd name="connsiteY39" fmla="*/ 0 h 52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76985" h="525140">
                  <a:moveTo>
                    <a:pt x="839938" y="575"/>
                  </a:moveTo>
                  <a:lnTo>
                    <a:pt x="839938" y="438863"/>
                  </a:lnTo>
                  <a:cubicBezTo>
                    <a:pt x="839938" y="467047"/>
                    <a:pt x="816783" y="490054"/>
                    <a:pt x="787840" y="490054"/>
                  </a:cubicBezTo>
                  <a:cubicBezTo>
                    <a:pt x="759475" y="490054"/>
                    <a:pt x="735742" y="467047"/>
                    <a:pt x="735742" y="439438"/>
                  </a:cubicBezTo>
                  <a:lnTo>
                    <a:pt x="736321" y="87427"/>
                  </a:lnTo>
                  <a:cubicBezTo>
                    <a:pt x="736321" y="39687"/>
                    <a:pt x="696379" y="575"/>
                    <a:pt x="647754" y="575"/>
                  </a:cubicBezTo>
                  <a:cubicBezTo>
                    <a:pt x="599129" y="575"/>
                    <a:pt x="559187" y="39687"/>
                    <a:pt x="559187" y="87427"/>
                  </a:cubicBezTo>
                  <a:lnTo>
                    <a:pt x="559766" y="439438"/>
                  </a:lnTo>
                  <a:cubicBezTo>
                    <a:pt x="559766" y="467622"/>
                    <a:pt x="536611" y="490629"/>
                    <a:pt x="507668" y="490629"/>
                  </a:cubicBezTo>
                  <a:cubicBezTo>
                    <a:pt x="479303" y="490629"/>
                    <a:pt x="455570" y="467622"/>
                    <a:pt x="455570" y="440013"/>
                  </a:cubicBezTo>
                  <a:lnTo>
                    <a:pt x="456148" y="88003"/>
                  </a:lnTo>
                  <a:cubicBezTo>
                    <a:pt x="456148" y="40263"/>
                    <a:pt x="416206" y="1150"/>
                    <a:pt x="367581" y="1150"/>
                  </a:cubicBezTo>
                  <a:cubicBezTo>
                    <a:pt x="318957" y="1150"/>
                    <a:pt x="279015" y="40263"/>
                    <a:pt x="279015" y="88003"/>
                  </a:cubicBezTo>
                  <a:lnTo>
                    <a:pt x="279593" y="440013"/>
                  </a:lnTo>
                  <a:cubicBezTo>
                    <a:pt x="279593" y="468197"/>
                    <a:pt x="256439" y="491204"/>
                    <a:pt x="227495" y="491204"/>
                  </a:cubicBezTo>
                  <a:cubicBezTo>
                    <a:pt x="199131" y="491204"/>
                    <a:pt x="175397" y="468197"/>
                    <a:pt x="175397" y="440589"/>
                  </a:cubicBezTo>
                  <a:lnTo>
                    <a:pt x="175976" y="88578"/>
                  </a:lnTo>
                  <a:cubicBezTo>
                    <a:pt x="175976" y="40838"/>
                    <a:pt x="136034" y="1726"/>
                    <a:pt x="87409" y="1726"/>
                  </a:cubicBezTo>
                  <a:cubicBezTo>
                    <a:pt x="39942" y="0"/>
                    <a:pt x="0" y="39112"/>
                    <a:pt x="0" y="86852"/>
                  </a:cubicBezTo>
                  <a:lnTo>
                    <a:pt x="0" y="518238"/>
                  </a:lnTo>
                  <a:lnTo>
                    <a:pt x="36469" y="518238"/>
                  </a:lnTo>
                  <a:lnTo>
                    <a:pt x="36469" y="86852"/>
                  </a:lnTo>
                  <a:cubicBezTo>
                    <a:pt x="36469" y="58668"/>
                    <a:pt x="59623" y="35661"/>
                    <a:pt x="88567" y="35661"/>
                  </a:cubicBezTo>
                  <a:cubicBezTo>
                    <a:pt x="116931" y="35661"/>
                    <a:pt x="140665" y="58668"/>
                    <a:pt x="140665" y="86277"/>
                  </a:cubicBezTo>
                  <a:lnTo>
                    <a:pt x="140086" y="438288"/>
                  </a:lnTo>
                  <a:cubicBezTo>
                    <a:pt x="140086" y="486028"/>
                    <a:pt x="180028" y="525140"/>
                    <a:pt x="228653" y="525140"/>
                  </a:cubicBezTo>
                  <a:cubicBezTo>
                    <a:pt x="277278" y="525140"/>
                    <a:pt x="317220" y="486028"/>
                    <a:pt x="317220" y="438288"/>
                  </a:cubicBezTo>
                  <a:lnTo>
                    <a:pt x="316641" y="86277"/>
                  </a:lnTo>
                  <a:cubicBezTo>
                    <a:pt x="316641" y="58093"/>
                    <a:pt x="339796" y="35086"/>
                    <a:pt x="368739" y="35086"/>
                  </a:cubicBezTo>
                  <a:cubicBezTo>
                    <a:pt x="397104" y="35086"/>
                    <a:pt x="420837" y="58093"/>
                    <a:pt x="420837" y="85702"/>
                  </a:cubicBezTo>
                  <a:lnTo>
                    <a:pt x="420259" y="437713"/>
                  </a:lnTo>
                  <a:cubicBezTo>
                    <a:pt x="420259" y="485453"/>
                    <a:pt x="460200" y="524565"/>
                    <a:pt x="508825" y="524565"/>
                  </a:cubicBezTo>
                  <a:cubicBezTo>
                    <a:pt x="557450" y="524565"/>
                    <a:pt x="597392" y="485453"/>
                    <a:pt x="597392" y="437713"/>
                  </a:cubicBezTo>
                  <a:lnTo>
                    <a:pt x="596234" y="86852"/>
                  </a:lnTo>
                  <a:cubicBezTo>
                    <a:pt x="596234" y="58668"/>
                    <a:pt x="619389" y="35661"/>
                    <a:pt x="648333" y="35661"/>
                  </a:cubicBezTo>
                  <a:cubicBezTo>
                    <a:pt x="676697" y="35661"/>
                    <a:pt x="700431" y="58668"/>
                    <a:pt x="700431" y="86277"/>
                  </a:cubicBezTo>
                  <a:lnTo>
                    <a:pt x="699852" y="438288"/>
                  </a:lnTo>
                  <a:cubicBezTo>
                    <a:pt x="699852" y="486028"/>
                    <a:pt x="739794" y="525140"/>
                    <a:pt x="788419" y="525140"/>
                  </a:cubicBezTo>
                  <a:cubicBezTo>
                    <a:pt x="837044" y="525140"/>
                    <a:pt x="876986" y="486028"/>
                    <a:pt x="876986" y="438288"/>
                  </a:cubicBezTo>
                  <a:lnTo>
                    <a:pt x="876986" y="0"/>
                  </a:lnTo>
                </a:path>
              </a:pathLst>
            </a:custGeom>
            <a:solidFill>
              <a:srgbClr val="FF0000"/>
            </a:solidFill>
            <a:ln w="5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8" name="Picture 3">
              <a:extLst>
                <a:ext uri="{FF2B5EF4-FFF2-40B4-BE49-F238E27FC236}">
                  <a16:creationId xmlns:a16="http://schemas.microsoft.com/office/drawing/2014/main" id="{0B223F80-F4FF-8FD9-7E56-F6023C8A6BCB}"/>
                </a:ext>
              </a:extLst>
            </p:cNvPr>
            <p:cNvGrpSpPr/>
            <p:nvPr/>
          </p:nvGrpSpPr>
          <p:grpSpPr>
            <a:xfrm>
              <a:off x="3009873" y="3389183"/>
              <a:ext cx="1711713" cy="522839"/>
              <a:chOff x="3009873" y="3389183"/>
              <a:chExt cx="1711713" cy="522839"/>
            </a:xfrm>
            <a:solidFill>
              <a:srgbClr val="FFFFFF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E17A05D-A427-E6F4-E643-4D0916E6FFA5}"/>
                  </a:ext>
                </a:extLst>
              </p:cNvPr>
              <p:cNvSpPr/>
              <p:nvPr/>
            </p:nvSpPr>
            <p:spPr>
              <a:xfrm>
                <a:off x="3520435" y="3391484"/>
                <a:ext cx="360635" cy="520538"/>
              </a:xfrm>
              <a:custGeom>
                <a:avLst/>
                <a:gdLst>
                  <a:gd name="connsiteX0" fmla="*/ 0 w 360635"/>
                  <a:gd name="connsiteY0" fmla="*/ 0 h 520538"/>
                  <a:gd name="connsiteX1" fmla="*/ 360635 w 360635"/>
                  <a:gd name="connsiteY1" fmla="*/ 0 h 520538"/>
                  <a:gd name="connsiteX2" fmla="*/ 360635 w 360635"/>
                  <a:gd name="connsiteY2" fmla="*/ 99506 h 520538"/>
                  <a:gd name="connsiteX3" fmla="*/ 142402 w 360635"/>
                  <a:gd name="connsiteY3" fmla="*/ 99506 h 520538"/>
                  <a:gd name="connsiteX4" fmla="*/ 142402 w 360635"/>
                  <a:gd name="connsiteY4" fmla="*/ 210516 h 520538"/>
                  <a:gd name="connsiteX5" fmla="*/ 360635 w 360635"/>
                  <a:gd name="connsiteY5" fmla="*/ 210516 h 520538"/>
                  <a:gd name="connsiteX6" fmla="*/ 360635 w 360635"/>
                  <a:gd name="connsiteY6" fmla="*/ 304271 h 520538"/>
                  <a:gd name="connsiteX7" fmla="*/ 142402 w 360635"/>
                  <a:gd name="connsiteY7" fmla="*/ 304271 h 520538"/>
                  <a:gd name="connsiteX8" fmla="*/ 142402 w 360635"/>
                  <a:gd name="connsiteY8" fmla="*/ 423908 h 520538"/>
                  <a:gd name="connsiteX9" fmla="*/ 360635 w 360635"/>
                  <a:gd name="connsiteY9" fmla="*/ 423908 h 520538"/>
                  <a:gd name="connsiteX10" fmla="*/ 360635 w 360635"/>
                  <a:gd name="connsiteY10" fmla="*/ 520539 h 520538"/>
                  <a:gd name="connsiteX11" fmla="*/ 0 w 360635"/>
                  <a:gd name="connsiteY11" fmla="*/ 520539 h 520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635" h="520538">
                    <a:moveTo>
                      <a:pt x="0" y="0"/>
                    </a:moveTo>
                    <a:lnTo>
                      <a:pt x="360635" y="0"/>
                    </a:lnTo>
                    <a:lnTo>
                      <a:pt x="360635" y="99506"/>
                    </a:lnTo>
                    <a:lnTo>
                      <a:pt x="142402" y="99506"/>
                    </a:lnTo>
                    <a:lnTo>
                      <a:pt x="142402" y="210516"/>
                    </a:lnTo>
                    <a:lnTo>
                      <a:pt x="360635" y="210516"/>
                    </a:lnTo>
                    <a:lnTo>
                      <a:pt x="360635" y="304271"/>
                    </a:lnTo>
                    <a:lnTo>
                      <a:pt x="142402" y="304271"/>
                    </a:lnTo>
                    <a:lnTo>
                      <a:pt x="142402" y="423908"/>
                    </a:lnTo>
                    <a:lnTo>
                      <a:pt x="360635" y="423908"/>
                    </a:lnTo>
                    <a:lnTo>
                      <a:pt x="360635" y="520539"/>
                    </a:lnTo>
                    <a:lnTo>
                      <a:pt x="0" y="520539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844C021-7A1C-711C-A8E4-3817704EC7E7}"/>
                  </a:ext>
                </a:extLst>
              </p:cNvPr>
              <p:cNvSpPr/>
              <p:nvPr/>
            </p:nvSpPr>
            <p:spPr>
              <a:xfrm>
                <a:off x="4439100" y="3391484"/>
                <a:ext cx="144138" cy="519963"/>
              </a:xfrm>
              <a:custGeom>
                <a:avLst/>
                <a:gdLst>
                  <a:gd name="connsiteX0" fmla="*/ 0 w 144138"/>
                  <a:gd name="connsiteY0" fmla="*/ 0 h 519963"/>
                  <a:gd name="connsiteX1" fmla="*/ 144138 w 144138"/>
                  <a:gd name="connsiteY1" fmla="*/ 0 h 519963"/>
                  <a:gd name="connsiteX2" fmla="*/ 144138 w 144138"/>
                  <a:gd name="connsiteY2" fmla="*/ 519964 h 519963"/>
                  <a:gd name="connsiteX3" fmla="*/ 0 w 144138"/>
                  <a:gd name="connsiteY3" fmla="*/ 519964 h 51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138" h="519963">
                    <a:moveTo>
                      <a:pt x="0" y="0"/>
                    </a:moveTo>
                    <a:lnTo>
                      <a:pt x="144138" y="0"/>
                    </a:lnTo>
                    <a:lnTo>
                      <a:pt x="144138" y="519964"/>
                    </a:lnTo>
                    <a:lnTo>
                      <a:pt x="0" y="519964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9FA5604-E8F3-F196-7441-14A8A1419681}"/>
                  </a:ext>
                </a:extLst>
              </p:cNvPr>
              <p:cNvSpPr/>
              <p:nvPr/>
            </p:nvSpPr>
            <p:spPr>
              <a:xfrm>
                <a:off x="3943009" y="3391484"/>
                <a:ext cx="434151" cy="520538"/>
              </a:xfrm>
              <a:custGeom>
                <a:avLst/>
                <a:gdLst>
                  <a:gd name="connsiteX0" fmla="*/ 434151 w 434151"/>
                  <a:gd name="connsiteY0" fmla="*/ 0 h 520538"/>
                  <a:gd name="connsiteX1" fmla="*/ 334007 w 434151"/>
                  <a:gd name="connsiteY1" fmla="*/ 0 h 520538"/>
                  <a:gd name="connsiteX2" fmla="*/ 221128 w 434151"/>
                  <a:gd name="connsiteY2" fmla="*/ 356612 h 520538"/>
                  <a:gd name="connsiteX3" fmla="*/ 219970 w 434151"/>
                  <a:gd name="connsiteY3" fmla="*/ 356612 h 520538"/>
                  <a:gd name="connsiteX4" fmla="*/ 108248 w 434151"/>
                  <a:gd name="connsiteY4" fmla="*/ 0 h 520538"/>
                  <a:gd name="connsiteX5" fmla="*/ 0 w 434151"/>
                  <a:gd name="connsiteY5" fmla="*/ 0 h 520538"/>
                  <a:gd name="connsiteX6" fmla="*/ 0 w 434151"/>
                  <a:gd name="connsiteY6" fmla="*/ 123664 h 520538"/>
                  <a:gd name="connsiteX7" fmla="*/ 134297 w 434151"/>
                  <a:gd name="connsiteY7" fmla="*/ 520539 h 520538"/>
                  <a:gd name="connsiteX8" fmla="*/ 298117 w 434151"/>
                  <a:gd name="connsiteY8" fmla="*/ 520539 h 520538"/>
                  <a:gd name="connsiteX9" fmla="*/ 434151 w 434151"/>
                  <a:gd name="connsiteY9" fmla="*/ 123664 h 520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151" h="520538">
                    <a:moveTo>
                      <a:pt x="434151" y="0"/>
                    </a:moveTo>
                    <a:lnTo>
                      <a:pt x="334007" y="0"/>
                    </a:lnTo>
                    <a:lnTo>
                      <a:pt x="221128" y="356612"/>
                    </a:lnTo>
                    <a:lnTo>
                      <a:pt x="219970" y="356612"/>
                    </a:lnTo>
                    <a:lnTo>
                      <a:pt x="108248" y="0"/>
                    </a:lnTo>
                    <a:lnTo>
                      <a:pt x="0" y="0"/>
                    </a:lnTo>
                    <a:lnTo>
                      <a:pt x="0" y="123664"/>
                    </a:lnTo>
                    <a:lnTo>
                      <a:pt x="134297" y="520539"/>
                    </a:lnTo>
                    <a:lnTo>
                      <a:pt x="298117" y="520539"/>
                    </a:lnTo>
                    <a:lnTo>
                      <a:pt x="434151" y="123664"/>
                    </a:lnTo>
                    <a:close/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69D229A-C60A-6A1A-4C16-902D2F66FB63}"/>
                  </a:ext>
                </a:extLst>
              </p:cNvPr>
              <p:cNvSpPr/>
              <p:nvPr/>
            </p:nvSpPr>
            <p:spPr>
              <a:xfrm>
                <a:off x="3009873" y="3391484"/>
                <a:ext cx="448623" cy="519963"/>
              </a:xfrm>
              <a:custGeom>
                <a:avLst/>
                <a:gdLst>
                  <a:gd name="connsiteX0" fmla="*/ 448623 w 448623"/>
                  <a:gd name="connsiteY0" fmla="*/ 154148 h 519963"/>
                  <a:gd name="connsiteX1" fmla="*/ 185238 w 448623"/>
                  <a:gd name="connsiteY1" fmla="*/ 0 h 519963"/>
                  <a:gd name="connsiteX2" fmla="*/ 0 w 448623"/>
                  <a:gd name="connsiteY2" fmla="*/ 0 h 519963"/>
                  <a:gd name="connsiteX3" fmla="*/ 0 w 448623"/>
                  <a:gd name="connsiteY3" fmla="*/ 519964 h 519963"/>
                  <a:gd name="connsiteX4" fmla="*/ 181186 w 448623"/>
                  <a:gd name="connsiteY4" fmla="*/ 519964 h 519963"/>
                  <a:gd name="connsiteX5" fmla="*/ 448623 w 448623"/>
                  <a:gd name="connsiteY5" fmla="*/ 361789 h 519963"/>
                  <a:gd name="connsiteX6" fmla="*/ 448623 w 448623"/>
                  <a:gd name="connsiteY6" fmla="*/ 154148 h 519963"/>
                  <a:gd name="connsiteX7" fmla="*/ 178870 w 448623"/>
                  <a:gd name="connsiteY7" fmla="*/ 424483 h 519963"/>
                  <a:gd name="connsiteX8" fmla="*/ 143559 w 448623"/>
                  <a:gd name="connsiteY8" fmla="*/ 424483 h 519963"/>
                  <a:gd name="connsiteX9" fmla="*/ 143559 w 448623"/>
                  <a:gd name="connsiteY9" fmla="*/ 98931 h 519963"/>
                  <a:gd name="connsiteX10" fmla="*/ 178870 w 448623"/>
                  <a:gd name="connsiteY10" fmla="*/ 98931 h 519963"/>
                  <a:gd name="connsiteX11" fmla="*/ 316641 w 448623"/>
                  <a:gd name="connsiteY11" fmla="*/ 261132 h 519963"/>
                  <a:gd name="connsiteX12" fmla="*/ 178870 w 448623"/>
                  <a:gd name="connsiteY12" fmla="*/ 424483 h 51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623" h="519963">
                    <a:moveTo>
                      <a:pt x="448623" y="154148"/>
                    </a:moveTo>
                    <a:cubicBezTo>
                      <a:pt x="415049" y="50041"/>
                      <a:pt x="325903" y="0"/>
                      <a:pt x="185238" y="0"/>
                    </a:cubicBezTo>
                    <a:lnTo>
                      <a:pt x="0" y="0"/>
                    </a:lnTo>
                    <a:lnTo>
                      <a:pt x="0" y="519964"/>
                    </a:lnTo>
                    <a:lnTo>
                      <a:pt x="181186" y="519964"/>
                    </a:lnTo>
                    <a:cubicBezTo>
                      <a:pt x="325324" y="519964"/>
                      <a:pt x="415628" y="467047"/>
                      <a:pt x="448623" y="361789"/>
                    </a:cubicBezTo>
                    <a:lnTo>
                      <a:pt x="448623" y="154148"/>
                    </a:lnTo>
                    <a:close/>
                    <a:moveTo>
                      <a:pt x="178870" y="424483"/>
                    </a:moveTo>
                    <a:lnTo>
                      <a:pt x="143559" y="424483"/>
                    </a:lnTo>
                    <a:lnTo>
                      <a:pt x="143559" y="98931"/>
                    </a:lnTo>
                    <a:lnTo>
                      <a:pt x="178870" y="98931"/>
                    </a:lnTo>
                    <a:cubicBezTo>
                      <a:pt x="273805" y="98931"/>
                      <a:pt x="316641" y="142070"/>
                      <a:pt x="316641" y="261132"/>
                    </a:cubicBezTo>
                    <a:cubicBezTo>
                      <a:pt x="316062" y="379619"/>
                      <a:pt x="272068" y="424483"/>
                      <a:pt x="178870" y="424483"/>
                    </a:cubicBezTo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1EE39C3-72A9-F81A-5A28-3CFE8A257BF0}"/>
                  </a:ext>
                </a:extLst>
              </p:cNvPr>
              <p:cNvSpPr/>
              <p:nvPr/>
            </p:nvSpPr>
            <p:spPr>
              <a:xfrm>
                <a:off x="4638230" y="3389183"/>
                <a:ext cx="83357" cy="82826"/>
              </a:xfrm>
              <a:custGeom>
                <a:avLst/>
                <a:gdLst>
                  <a:gd name="connsiteX0" fmla="*/ 83357 w 83357"/>
                  <a:gd name="connsiteY0" fmla="*/ 41413 h 82826"/>
                  <a:gd name="connsiteX1" fmla="*/ 41678 w 83357"/>
                  <a:gd name="connsiteY1" fmla="*/ 82826 h 82826"/>
                  <a:gd name="connsiteX2" fmla="*/ 0 w 83357"/>
                  <a:gd name="connsiteY2" fmla="*/ 41413 h 82826"/>
                  <a:gd name="connsiteX3" fmla="*/ 41678 w 83357"/>
                  <a:gd name="connsiteY3" fmla="*/ 0 h 82826"/>
                  <a:gd name="connsiteX4" fmla="*/ 83357 w 83357"/>
                  <a:gd name="connsiteY4" fmla="*/ 41413 h 82826"/>
                  <a:gd name="connsiteX5" fmla="*/ 71780 w 83357"/>
                  <a:gd name="connsiteY5" fmla="*/ 41413 h 82826"/>
                  <a:gd name="connsiteX6" fmla="*/ 41100 w 83357"/>
                  <a:gd name="connsiteY6" fmla="*/ 9778 h 82826"/>
                  <a:gd name="connsiteX7" fmla="*/ 10420 w 83357"/>
                  <a:gd name="connsiteY7" fmla="*/ 41413 h 82826"/>
                  <a:gd name="connsiteX8" fmla="*/ 41100 w 83357"/>
                  <a:gd name="connsiteY8" fmla="*/ 73048 h 82826"/>
                  <a:gd name="connsiteX9" fmla="*/ 71780 w 83357"/>
                  <a:gd name="connsiteY9" fmla="*/ 41413 h 82826"/>
                  <a:gd name="connsiteX10" fmla="*/ 47467 w 83357"/>
                  <a:gd name="connsiteY10" fmla="*/ 62120 h 82826"/>
                  <a:gd name="connsiteX11" fmla="*/ 42836 w 83357"/>
                  <a:gd name="connsiteY11" fmla="*/ 54642 h 82826"/>
                  <a:gd name="connsiteX12" fmla="*/ 36469 w 83357"/>
                  <a:gd name="connsiteY12" fmla="*/ 44864 h 82826"/>
                  <a:gd name="connsiteX13" fmla="*/ 36469 w 83357"/>
                  <a:gd name="connsiteY13" fmla="*/ 61544 h 82826"/>
                  <a:gd name="connsiteX14" fmla="*/ 25470 w 83357"/>
                  <a:gd name="connsiteY14" fmla="*/ 61544 h 82826"/>
                  <a:gd name="connsiteX15" fmla="*/ 25470 w 83357"/>
                  <a:gd name="connsiteY15" fmla="*/ 18981 h 82826"/>
                  <a:gd name="connsiteX16" fmla="*/ 42836 w 83357"/>
                  <a:gd name="connsiteY16" fmla="*/ 18981 h 82826"/>
                  <a:gd name="connsiteX17" fmla="*/ 56729 w 83357"/>
                  <a:gd name="connsiteY17" fmla="*/ 32210 h 82826"/>
                  <a:gd name="connsiteX18" fmla="*/ 46888 w 83357"/>
                  <a:gd name="connsiteY18" fmla="*/ 43714 h 82826"/>
                  <a:gd name="connsiteX19" fmla="*/ 52677 w 83357"/>
                  <a:gd name="connsiteY19" fmla="*/ 49466 h 82826"/>
                  <a:gd name="connsiteX20" fmla="*/ 60202 w 83357"/>
                  <a:gd name="connsiteY20" fmla="*/ 61544 h 82826"/>
                  <a:gd name="connsiteX21" fmla="*/ 47467 w 83357"/>
                  <a:gd name="connsiteY21" fmla="*/ 61544 h 82826"/>
                  <a:gd name="connsiteX22" fmla="*/ 39942 w 83357"/>
                  <a:gd name="connsiteY22" fmla="*/ 28184 h 82826"/>
                  <a:gd name="connsiteX23" fmla="*/ 37048 w 83357"/>
                  <a:gd name="connsiteY23" fmla="*/ 28184 h 82826"/>
                  <a:gd name="connsiteX24" fmla="*/ 37048 w 83357"/>
                  <a:gd name="connsiteY24" fmla="*/ 36812 h 82826"/>
                  <a:gd name="connsiteX25" fmla="*/ 39942 w 83357"/>
                  <a:gd name="connsiteY25" fmla="*/ 36812 h 82826"/>
                  <a:gd name="connsiteX26" fmla="*/ 45731 w 83357"/>
                  <a:gd name="connsiteY26" fmla="*/ 32785 h 82826"/>
                  <a:gd name="connsiteX27" fmla="*/ 39942 w 83357"/>
                  <a:gd name="connsiteY27" fmla="*/ 28184 h 8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3357" h="82826">
                    <a:moveTo>
                      <a:pt x="83357" y="41413"/>
                    </a:moveTo>
                    <a:cubicBezTo>
                      <a:pt x="83357" y="64420"/>
                      <a:pt x="64254" y="82826"/>
                      <a:pt x="41678" y="82826"/>
                    </a:cubicBezTo>
                    <a:cubicBezTo>
                      <a:pt x="18524" y="82826"/>
                      <a:pt x="0" y="63845"/>
                      <a:pt x="0" y="41413"/>
                    </a:cubicBezTo>
                    <a:cubicBezTo>
                      <a:pt x="0" y="18406"/>
                      <a:pt x="19103" y="0"/>
                      <a:pt x="41678" y="0"/>
                    </a:cubicBezTo>
                    <a:cubicBezTo>
                      <a:pt x="64833" y="0"/>
                      <a:pt x="83357" y="18406"/>
                      <a:pt x="83357" y="41413"/>
                    </a:cubicBezTo>
                    <a:moveTo>
                      <a:pt x="71780" y="41413"/>
                    </a:moveTo>
                    <a:cubicBezTo>
                      <a:pt x="71780" y="24158"/>
                      <a:pt x="57887" y="9778"/>
                      <a:pt x="41100" y="9778"/>
                    </a:cubicBezTo>
                    <a:cubicBezTo>
                      <a:pt x="24312" y="9778"/>
                      <a:pt x="10420" y="24158"/>
                      <a:pt x="10420" y="41413"/>
                    </a:cubicBezTo>
                    <a:cubicBezTo>
                      <a:pt x="10420" y="58668"/>
                      <a:pt x="24312" y="73048"/>
                      <a:pt x="41100" y="73048"/>
                    </a:cubicBezTo>
                    <a:cubicBezTo>
                      <a:pt x="58466" y="73048"/>
                      <a:pt x="71780" y="58668"/>
                      <a:pt x="71780" y="41413"/>
                    </a:cubicBezTo>
                    <a:moveTo>
                      <a:pt x="47467" y="62120"/>
                    </a:moveTo>
                    <a:cubicBezTo>
                      <a:pt x="45152" y="58668"/>
                      <a:pt x="44573" y="57518"/>
                      <a:pt x="42836" y="54642"/>
                    </a:cubicBezTo>
                    <a:cubicBezTo>
                      <a:pt x="38784" y="47740"/>
                      <a:pt x="37626" y="46014"/>
                      <a:pt x="36469" y="44864"/>
                    </a:cubicBezTo>
                    <a:lnTo>
                      <a:pt x="36469" y="61544"/>
                    </a:lnTo>
                    <a:lnTo>
                      <a:pt x="25470" y="61544"/>
                    </a:lnTo>
                    <a:lnTo>
                      <a:pt x="25470" y="18981"/>
                    </a:lnTo>
                    <a:lnTo>
                      <a:pt x="42836" y="18981"/>
                    </a:lnTo>
                    <a:cubicBezTo>
                      <a:pt x="51519" y="18981"/>
                      <a:pt x="56729" y="24158"/>
                      <a:pt x="56729" y="32210"/>
                    </a:cubicBezTo>
                    <a:cubicBezTo>
                      <a:pt x="56729" y="38537"/>
                      <a:pt x="52677" y="43139"/>
                      <a:pt x="46888" y="43714"/>
                    </a:cubicBezTo>
                    <a:cubicBezTo>
                      <a:pt x="49783" y="44864"/>
                      <a:pt x="50940" y="47165"/>
                      <a:pt x="52677" y="49466"/>
                    </a:cubicBezTo>
                    <a:cubicBezTo>
                      <a:pt x="55571" y="54067"/>
                      <a:pt x="60202" y="61544"/>
                      <a:pt x="60202" y="61544"/>
                    </a:cubicBezTo>
                    <a:lnTo>
                      <a:pt x="47467" y="61544"/>
                    </a:lnTo>
                    <a:close/>
                    <a:moveTo>
                      <a:pt x="39942" y="28184"/>
                    </a:moveTo>
                    <a:lnTo>
                      <a:pt x="37048" y="28184"/>
                    </a:lnTo>
                    <a:lnTo>
                      <a:pt x="37048" y="36812"/>
                    </a:lnTo>
                    <a:lnTo>
                      <a:pt x="39942" y="36812"/>
                    </a:lnTo>
                    <a:cubicBezTo>
                      <a:pt x="43994" y="36812"/>
                      <a:pt x="45731" y="35661"/>
                      <a:pt x="45731" y="32785"/>
                    </a:cubicBezTo>
                    <a:cubicBezTo>
                      <a:pt x="45731" y="29334"/>
                      <a:pt x="43994" y="28184"/>
                      <a:pt x="39942" y="28184"/>
                    </a:cubicBezTo>
                  </a:path>
                </a:pathLst>
              </a:custGeom>
              <a:solidFill>
                <a:srgbClr val="FFFFFF"/>
              </a:solidFill>
              <a:ln w="5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42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B088CE-6A07-0365-E4CD-FDA89AF68D09}"/>
              </a:ext>
            </a:extLst>
          </p:cNvPr>
          <p:cNvSpPr txBox="1"/>
          <p:nvPr/>
        </p:nvSpPr>
        <p:spPr>
          <a:xfrm>
            <a:off x="309665" y="786238"/>
            <a:ext cx="111682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1920"/>
              </a:spcBef>
              <a:spcAft>
                <a:spcPts val="1920"/>
              </a:spcAft>
            </a:pPr>
            <a:r>
              <a:rPr lang="cs-CZ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Díky snižování energetické náročnosti budov v rámci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Fit for 55</a:t>
            </a:r>
            <a:r>
              <a:rPr lang="cs-CZ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v kombinaci s rozvojem fotovoltaiky - způsobí, že instalace jakéhokoliv technicky složitého a investičně náročného topného systému v rodinném bydlení nebude dávat </a:t>
            </a:r>
            <a:r>
              <a:rPr lang="cs-CZ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technický ani ekonomický smysl.</a:t>
            </a:r>
            <a:endParaRPr lang="cs-CZ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2E37A-2F49-90DD-D821-C21510819320}"/>
              </a:ext>
            </a:extLst>
          </p:cNvPr>
          <p:cNvSpPr txBox="1"/>
          <p:nvPr/>
        </p:nvSpPr>
        <p:spPr>
          <a:xfrm>
            <a:off x="511868" y="5640875"/>
            <a:ext cx="1116826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1920"/>
              </a:spcBef>
              <a:spcAft>
                <a:spcPts val="1920"/>
              </a:spcAft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Investiční náklady na pořízení takového systému se díky minimálním požadavkům na hrazení tepelných ztrát</a:t>
            </a:r>
            <a:r>
              <a:rPr lang="cs-CZ" sz="1400" b="1" dirty="0">
                <a:latin typeface="Verdana" panose="020B0604030504040204" pitchFamily="34" charset="0"/>
                <a:ea typeface="Verdana" panose="020B0604030504040204" pitchFamily="34" charset="0"/>
              </a:rPr>
              <a:t> nikdy nekompenzují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(po dobu životnosti zařízení) v teoreticky </a:t>
            </a:r>
            <a:r>
              <a:rPr lang="cs-CZ" sz="1400" b="1" dirty="0">
                <a:latin typeface="Verdana" panose="020B0604030504040204" pitchFamily="34" charset="0"/>
                <a:ea typeface="Verdana" panose="020B0604030504040204" pitchFamily="34" charset="0"/>
              </a:rPr>
              <a:t>nižších nákladech provozních!</a:t>
            </a:r>
          </a:p>
        </p:txBody>
      </p:sp>
      <p:pic>
        <p:nvPicPr>
          <p:cNvPr id="14340" name="Picture 4" descr="Není k dispozici žádný popis fotky.">
            <a:extLst>
              <a:ext uri="{FF2B5EF4-FFF2-40B4-BE49-F238E27FC236}">
                <a16:creationId xmlns:a16="http://schemas.microsoft.com/office/drawing/2014/main" id="{94398904-45E8-C587-9857-2BBA4E202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6" b="1230"/>
          <a:stretch/>
        </p:blipFill>
        <p:spPr bwMode="auto">
          <a:xfrm>
            <a:off x="2351273" y="1569230"/>
            <a:ext cx="7489453" cy="37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845AF7-566C-DDBF-D0A9-3F811C61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" y="92347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pic>
        <p:nvPicPr>
          <p:cNvPr id="7" name="Picture 6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54540286-90FB-E29C-85E7-7F6F2B017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5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E837D0E-FBC8-16A4-4DF8-3DEDF41024E3}"/>
              </a:ext>
            </a:extLst>
          </p:cNvPr>
          <p:cNvSpPr txBox="1"/>
          <p:nvPr/>
        </p:nvSpPr>
        <p:spPr>
          <a:xfrm>
            <a:off x="0" y="702847"/>
            <a:ext cx="5233055" cy="59811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78790" indent="-226695">
              <a:spcBef>
                <a:spcPts val="1920"/>
              </a:spcBef>
              <a:spcAft>
                <a:spcPts val="1200"/>
              </a:spcAft>
            </a:pPr>
            <a:r>
              <a:rPr lang="cs-CZ" sz="1400" b="1" dirty="0">
                <a:effectLst/>
                <a:ea typeface="Times New Roman" panose="02020603050405020304" pitchFamily="18" charset="0"/>
              </a:rPr>
              <a:t>Tepelné čerpadlo</a:t>
            </a: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kern="900" dirty="0">
                <a:effectLst/>
                <a:ea typeface="Times New Roman" panose="02020603050405020304" pitchFamily="18" charset="0"/>
              </a:rPr>
              <a:t>Nízké provozní náklady při </a:t>
            </a:r>
            <a:r>
              <a:rPr lang="cs-CZ" sz="1200" b="1" kern="900" dirty="0">
                <a:effectLst/>
                <a:ea typeface="Times New Roman" panose="02020603050405020304" pitchFamily="18" charset="0"/>
              </a:rPr>
              <a:t>ideálním nastavení</a:t>
            </a:r>
            <a:r>
              <a:rPr lang="cs-CZ" sz="1200" kern="900" dirty="0">
                <a:effectLst/>
                <a:ea typeface="Times New Roman" panose="02020603050405020304" pitchFamily="18" charset="0"/>
              </a:rPr>
              <a:t>.  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kern="900" dirty="0">
                <a:effectLst/>
                <a:ea typeface="Times New Roman" panose="02020603050405020304" pitchFamily="18" charset="0"/>
              </a:rPr>
              <a:t>Složité technologické zařízení s hydraulickou a elektrickou složkou, zábor místa v domě.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kern="900" dirty="0">
                <a:effectLst/>
                <a:ea typeface="Times New Roman" panose="02020603050405020304" pitchFamily="18" charset="0"/>
              </a:rPr>
              <a:t>Hlučnost, setrvačnost  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kern="900" dirty="0">
                <a:effectLst/>
                <a:ea typeface="Times New Roman" panose="02020603050405020304" pitchFamily="18" charset="0"/>
              </a:rPr>
              <a:t>Průchody do domu pro potrubí a odvod kondenzátu. 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kern="900" dirty="0">
                <a:ea typeface="Calibri" panose="020F0502020204030204" pitchFamily="34" charset="0"/>
                <a:cs typeface="Times New Roman" panose="02020603050405020304" pitchFamily="18" charset="0"/>
              </a:rPr>
              <a:t>Náklady na pravidelnou 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údržbu a revize (EK č. 517/2014) v řádu několika tisíc ročně.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effectLst/>
                <a:ea typeface="Times New Roman" panose="02020603050405020304" pitchFamily="18" charset="0"/>
              </a:rPr>
              <a:t>Složitá technologie - točivé stroje, el. odtávání, výměníky, chladivo, regulační ventily, elektrická topná spirála a řídící mikroprocesor,</a:t>
            </a:r>
            <a:r>
              <a:rPr lang="cs-CZ" sz="1200" dirty="0">
                <a:ea typeface="Times New Roman" panose="02020603050405020304" pitchFamily="18" charset="0"/>
              </a:rPr>
              <a:t> </a:t>
            </a:r>
            <a:r>
              <a:rPr lang="cs-CZ" sz="1200" b="1" dirty="0">
                <a:ea typeface="Times New Roman" panose="02020603050405020304" pitchFamily="18" charset="0"/>
              </a:rPr>
              <a:t>akumulační nádoba</a:t>
            </a:r>
            <a:r>
              <a:rPr lang="cs-CZ" sz="1200" dirty="0">
                <a:ea typeface="Times New Roman" panose="02020603050405020304" pitchFamily="18" charset="0"/>
              </a:rPr>
              <a:t>, </a:t>
            </a:r>
            <a:r>
              <a:rPr lang="cs-CZ" sz="1200" b="1" dirty="0">
                <a:ea typeface="Times New Roman" panose="02020603050405020304" pitchFamily="18" charset="0"/>
              </a:rPr>
              <a:t>expanzní nádoba</a:t>
            </a:r>
            <a:r>
              <a:rPr lang="cs-CZ" sz="12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/>
              <a:t>Z toho plyne zábor plochy  cca </a:t>
            </a:r>
            <a:r>
              <a:rPr lang="cs-CZ" sz="1200" b="1" dirty="0"/>
              <a:t>5 m² /58 641 Kč/m²!!</a:t>
            </a:r>
            <a:r>
              <a:rPr lang="cs-CZ" sz="1200" dirty="0"/>
              <a:t> Podle ČSU rok 2023</a:t>
            </a:r>
            <a:r>
              <a:rPr lang="cs-CZ" sz="1200" kern="900" dirty="0">
                <a:ea typeface="Times New Roman" panose="02020603050405020304" pitchFamily="18" charset="0"/>
              </a:rPr>
              <a:t> </a:t>
            </a:r>
            <a:endParaRPr lang="cs-CZ" sz="1200" dirty="0">
              <a:effectLst/>
              <a:ea typeface="Times New Roman" panose="02020603050405020304" pitchFamily="18" charset="0"/>
            </a:endParaRP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ea typeface="Times New Roman" panose="02020603050405020304" pitchFamily="18" charset="0"/>
              </a:rPr>
              <a:t>Teplotní spád 10°C (40/30°C)</a:t>
            </a:r>
            <a:endParaRPr lang="cs-CZ" sz="1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42" name="Picture 2" descr="Tepelné čerpadlo pro domácnost">
            <a:extLst>
              <a:ext uri="{FF2B5EF4-FFF2-40B4-BE49-F238E27FC236}">
                <a16:creationId xmlns:a16="http://schemas.microsoft.com/office/drawing/2014/main" id="{7BC558F0-DF76-331C-9360-C71D3BE88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r="3605"/>
          <a:stretch/>
        </p:blipFill>
        <p:spPr bwMode="auto">
          <a:xfrm>
            <a:off x="5699463" y="871457"/>
            <a:ext cx="6227599" cy="55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2C7FC-F0FF-4FC3-C6C3-05F7E742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" y="92347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805AF6F7-AD26-FF1C-AFE8-4AFAF8EFC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D833FC1-BFB0-7F52-1319-E0D00CD0FF39}"/>
              </a:ext>
            </a:extLst>
          </p:cNvPr>
          <p:cNvSpPr txBox="1"/>
          <p:nvPr/>
        </p:nvSpPr>
        <p:spPr>
          <a:xfrm>
            <a:off x="0" y="853759"/>
            <a:ext cx="5157144" cy="4721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78790" indent="-226695">
              <a:spcBef>
                <a:spcPts val="1920"/>
              </a:spcBef>
              <a:spcAft>
                <a:spcPts val="1200"/>
              </a:spcAft>
            </a:pPr>
            <a:r>
              <a:rPr lang="cs-CZ" sz="1400" b="1" dirty="0">
                <a:effectLst/>
                <a:ea typeface="Times New Roman" panose="02020603050405020304" pitchFamily="18" charset="0"/>
              </a:rPr>
              <a:t>Elektrické podlahové topení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Times New Roman" panose="02020603050405020304" pitchFamily="18" charset="0"/>
              </a:rPr>
              <a:t>Pouze jednoduché elektrické zapojení. 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Times New Roman" panose="02020603050405020304" pitchFamily="18" charset="0"/>
              </a:rPr>
              <a:t>100% účinnost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Times New Roman" panose="02020603050405020304" pitchFamily="18" charset="0"/>
              </a:rPr>
              <a:t>Bez nutnosti údržby.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Times New Roman" panose="02020603050405020304" pitchFamily="18" charset="0"/>
              </a:rPr>
              <a:t>Bez nutnosti pravidelných revizí.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Times New Roman" panose="02020603050405020304" pitchFamily="18" charset="0"/>
              </a:rPr>
              <a:t>Kompletně skrytý topný systém</a:t>
            </a: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20ti letá plná záruka.</a:t>
            </a:r>
            <a:endParaRPr lang="cs-CZ" sz="1400" dirty="0">
              <a:ea typeface="Times New Roman" panose="02020603050405020304" pitchFamily="18" charset="0"/>
            </a:endParaRPr>
          </a:p>
          <a:p>
            <a:pPr marL="537845" indent="-285750">
              <a:spcBef>
                <a:spcPts val="192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Malý teplotní spád 2-3°C </a:t>
            </a:r>
            <a:r>
              <a:rPr lang="cs-CZ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= nižší provozní náklady</a:t>
            </a:r>
            <a:r>
              <a:rPr lang="cs-CZ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512DE-6999-E31A-F321-B0480D73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435"/>
          <a:stretch>
            <a:fillRect/>
          </a:stretch>
        </p:blipFill>
        <p:spPr>
          <a:xfrm>
            <a:off x="8661124" y="-99762"/>
            <a:ext cx="3530876" cy="6459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B2235-1B27-BE61-B4F8-D6F19083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" y="92347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694E407-08F0-4EB2-906A-E0BEA2B3E7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664270" y="6621607"/>
            <a:ext cx="376669" cy="16221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a-DK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Verdana" pitchFamily="-72" charset="0"/>
                <a:ea typeface="SimHei" charset="0"/>
                <a:cs typeface="SimHei" charset="0"/>
              </a:defRPr>
            </a:lvl9pPr>
          </a:lstStyle>
          <a:p>
            <a:fld id="{512E56FE-1E75-48F2-94C9-E246270E9F9D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763155C-4D26-4D82-9F42-50AA386B3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96850"/>
            <a:ext cx="2879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63"/>
              </a:spcBef>
              <a:buClr>
                <a:srgbClr val="1563B4"/>
              </a:buClr>
              <a:buFont typeface="Wingdings" pitchFamily="2" charset="2"/>
              <a:buChar char=""/>
              <a:defRPr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40000"/>
              </a:spcBef>
              <a:buClr>
                <a:srgbClr val="1563B4"/>
              </a:buClr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40000"/>
              </a:spcBef>
              <a:buClr>
                <a:srgbClr val="1563B4"/>
              </a:buClr>
              <a:buFont typeface="Wingdings" pitchFamily="2" charset="2"/>
              <a:buChar char="n"/>
              <a:defRPr sz="1400"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40000"/>
              </a:spcBef>
              <a:buClr>
                <a:srgbClr val="1563B4"/>
              </a:buClr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40000"/>
              </a:spcBef>
              <a:buClr>
                <a:srgbClr val="1563B4"/>
              </a:buClr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563B4"/>
              </a:buClr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563B4"/>
              </a:buClr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563B4"/>
              </a:buClr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1563B4"/>
              </a:buClr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Verdana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cs-CZ" sz="2000" dirty="0">
                <a:solidFill>
                  <a:schemeClr val="bg1"/>
                </a:solidFill>
                <a:cs typeface="Arial" charset="0"/>
              </a:rPr>
              <a:t>DEVI vnitřní aplikace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6C729C-2F99-FB8E-E405-743EF25E6F68}"/>
              </a:ext>
            </a:extLst>
          </p:cNvPr>
          <p:cNvGrpSpPr>
            <a:grpSpLocks noChangeAspect="1"/>
          </p:cNvGrpSpPr>
          <p:nvPr/>
        </p:nvGrpSpPr>
        <p:grpSpPr>
          <a:xfrm>
            <a:off x="1083959" y="1999173"/>
            <a:ext cx="10024082" cy="3043688"/>
            <a:chOff x="2709960" y="4102871"/>
            <a:chExt cx="6543479" cy="1986846"/>
          </a:xfrm>
        </p:grpSpPr>
        <p:pic>
          <p:nvPicPr>
            <p:cNvPr id="26" name="Picture 2" descr="Elektrické topné systémy DEVI s prodlouženou zárukou">
              <a:extLst>
                <a:ext uri="{FF2B5EF4-FFF2-40B4-BE49-F238E27FC236}">
                  <a16:creationId xmlns:a16="http://schemas.microsoft.com/office/drawing/2014/main" id="{821FD62C-6D5B-7F69-5E73-A9D88ADB66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3" b="46100"/>
            <a:stretch/>
          </p:blipFill>
          <p:spPr bwMode="auto">
            <a:xfrm>
              <a:off x="2709960" y="4102871"/>
              <a:ext cx="6543479" cy="198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63BDC5-7212-76DF-F34D-212E4652A5F1}"/>
                </a:ext>
              </a:extLst>
            </p:cNvPr>
            <p:cNvSpPr txBox="1"/>
            <p:nvPr/>
          </p:nvSpPr>
          <p:spPr>
            <a:xfrm>
              <a:off x="8983744" y="5863471"/>
              <a:ext cx="269695" cy="226245"/>
            </a:xfrm>
            <a:prstGeom prst="rect">
              <a:avLst/>
            </a:prstGeom>
            <a:solidFill>
              <a:srgbClr val="005C95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cs-CZ" dirty="0" err="1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B142814-BB49-4B83-3FA4-0566839524B0}"/>
              </a:ext>
            </a:extLst>
          </p:cNvPr>
          <p:cNvSpPr txBox="1"/>
          <p:nvPr/>
        </p:nvSpPr>
        <p:spPr>
          <a:xfrm>
            <a:off x="266935" y="701713"/>
            <a:ext cx="11693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1400" dirty="0">
              <a:solidFill>
                <a:srgbClr val="111111"/>
              </a:solidFill>
            </a:endParaRPr>
          </a:p>
          <a:p>
            <a:pPr algn="l"/>
            <a:r>
              <a:rPr lang="cs-CZ" sz="1400" b="0" i="0" dirty="0">
                <a:solidFill>
                  <a:srgbClr val="111111"/>
                </a:solidFill>
                <a:effectLst/>
              </a:rPr>
              <a:t>20let záruka na topné kabely dává investorům jistotu bezproblémového provozu po celou doby životnosti stavby.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A74115-8625-53DC-1925-DB29C6E4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" y="92347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9187580-4C34-2766-4DD6-A7EF9AEC4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D95F35-320B-73E4-30A3-191AB1F6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2" y="-97241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48076-C3B3-6D8B-E870-C5CAB3DC5F54}"/>
              </a:ext>
            </a:extLst>
          </p:cNvPr>
          <p:cNvSpPr txBox="1"/>
          <p:nvPr/>
        </p:nvSpPr>
        <p:spPr>
          <a:xfrm>
            <a:off x="231602" y="582281"/>
            <a:ext cx="11452195" cy="58272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78790" indent="-226695">
              <a:spcBef>
                <a:spcPts val="1920"/>
              </a:spcBef>
              <a:spcAft>
                <a:spcPts val="1200"/>
              </a:spcAft>
            </a:pPr>
            <a:r>
              <a:rPr lang="cs-CZ" sz="1400" b="1" dirty="0">
                <a:effectLst/>
                <a:ea typeface="Times New Roman" panose="02020603050405020304" pitchFamily="18" charset="0"/>
              </a:rPr>
              <a:t>Developer, instalatér	</a:t>
            </a:r>
            <a:r>
              <a:rPr lang="cs-CZ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		</a:t>
            </a:r>
            <a:r>
              <a:rPr lang="cs-CZ" sz="1400" b="1" dirty="0">
                <a:ea typeface="Times New Roman" panose="02020603050405020304" pitchFamily="18" charset="0"/>
              </a:rPr>
              <a:t>Konečný uživatel</a:t>
            </a:r>
            <a:r>
              <a:rPr lang="cs-CZ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	</a:t>
            </a: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200" b="1" kern="900" dirty="0">
                <a:effectLst/>
                <a:ea typeface="Times New Roman" panose="02020603050405020304" pitchFamily="18" charset="0"/>
              </a:rPr>
              <a:t>Investičně nenáročné </a:t>
            </a:r>
            <a:r>
              <a:rPr lang="cs-CZ" sz="1200" kern="900" dirty="0">
                <a:effectLst/>
                <a:ea typeface="Times New Roman" panose="02020603050405020304" pitchFamily="18" charset="0"/>
              </a:rPr>
              <a:t>– snížení ceny nemovitosti, vyšší zisk</a:t>
            </a:r>
            <a:r>
              <a:rPr lang="cs-CZ" sz="1200" kern="900" dirty="0">
                <a:ea typeface="Times New Roman" panose="02020603050405020304" pitchFamily="18" charset="0"/>
              </a:rPr>
              <a:t>		- nižší cena nemovitosti, více prostředků pro jiné 						   vybavení</a:t>
            </a:r>
            <a:endParaRPr lang="cs-CZ" sz="1200" kern="900" dirty="0">
              <a:effectLst/>
              <a:ea typeface="Times New Roman" panose="02020603050405020304" pitchFamily="18" charset="0"/>
            </a:endParaRP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200" b="1" kern="900" dirty="0">
                <a:ea typeface="Times New Roman" panose="02020603050405020304" pitchFamily="18" charset="0"/>
              </a:rPr>
              <a:t>Technicky jednoduché </a:t>
            </a:r>
            <a:r>
              <a:rPr lang="cs-CZ" sz="1200" kern="900" dirty="0">
                <a:ea typeface="Times New Roman" panose="02020603050405020304" pitchFamily="18" charset="0"/>
              </a:rPr>
              <a:t>- menší časový nárok na instalaci, vyšší produktivita	- méně potenciálních poruch, jednoduché ovládání</a:t>
            </a: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200" b="1" kern="900" dirty="0">
                <a:ea typeface="Times New Roman" panose="02020603050405020304" pitchFamily="18" charset="0"/>
              </a:rPr>
              <a:t>Spolehlivé</a:t>
            </a:r>
            <a:r>
              <a:rPr lang="cs-CZ" sz="1200" kern="900" dirty="0">
                <a:ea typeface="Times New Roman" panose="02020603050405020304" pitchFamily="18" charset="0"/>
              </a:rPr>
              <a:t> – méně reklamací, oprav – úspora času i nákladů		- méně starostí s opravami</a:t>
            </a: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200" b="1" kern="900" dirty="0">
                <a:ea typeface="Times New Roman" panose="02020603050405020304" pitchFamily="18" charset="0"/>
              </a:rPr>
              <a:t>Bez nároků na prostor </a:t>
            </a:r>
            <a:r>
              <a:rPr lang="cs-CZ" sz="1200" kern="900" dirty="0">
                <a:ea typeface="Times New Roman" panose="02020603050405020304" pitchFamily="18" charset="0"/>
              </a:rPr>
              <a:t>– možnost nabídnout větší plochu pro pobyt osob	– vetší plocha určená k bydlení nebo skladování</a:t>
            </a: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200" b="1" kern="900" dirty="0">
                <a:ea typeface="Times New Roman" panose="02020603050405020304" pitchFamily="18" charset="0"/>
              </a:rPr>
              <a:t>Nízký teplotní spád </a:t>
            </a:r>
            <a:r>
              <a:rPr lang="cs-CZ" sz="1200" kern="900" dirty="0">
                <a:ea typeface="Times New Roman" panose="02020603050405020304" pitchFamily="18" charset="0"/>
              </a:rPr>
              <a:t>– nabídka úspory nákladů na provoz		– úspora nákladů na provoz</a:t>
            </a: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200" b="1" kern="900" dirty="0">
                <a:ea typeface="Times New Roman" panose="02020603050405020304" pitchFamily="18" charset="0"/>
              </a:rPr>
              <a:t>Dlouhá životnost </a:t>
            </a:r>
            <a:r>
              <a:rPr lang="cs-CZ" sz="1200" kern="900" dirty="0">
                <a:ea typeface="Times New Roman" panose="02020603050405020304" pitchFamily="18" charset="0"/>
              </a:rPr>
              <a:t>– vynikající reference dalším potenciálním zákazníkům	 - bez nutnosti dalších investic po celou dobu užívání 						 nemovitosti</a:t>
            </a: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200" b="1" kern="900" dirty="0">
                <a:effectLst/>
                <a:ea typeface="Times New Roman" panose="02020603050405020304" pitchFamily="18" charset="0"/>
              </a:rPr>
              <a:t>Záruka 20 let </a:t>
            </a:r>
            <a:r>
              <a:rPr lang="cs-CZ" sz="1200" kern="900" dirty="0">
                <a:effectLst/>
                <a:ea typeface="Times New Roman" panose="02020603050405020304" pitchFamily="18" charset="0"/>
              </a:rPr>
              <a:t>– beznákladové reklamace - záruční			- </a:t>
            </a:r>
            <a:r>
              <a:rPr lang="cs-CZ" sz="1200" kern="900" dirty="0">
                <a:ea typeface="Times New Roman" panose="02020603050405020304" pitchFamily="18" charset="0"/>
              </a:rPr>
              <a:t>jistota funkčnosti bez dalších výdajů                                                           						  životnost 50 – 70 let</a:t>
            </a:r>
            <a:endParaRPr lang="cs-CZ" sz="1200" kern="900" dirty="0">
              <a:effectLst/>
              <a:ea typeface="Times New Roman" panose="02020603050405020304" pitchFamily="18" charset="0"/>
            </a:endParaRPr>
          </a:p>
          <a:p>
            <a:pPr marL="478790" indent="-226695">
              <a:spcBef>
                <a:spcPts val="192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200" b="1" kern="900" dirty="0">
                <a:ea typeface="Times New Roman" panose="02020603050405020304" pitchFamily="18" charset="0"/>
              </a:rPr>
              <a:t>Přesná regulace </a:t>
            </a:r>
            <a:r>
              <a:rPr lang="cs-CZ" sz="1200" kern="900" dirty="0">
                <a:ea typeface="Times New Roman" panose="02020603050405020304" pitchFamily="18" charset="0"/>
              </a:rPr>
              <a:t>– přidaná hodnota, možnost přesného ovládání odkudkoliv	– úspora provozních nákladů, komfort kdy a kde 						potřebujete</a:t>
            </a:r>
            <a:endParaRPr lang="cs-CZ" sz="1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39BCFEE-F7A6-3921-EEC8-1BB105604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>
            <a:extLst>
              <a:ext uri="{FF2B5EF4-FFF2-40B4-BE49-F238E27FC236}">
                <a16:creationId xmlns:a16="http://schemas.microsoft.com/office/drawing/2014/main" id="{960E85EF-1492-636D-097F-4A41BB02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12" y="162426"/>
            <a:ext cx="10856844" cy="6391304"/>
          </a:xfrm>
          <a:prstGeom prst="rect">
            <a:avLst/>
          </a:prstGeom>
        </p:spPr>
      </p:pic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AC6C8C1-7CA4-AD88-78BC-83E181FF3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5805" y="326663"/>
            <a:ext cx="8308975" cy="702000"/>
          </a:xfrm>
        </p:spPr>
        <p:txBody>
          <a:bodyPr/>
          <a:lstStyle/>
          <a:p>
            <a:r>
              <a:rPr lang="en-US" sz="1800" dirty="0" err="1">
                <a:latin typeface="+mn-lt"/>
              </a:rPr>
              <a:t>Celkový</a:t>
            </a:r>
            <a:r>
              <a:rPr lang="en-US" sz="1800" dirty="0"/>
              <a:t> </a:t>
            </a:r>
            <a:r>
              <a:rPr lang="en-US" sz="1800" dirty="0" err="1"/>
              <a:t>přehled</a:t>
            </a:r>
            <a:r>
              <a:rPr lang="en-US" sz="1800" dirty="0"/>
              <a:t> – </a:t>
            </a:r>
            <a:r>
              <a:rPr lang="en-US" sz="1800" dirty="0" err="1"/>
              <a:t>Životnost</a:t>
            </a:r>
            <a:r>
              <a:rPr lang="en-US" sz="1800" dirty="0"/>
              <a:t> – </a:t>
            </a:r>
            <a:r>
              <a:rPr lang="en-US" sz="1800" dirty="0" err="1"/>
              <a:t>očekávaná</a:t>
            </a:r>
            <a:r>
              <a:rPr lang="cs-CZ" sz="1800" dirty="0"/>
              <a:t> Eh vs. HP</a:t>
            </a:r>
            <a:endParaRPr lang="en-US" sz="18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933936" y="1257300"/>
            <a:ext cx="5810015" cy="4513150"/>
            <a:chOff x="839" y="1026"/>
            <a:chExt cx="3901" cy="2722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841" y="1026"/>
              <a:ext cx="0" cy="2722"/>
            </a:xfrm>
            <a:prstGeom prst="line">
              <a:avLst/>
            </a:prstGeom>
            <a:noFill/>
            <a:ln w="28575">
              <a:solidFill>
                <a:srgbClr val="57575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4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839" y="3745"/>
              <a:ext cx="3901" cy="0"/>
            </a:xfrm>
            <a:prstGeom prst="line">
              <a:avLst/>
            </a:prstGeom>
            <a:noFill/>
            <a:ln w="28575">
              <a:solidFill>
                <a:srgbClr val="57575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1247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824919" y="5791693"/>
            <a:ext cx="7744551" cy="6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SzPct val="11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hlink"/>
              </a:buClr>
              <a:buSzPct val="12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SzPct val="110000"/>
              <a:buFont typeface="Verdana" panose="020B060403050404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</a:pPr>
            <a:r>
              <a:rPr lang="en-GB" altLang="da-DK" sz="831" b="0" kern="0" dirty="0"/>
              <a:t>0                </a:t>
            </a:r>
            <a:r>
              <a:rPr lang="en-GB" altLang="da-DK" sz="1000" b="0" kern="0" dirty="0"/>
              <a:t>5</a:t>
            </a:r>
            <a:r>
              <a:rPr lang="en-GB" altLang="da-DK" sz="831" b="0" kern="0" dirty="0"/>
              <a:t>	            10	      </a:t>
            </a:r>
            <a:r>
              <a:rPr lang="en-GB" altLang="da-DK" sz="1000" b="0" kern="0" dirty="0"/>
              <a:t>15</a:t>
            </a:r>
            <a:r>
              <a:rPr lang="en-GB" altLang="da-DK" sz="831" b="0" kern="0" dirty="0"/>
              <a:t>	20               25	             </a:t>
            </a:r>
            <a:r>
              <a:rPr lang="en-GB" altLang="da-DK" sz="1000" b="0" kern="0" dirty="0"/>
              <a:t>30</a:t>
            </a:r>
            <a:r>
              <a:rPr lang="en-GB" altLang="da-DK" sz="831" b="0" kern="0" dirty="0"/>
              <a:t> 	      35	</a:t>
            </a:r>
            <a:r>
              <a:rPr lang="cs-CZ" altLang="da-DK" b="0" kern="0" dirty="0"/>
              <a:t>Čas v letech</a:t>
            </a:r>
            <a:r>
              <a:rPr lang="en-GB" altLang="da-DK" b="0" kern="0" dirty="0"/>
              <a:t> </a:t>
            </a:r>
            <a:r>
              <a:rPr lang="en-GB" altLang="da-DK" sz="831" b="0" kern="0" dirty="0"/>
              <a:t>	</a:t>
            </a:r>
          </a:p>
          <a:p>
            <a:pPr algn="ctr">
              <a:spcBef>
                <a:spcPct val="50000"/>
              </a:spcBef>
              <a:buSzTx/>
            </a:pPr>
            <a:endParaRPr lang="en-GB" altLang="da-DK" sz="831" b="0" kern="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393697" y="2774774"/>
            <a:ext cx="15516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SzPct val="11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hlink"/>
              </a:buClr>
              <a:buSzPct val="12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SzPct val="110000"/>
              <a:buFont typeface="Verdana" panose="020B060403050404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</a:pPr>
            <a:r>
              <a:rPr lang="cs-CZ" altLang="da-DK" sz="1200" b="0" kern="0" dirty="0">
                <a:solidFill>
                  <a:srgbClr val="00B050"/>
                </a:solidFill>
              </a:rPr>
              <a:t>Elektrické podlahové topení</a:t>
            </a:r>
            <a:endParaRPr lang="en-US" altLang="da-DK" sz="1200" b="0" kern="0" dirty="0">
              <a:solidFill>
                <a:srgbClr val="00B05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15805" y="1364824"/>
            <a:ext cx="8422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SzPct val="11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hlink"/>
              </a:buClr>
              <a:buSzPct val="12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SzPct val="110000"/>
              <a:buFont typeface="Verdana" panose="020B060403050404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</a:pPr>
            <a:r>
              <a:rPr lang="cs-CZ" altLang="da-DK" b="0" kern="0" dirty="0"/>
              <a:t>Cena</a:t>
            </a:r>
            <a:endParaRPr lang="en-GB" altLang="da-DK" b="0" kern="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387392" y="3193895"/>
            <a:ext cx="15762" cy="2572878"/>
          </a:xfrm>
          <a:prstGeom prst="line">
            <a:avLst/>
          </a:prstGeom>
          <a:ln>
            <a:solidFill>
              <a:srgbClr val="EE00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93110" y="4400733"/>
            <a:ext cx="5222" cy="1382537"/>
          </a:xfrm>
          <a:prstGeom prst="line">
            <a:avLst/>
          </a:prstGeom>
          <a:ln>
            <a:solidFill>
              <a:srgbClr val="EE00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99707" y="3481732"/>
            <a:ext cx="6050" cy="2301538"/>
          </a:xfrm>
          <a:prstGeom prst="line">
            <a:avLst/>
          </a:prstGeom>
          <a:ln>
            <a:solidFill>
              <a:srgbClr val="EE00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084445" y="3022176"/>
            <a:ext cx="345" cy="2733509"/>
          </a:xfrm>
          <a:prstGeom prst="line">
            <a:avLst/>
          </a:prstGeom>
          <a:ln>
            <a:solidFill>
              <a:srgbClr val="EE00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ular Callout 29"/>
          <p:cNvSpPr/>
          <p:nvPr/>
        </p:nvSpPr>
        <p:spPr>
          <a:xfrm>
            <a:off x="1535891" y="4831614"/>
            <a:ext cx="1182101" cy="1060221"/>
          </a:xfrm>
          <a:prstGeom prst="wedgeRectCallout">
            <a:avLst>
              <a:gd name="adj1" fmla="val 67535"/>
              <a:gd name="adj2" fmla="val 35134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900" b="1" kern="0" dirty="0">
                <a:solidFill>
                  <a:schemeClr val="bg2">
                    <a:lumMod val="50000"/>
                  </a:schemeClr>
                </a:solidFill>
              </a:rPr>
              <a:t>Počáteční náklady:</a:t>
            </a:r>
            <a:endParaRPr lang="en-US" sz="900" kern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Electric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ké podlahové topení </a:t>
            </a: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= ~1/3 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Tepelného čerpadla</a:t>
            </a:r>
            <a:endParaRPr lang="en-US" sz="485" kern="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021571" y="3879961"/>
            <a:ext cx="2717" cy="1903308"/>
          </a:xfrm>
          <a:prstGeom prst="line">
            <a:avLst/>
          </a:prstGeom>
          <a:ln>
            <a:solidFill>
              <a:srgbClr val="EE00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48328" y="4488587"/>
            <a:ext cx="2081235" cy="895012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305265" y="4141540"/>
            <a:ext cx="14127" cy="1641731"/>
          </a:xfrm>
          <a:prstGeom prst="line">
            <a:avLst/>
          </a:prstGeom>
          <a:ln>
            <a:solidFill>
              <a:srgbClr val="EE00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ular Callout 29"/>
          <p:cNvSpPr/>
          <p:nvPr/>
        </p:nvSpPr>
        <p:spPr>
          <a:xfrm>
            <a:off x="1524001" y="3757125"/>
            <a:ext cx="1979291" cy="640064"/>
          </a:xfrm>
          <a:prstGeom prst="wedgeRectCallout">
            <a:avLst>
              <a:gd name="adj1" fmla="val 54139"/>
              <a:gd name="adj2" fmla="val 72497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900" b="1" kern="0" dirty="0">
                <a:solidFill>
                  <a:schemeClr val="bg2">
                    <a:lumMod val="50000"/>
                  </a:schemeClr>
                </a:solidFill>
              </a:rPr>
              <a:t>Údržba</a:t>
            </a: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Teplené čerpadlo: každých </a:t>
            </a:r>
          </a:p>
          <a:p>
            <a:pPr>
              <a:defRPr/>
            </a:pP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1 – 2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 roky</a:t>
            </a:r>
          </a:p>
          <a:p>
            <a:pPr>
              <a:defRPr/>
            </a:pP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EH = 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není nutná</a:t>
            </a:r>
            <a:endParaRPr lang="en-US" sz="900" kern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en-US" sz="485" kern="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947846" y="4402162"/>
            <a:ext cx="651407" cy="133040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599252" y="4303450"/>
            <a:ext cx="1" cy="9728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606396" y="4147406"/>
            <a:ext cx="710285" cy="16191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302112" y="4050087"/>
            <a:ext cx="1" cy="9728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298142" y="3884875"/>
            <a:ext cx="710285" cy="16191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5010019" y="3643645"/>
            <a:ext cx="3649" cy="236317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005771" y="3481732"/>
            <a:ext cx="710285" cy="16191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702747" y="3386751"/>
            <a:ext cx="1" cy="9728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696024" y="3232572"/>
            <a:ext cx="710285" cy="16191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395274" y="3145254"/>
            <a:ext cx="1" cy="9728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388503" y="2977493"/>
            <a:ext cx="710285" cy="16191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ular Callout 29"/>
          <p:cNvSpPr/>
          <p:nvPr/>
        </p:nvSpPr>
        <p:spPr>
          <a:xfrm>
            <a:off x="2974813" y="2873106"/>
            <a:ext cx="2349663" cy="641905"/>
          </a:xfrm>
          <a:prstGeom prst="wedgeRectCallout">
            <a:avLst>
              <a:gd name="adj1" fmla="val 37613"/>
              <a:gd name="adj2" fmla="val 119264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900" b="1" kern="0" dirty="0">
                <a:solidFill>
                  <a:schemeClr val="bg2">
                    <a:lumMod val="50000"/>
                  </a:schemeClr>
                </a:solidFill>
              </a:rPr>
              <a:t>Výměna 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hlavní komponenty</a:t>
            </a: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Tepelné čerpadlo</a:t>
            </a: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po </a:t>
            </a: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10 – 15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 letech</a:t>
            </a:r>
            <a:endParaRPr lang="en-US" sz="900" kern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EH: n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ové termostaty: po 15 letech (není nutné)</a:t>
            </a:r>
            <a:endParaRPr lang="en-US" sz="900" kern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en-US" sz="485" kern="0" dirty="0">
              <a:solidFill>
                <a:schemeClr val="tx1"/>
              </a:solidFill>
            </a:endParaRPr>
          </a:p>
        </p:txBody>
      </p:sp>
      <p:sp>
        <p:nvSpPr>
          <p:cNvPr id="88" name="Rectangular Callout 29"/>
          <p:cNvSpPr/>
          <p:nvPr/>
        </p:nvSpPr>
        <p:spPr>
          <a:xfrm>
            <a:off x="5397839" y="2168203"/>
            <a:ext cx="1427643" cy="703750"/>
          </a:xfrm>
          <a:prstGeom prst="wedgeRectCallout">
            <a:avLst>
              <a:gd name="adj1" fmla="val 67789"/>
              <a:gd name="adj2" fmla="val 306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900" b="1" kern="0" dirty="0">
                <a:solidFill>
                  <a:schemeClr val="bg2">
                    <a:lumMod val="50000"/>
                  </a:schemeClr>
                </a:solidFill>
              </a:rPr>
              <a:t>Konec životnosti</a:t>
            </a: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Tepelné čerpadlo:</a:t>
            </a: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nové</a:t>
            </a: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900" kern="0" dirty="0">
                <a:solidFill>
                  <a:schemeClr val="bg2">
                    <a:lumMod val="50000"/>
                  </a:schemeClr>
                </a:solidFill>
              </a:rPr>
              <a:t>EH: </a:t>
            </a:r>
            <a:r>
              <a:rPr lang="cs-CZ" sz="900" kern="0" dirty="0">
                <a:solidFill>
                  <a:schemeClr val="bg2">
                    <a:lumMod val="50000"/>
                  </a:schemeClr>
                </a:solidFill>
              </a:rPr>
              <a:t>Nové termostaty</a:t>
            </a:r>
            <a:endParaRPr lang="en-US" sz="485" kern="0" dirty="0">
              <a:solidFill>
                <a:schemeClr val="tx1"/>
              </a:solidFill>
            </a:endParaRPr>
          </a:p>
        </p:txBody>
      </p: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8433603" y="1506193"/>
            <a:ext cx="139328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SzPct val="11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hlink"/>
              </a:buClr>
              <a:buSzPct val="12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SzPct val="110000"/>
              <a:buFont typeface="Verdana" panose="020B060403050404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</a:pPr>
            <a:r>
              <a:rPr lang="cs-CZ" altLang="da-DK" sz="1200" b="0" kern="0" dirty="0">
                <a:solidFill>
                  <a:srgbClr val="FF0000"/>
                </a:solidFill>
              </a:rPr>
              <a:t>Tepelné čerpadlo</a:t>
            </a:r>
            <a:endParaRPr lang="en-US" altLang="da-DK" sz="1200" b="0" kern="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262764" y="4468682"/>
            <a:ext cx="8810" cy="1336769"/>
          </a:xfrm>
          <a:prstGeom prst="line">
            <a:avLst/>
          </a:prstGeom>
          <a:ln>
            <a:solidFill>
              <a:srgbClr val="EE00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0618" y="4347886"/>
            <a:ext cx="5414" cy="152538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49005" y="1573842"/>
            <a:ext cx="27448" cy="4185887"/>
          </a:xfrm>
          <a:prstGeom prst="line">
            <a:avLst/>
          </a:prstGeom>
          <a:ln>
            <a:solidFill>
              <a:srgbClr val="EE00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019799" y="3447276"/>
            <a:ext cx="2081235" cy="895012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86525" y="3287849"/>
            <a:ext cx="5414" cy="152538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090950" y="2831533"/>
            <a:ext cx="1174996" cy="467342"/>
          </a:xfrm>
          <a:prstGeom prst="line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086508" y="1756951"/>
            <a:ext cx="2725" cy="123711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095881" y="1623912"/>
            <a:ext cx="651407" cy="133040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749006" y="1519655"/>
            <a:ext cx="1" cy="97282"/>
          </a:xfrm>
          <a:prstGeom prst="line">
            <a:avLst/>
          </a:prstGeom>
          <a:ln w="25400">
            <a:solidFill>
              <a:srgbClr val="EE00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744316" y="1397329"/>
            <a:ext cx="521630" cy="118667"/>
          </a:xfrm>
          <a:prstGeom prst="line">
            <a:avLst/>
          </a:prstGeom>
          <a:ln w="25400">
            <a:solidFill>
              <a:srgbClr val="E2000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026033" y="4342288"/>
            <a:ext cx="2853524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69"/>
          <p:cNvSpPr/>
          <p:nvPr/>
        </p:nvSpPr>
        <p:spPr>
          <a:xfrm rot="1322765">
            <a:off x="5538082" y="3953615"/>
            <a:ext cx="520439" cy="585714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7950271" y="3732570"/>
            <a:ext cx="2619198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SzPct val="110000"/>
              <a:buFont typeface="Wingdings" panose="05000000000000000000" pitchFamily="2" charset="2"/>
              <a:defRPr sz="1600"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hlink"/>
              </a:buClr>
              <a:buSzPct val="12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SzPct val="110000"/>
              <a:buFont typeface="Verdana" panose="020B060403050404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Tx/>
            </a:pPr>
            <a:r>
              <a:rPr lang="en-US" altLang="da-DK" sz="1200" kern="0" dirty="0" err="1"/>
              <a:t>Úhel</a:t>
            </a:r>
            <a:r>
              <a:rPr lang="en-US" altLang="da-DK" sz="1200" kern="0" dirty="0"/>
              <a:t> </a:t>
            </a:r>
            <a:r>
              <a:rPr lang="en-US" altLang="da-DK" sz="1200" kern="0" dirty="0" err="1"/>
              <a:t>závisí</a:t>
            </a:r>
            <a:r>
              <a:rPr lang="en-US" altLang="da-DK" sz="1200" kern="0" dirty="0"/>
              <a:t> </a:t>
            </a:r>
            <a:r>
              <a:rPr lang="en-US" altLang="da-DK" sz="1200" kern="0" dirty="0" err="1"/>
              <a:t>na</a:t>
            </a:r>
            <a:r>
              <a:rPr lang="en-US" altLang="da-DK" sz="1200" kern="0" dirty="0"/>
              <a:t>:</a:t>
            </a:r>
            <a:endParaRPr lang="cs-CZ" altLang="da-DK" sz="1200" kern="0" dirty="0"/>
          </a:p>
          <a:p>
            <a:pPr marL="171450" indent="-171450">
              <a:spcBef>
                <a:spcPct val="50000"/>
              </a:spcBef>
              <a:buSzTx/>
              <a:buFontTx/>
              <a:buChar char="-"/>
            </a:pPr>
            <a:r>
              <a:rPr lang="en-US" altLang="da-DK" sz="1200" b="0" kern="0" dirty="0" err="1"/>
              <a:t>Ceně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elektřiny</a:t>
            </a:r>
            <a:endParaRPr lang="cs-CZ" altLang="da-DK" sz="1200" b="0" kern="0" dirty="0"/>
          </a:p>
          <a:p>
            <a:pPr marL="171450" indent="-171450">
              <a:spcBef>
                <a:spcPct val="50000"/>
              </a:spcBef>
              <a:buSzTx/>
              <a:buFontTx/>
              <a:buChar char="-"/>
            </a:pPr>
            <a:r>
              <a:rPr lang="en-US" altLang="da-DK" sz="1200" b="0" kern="0" dirty="0" err="1"/>
              <a:t>Použití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fotovoltaických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panelů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na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střeše</a:t>
            </a:r>
            <a:endParaRPr lang="cs-CZ" altLang="da-DK" sz="1200" b="0" kern="0" dirty="0"/>
          </a:p>
          <a:p>
            <a:pPr>
              <a:spcBef>
                <a:spcPct val="50000"/>
              </a:spcBef>
              <a:buSzTx/>
            </a:pPr>
            <a:r>
              <a:rPr lang="en-US" altLang="da-DK" sz="1200" kern="0" dirty="0" err="1"/>
              <a:t>Další</a:t>
            </a:r>
            <a:r>
              <a:rPr lang="en-US" altLang="da-DK" sz="1200" kern="0" dirty="0"/>
              <a:t> </a:t>
            </a:r>
            <a:r>
              <a:rPr lang="en-US" altLang="da-DK" sz="1200" kern="0" dirty="0" err="1"/>
              <a:t>faktory</a:t>
            </a:r>
            <a:r>
              <a:rPr lang="en-US" altLang="da-DK" sz="1200" kern="0" dirty="0"/>
              <a:t>:</a:t>
            </a:r>
            <a:endParaRPr lang="cs-CZ" altLang="da-DK" sz="1200" kern="0" dirty="0"/>
          </a:p>
          <a:p>
            <a:pPr>
              <a:spcBef>
                <a:spcPct val="50000"/>
              </a:spcBef>
              <a:buSzTx/>
            </a:pPr>
            <a:r>
              <a:rPr lang="cs-CZ" altLang="da-DK" sz="1200" b="0" kern="0" dirty="0"/>
              <a:t>- </a:t>
            </a:r>
            <a:r>
              <a:rPr lang="en-US" altLang="da-DK" sz="1200" b="0" kern="0" dirty="0" err="1"/>
              <a:t>Účinnost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tepelného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čerpadla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při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měnících</a:t>
            </a:r>
            <a:r>
              <a:rPr lang="en-US" altLang="da-DK" sz="1200" b="0" kern="0" dirty="0"/>
              <a:t> se </a:t>
            </a:r>
            <a:r>
              <a:rPr lang="en-US" altLang="da-DK" sz="1200" b="0" kern="0" dirty="0" err="1"/>
              <a:t>povětrnostních</a:t>
            </a:r>
            <a:r>
              <a:rPr lang="en-US" altLang="da-DK" sz="1200" b="0" kern="0" dirty="0"/>
              <a:t> </a:t>
            </a:r>
            <a:r>
              <a:rPr lang="en-US" altLang="da-DK" sz="1200" b="0" kern="0" dirty="0" err="1"/>
              <a:t>podmínkách</a:t>
            </a:r>
            <a:endParaRPr lang="en-US" altLang="da-DK" sz="1200" b="0" kern="0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02D1441A-449C-238B-A965-BB04B0434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2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B088CE-6A07-0365-E4CD-FDA89AF68D09}"/>
              </a:ext>
            </a:extLst>
          </p:cNvPr>
          <p:cNvSpPr txBox="1"/>
          <p:nvPr/>
        </p:nvSpPr>
        <p:spPr>
          <a:xfrm>
            <a:off x="430415" y="751490"/>
            <a:ext cx="8509047" cy="34573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1920"/>
              </a:spcBef>
              <a:spcAft>
                <a:spcPts val="1920"/>
              </a:spcAft>
            </a:pPr>
            <a:r>
              <a:rPr lang="cs-CZ" sz="1400" dirty="0">
                <a:effectLst/>
                <a:ea typeface="Verdana" panose="020B0604030504040204" pitchFamily="34" charset="0"/>
              </a:rPr>
              <a:t>Vzhledem k výše uvedeným pozitivním změnám ve </a:t>
            </a:r>
            <a:r>
              <a:rPr lang="cs-CZ" sz="1400" b="1" dirty="0">
                <a:cs typeface="Segoe UI" panose="020B0502040204020203" pitchFamily="34" charset="0"/>
              </a:rPr>
              <a:t>Vyhlášce č. 264/2020 Sb. </a:t>
            </a:r>
          </a:p>
          <a:p>
            <a:pPr algn="just">
              <a:spcBef>
                <a:spcPts val="1920"/>
              </a:spcBef>
              <a:spcAft>
                <a:spcPts val="1920"/>
              </a:spcAft>
            </a:pPr>
            <a:r>
              <a:rPr lang="cs-CZ" sz="1400" dirty="0">
                <a:effectLst/>
                <a:ea typeface="Verdana" panose="020B0604030504040204" pitchFamily="34" charset="0"/>
                <a:cs typeface="Segoe UI" panose="020B0502040204020203" pitchFamily="34" charset="0"/>
              </a:rPr>
              <a:t>M</a:t>
            </a:r>
            <a:r>
              <a:rPr lang="cs-CZ" sz="1400" dirty="0">
                <a:effectLst/>
                <a:ea typeface="Verdana" panose="020B0604030504040204" pitchFamily="34" charset="0"/>
              </a:rPr>
              <a:t>inimálním nárokům na vytápění u těchto typů staveb se jeví jako nejvýhodnější použití nízkoteplotních zdrojů vytápění.</a:t>
            </a:r>
          </a:p>
          <a:p>
            <a:pPr marL="285750" indent="-285750" algn="just">
              <a:spcBef>
                <a:spcPts val="1920"/>
              </a:spcBef>
              <a:spcAft>
                <a:spcPts val="192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a typeface="Verdana" panose="020B0604030504040204" pitchFamily="34" charset="0"/>
              </a:rPr>
              <a:t>Podlahové vytápění</a:t>
            </a:r>
          </a:p>
          <a:p>
            <a:pPr marL="285750" indent="-285750" algn="just">
              <a:spcBef>
                <a:spcPts val="1920"/>
              </a:spcBef>
              <a:spcAft>
                <a:spcPts val="192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ea typeface="Verdana" panose="020B0604030504040204" pitchFamily="34" charset="0"/>
              </a:rPr>
              <a:t>Pro budovy </a:t>
            </a:r>
            <a:r>
              <a:rPr lang="cs-CZ" sz="1400" dirty="0">
                <a:ea typeface="Verdana" panose="020B0604030504040204" pitchFamily="34" charset="0"/>
              </a:rPr>
              <a:t>s minimálními tepelnými ztrátami nejvýhodnější </a:t>
            </a:r>
            <a:r>
              <a:rPr lang="cs-CZ" sz="1400" b="1" dirty="0">
                <a:ea typeface="Verdana" panose="020B0604030504040204" pitchFamily="34" charset="0"/>
              </a:rPr>
              <a:t>elektrické podlahové vytápění vybavené přesnou inteligentní regulací.</a:t>
            </a:r>
            <a:endParaRPr lang="cs-CZ" sz="1400" b="1" dirty="0">
              <a:effectLst/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1920"/>
              </a:spcBef>
              <a:spcAft>
                <a:spcPts val="1920"/>
              </a:spcAft>
              <a:buFont typeface="Arial" panose="020B0604020202020204" pitchFamily="34" charset="0"/>
              <a:buChar char="•"/>
            </a:pP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D95F35-320B-73E4-30A3-191AB1F6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47" y="243259"/>
            <a:ext cx="7200034" cy="361627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1C537-F82A-B043-CF3E-277CDB3C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281" t="11754" b="7874"/>
          <a:stretch>
            <a:fillRect/>
          </a:stretch>
        </p:blipFill>
        <p:spPr>
          <a:xfrm>
            <a:off x="9089858" y="604886"/>
            <a:ext cx="2461966" cy="420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1ADB1-B3D5-9640-4A94-D3895E9A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0" t="58106" r="66451" b="1716"/>
          <a:stretch>
            <a:fillRect/>
          </a:stretch>
        </p:blipFill>
        <p:spPr>
          <a:xfrm>
            <a:off x="1479402" y="3710024"/>
            <a:ext cx="2862875" cy="270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BD3B27-2E20-492A-75D3-32A7F07B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78" t="5021" r="34506" b="43992"/>
          <a:stretch>
            <a:fillRect/>
          </a:stretch>
        </p:blipFill>
        <p:spPr>
          <a:xfrm>
            <a:off x="6151262" y="3710024"/>
            <a:ext cx="2183500" cy="26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9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B7AA57-C216-4D47-9955-78C487E1891C}"/>
              </a:ext>
            </a:extLst>
          </p:cNvPr>
          <p:cNvSpPr txBox="1"/>
          <p:nvPr/>
        </p:nvSpPr>
        <p:spPr>
          <a:xfrm>
            <a:off x="244441" y="1085850"/>
            <a:ext cx="4700538" cy="535849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43411" indent="-243411" algn="just">
              <a:spcAft>
                <a:spcPts val="800"/>
              </a:spcAft>
              <a:buClr>
                <a:schemeClr val="tx1"/>
              </a:buClr>
              <a:buFont typeface="System Font Regular"/>
              <a:buChar char="•"/>
            </a:pPr>
            <a:r>
              <a:rPr lang="en-US" sz="1400" dirty="0"/>
              <a:t>Z </a:t>
            </a:r>
            <a:r>
              <a:rPr lang="en-US" sz="1400" dirty="0" err="1"/>
              <a:t>výše</a:t>
            </a:r>
            <a:r>
              <a:rPr lang="en-US" sz="1400" dirty="0"/>
              <a:t> </a:t>
            </a:r>
            <a:r>
              <a:rPr lang="en-US" sz="1400" dirty="0" err="1"/>
              <a:t>uvedeného</a:t>
            </a:r>
            <a:r>
              <a:rPr lang="en-US" sz="1400" dirty="0"/>
              <a:t> je </a:t>
            </a:r>
            <a:r>
              <a:rPr lang="en-US" sz="1400" dirty="0" err="1"/>
              <a:t>zřejmé</a:t>
            </a:r>
            <a:r>
              <a:rPr lang="en-US" sz="1400" dirty="0"/>
              <a:t>, </a:t>
            </a:r>
            <a:r>
              <a:rPr lang="en-US" sz="1400" dirty="0" err="1"/>
              <a:t>že</a:t>
            </a:r>
            <a:r>
              <a:rPr lang="en-US" sz="1400" dirty="0"/>
              <a:t> </a:t>
            </a:r>
            <a:r>
              <a:rPr lang="en-US" sz="1400" dirty="0" err="1"/>
              <a:t>díky</a:t>
            </a:r>
            <a:r>
              <a:rPr lang="en-US" sz="1400" dirty="0"/>
              <a:t> </a:t>
            </a:r>
            <a:r>
              <a:rPr lang="en-US" sz="1400" dirty="0" err="1"/>
              <a:t>zlepšování</a:t>
            </a:r>
            <a:r>
              <a:rPr lang="en-US" sz="1400" dirty="0"/>
              <a:t> </a:t>
            </a:r>
            <a:r>
              <a:rPr lang="en-US" sz="1400" dirty="0" err="1"/>
              <a:t>tepelně-izolačních</a:t>
            </a:r>
            <a:r>
              <a:rPr lang="en-US" sz="1400" dirty="0"/>
              <a:t> </a:t>
            </a:r>
            <a:r>
              <a:rPr lang="en-US" sz="1400" dirty="0" err="1"/>
              <a:t>vlastností</a:t>
            </a:r>
            <a:r>
              <a:rPr lang="en-US" sz="1400" dirty="0"/>
              <a:t> </a:t>
            </a:r>
            <a:r>
              <a:rPr lang="en-US" sz="1400" dirty="0" err="1"/>
              <a:t>budov</a:t>
            </a:r>
            <a:r>
              <a:rPr lang="en-US" sz="1400" dirty="0"/>
              <a:t> a </a:t>
            </a:r>
            <a:r>
              <a:rPr lang="en-US" sz="1400" dirty="0" err="1"/>
              <a:t>kombinací</a:t>
            </a:r>
            <a:r>
              <a:rPr lang="en-US" sz="1400" dirty="0"/>
              <a:t> </a:t>
            </a:r>
            <a:r>
              <a:rPr lang="en-US" sz="1400" dirty="0" err="1"/>
              <a:t>technologií</a:t>
            </a:r>
            <a:r>
              <a:rPr lang="en-US" sz="1400" dirty="0"/>
              <a:t> se </a:t>
            </a:r>
            <a:r>
              <a:rPr lang="en-US" sz="1400" dirty="0" err="1"/>
              <a:t>topný</a:t>
            </a:r>
            <a:r>
              <a:rPr lang="en-US" sz="1400" dirty="0"/>
              <a:t> </a:t>
            </a:r>
            <a:r>
              <a:rPr lang="en-US" sz="1400" dirty="0" err="1"/>
              <a:t>systém</a:t>
            </a:r>
            <a:r>
              <a:rPr lang="en-US" sz="1400" dirty="0"/>
              <a:t> </a:t>
            </a:r>
            <a:r>
              <a:rPr lang="en-US" sz="1400" dirty="0" err="1"/>
              <a:t>stane</a:t>
            </a:r>
            <a:r>
              <a:rPr lang="en-US" sz="1400" dirty="0"/>
              <a:t> </a:t>
            </a:r>
            <a:r>
              <a:rPr lang="en-US" sz="1400" dirty="0" err="1"/>
              <a:t>doplňkovou</a:t>
            </a:r>
            <a:r>
              <a:rPr lang="en-US" sz="1400" dirty="0"/>
              <a:t> </a:t>
            </a:r>
            <a:r>
              <a:rPr lang="en-US" sz="1400" dirty="0" err="1"/>
              <a:t>technologií</a:t>
            </a:r>
            <a:r>
              <a:rPr lang="en-US" sz="1400" dirty="0"/>
              <a:t> </a:t>
            </a:r>
            <a:r>
              <a:rPr lang="en-US" sz="1400" dirty="0" err="1"/>
              <a:t>jen</a:t>
            </a:r>
            <a:r>
              <a:rPr lang="en-US" sz="1400" dirty="0"/>
              <a:t> s </a:t>
            </a:r>
            <a:r>
              <a:rPr lang="en-US" sz="1400" dirty="0" err="1"/>
              <a:t>velmi</a:t>
            </a:r>
            <a:r>
              <a:rPr lang="en-US" sz="1400" dirty="0"/>
              <a:t> </a:t>
            </a:r>
            <a:r>
              <a:rPr lang="en-US" sz="1400" dirty="0" err="1"/>
              <a:t>občasným</a:t>
            </a:r>
            <a:r>
              <a:rPr lang="en-US" sz="1400" dirty="0"/>
              <a:t> </a:t>
            </a:r>
            <a:r>
              <a:rPr lang="en-US" sz="1400" dirty="0" err="1"/>
              <a:t>použitím</a:t>
            </a:r>
            <a:r>
              <a:rPr lang="en-US" sz="1400" dirty="0"/>
              <a:t>.</a:t>
            </a:r>
          </a:p>
          <a:p>
            <a:pPr marL="243411" indent="-243411" algn="ctr">
              <a:spcAft>
                <a:spcPts val="800"/>
              </a:spcAft>
              <a:buClr>
                <a:schemeClr val="tx1"/>
              </a:buClr>
              <a:buFont typeface="System Font Regular"/>
              <a:buChar char="•"/>
            </a:pPr>
            <a:endParaRPr lang="en-US" sz="1600" dirty="0"/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1400" b="1" dirty="0"/>
              <a:t>A co z toho </a:t>
            </a:r>
            <a:r>
              <a:rPr lang="en-US" sz="1400" b="1" dirty="0" err="1"/>
              <a:t>vyplývá</a:t>
            </a:r>
            <a:r>
              <a:rPr lang="en-US" sz="1400" b="1" dirty="0"/>
              <a:t>?</a:t>
            </a:r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endParaRPr lang="cs-CZ" sz="1400" dirty="0"/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cs-CZ" sz="1400" dirty="0"/>
              <a:t>Ž</a:t>
            </a:r>
            <a:r>
              <a:rPr lang="en-US" sz="1400" dirty="0"/>
              <a:t>e pro </a:t>
            </a:r>
            <a:r>
              <a:rPr lang="en-US" sz="1400" dirty="0" err="1"/>
              <a:t>rentabilitu</a:t>
            </a:r>
            <a:r>
              <a:rPr lang="en-US" sz="1400" dirty="0"/>
              <a:t> a </a:t>
            </a:r>
            <a:r>
              <a:rPr lang="en-US" sz="1400" dirty="0" err="1"/>
              <a:t>efektivitu</a:t>
            </a:r>
            <a:r>
              <a:rPr lang="en-US" sz="1400" dirty="0"/>
              <a:t> </a:t>
            </a:r>
            <a:r>
              <a:rPr lang="en-US" sz="1400" dirty="0" err="1"/>
              <a:t>topného</a:t>
            </a:r>
            <a:r>
              <a:rPr lang="en-US" sz="1400" dirty="0"/>
              <a:t> </a:t>
            </a:r>
            <a:r>
              <a:rPr lang="en-US" sz="1400" dirty="0" err="1"/>
              <a:t>systému</a:t>
            </a:r>
            <a:r>
              <a:rPr lang="en-US" sz="1400" dirty="0"/>
              <a:t> </a:t>
            </a:r>
            <a:r>
              <a:rPr lang="en-US" sz="1400" dirty="0" err="1"/>
              <a:t>bude</a:t>
            </a:r>
            <a:r>
              <a:rPr lang="en-US" sz="1400" dirty="0"/>
              <a:t> </a:t>
            </a:r>
            <a:r>
              <a:rPr lang="en-US" sz="1400" dirty="0" err="1"/>
              <a:t>klíčová</a:t>
            </a:r>
            <a:r>
              <a:rPr lang="en-US" sz="1400" dirty="0"/>
              <a:t>, ne </a:t>
            </a:r>
            <a:r>
              <a:rPr lang="en-US" sz="1400" dirty="0" err="1"/>
              <a:t>spotřeba</a:t>
            </a:r>
            <a:endParaRPr lang="cs-CZ" sz="1400" dirty="0"/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1400" dirty="0"/>
              <a:t> </a:t>
            </a:r>
            <a:endParaRPr lang="cs-CZ" sz="1400" dirty="0"/>
          </a:p>
          <a:p>
            <a:pPr algn="ctr">
              <a:spcAft>
                <a:spcPts val="800"/>
              </a:spcAft>
              <a:buClr>
                <a:schemeClr val="tx1"/>
              </a:buClr>
            </a:pPr>
            <a:r>
              <a:rPr lang="en-US" sz="1400" b="1" dirty="0"/>
              <a:t>Ale </a:t>
            </a:r>
            <a:r>
              <a:rPr lang="cs-CZ" sz="1400" b="1" dirty="0"/>
              <a:t>nízké celkové investiční náklady</a:t>
            </a:r>
            <a:r>
              <a:rPr lang="en-US" sz="1400" b="1" dirty="0"/>
              <a:t>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F7E0E-A8A6-4C4D-4200-474BF77DA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16" y="1085850"/>
            <a:ext cx="7115149" cy="400227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A34133-30C7-6956-375B-A9C52D2C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" y="92347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pic>
        <p:nvPicPr>
          <p:cNvPr id="6" name="Picture 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48346EE-F74A-FAB5-EB07-3936572E6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B9AC-2863-031E-0D87-BC6ECCAA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DK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A3261C-759A-C33F-0488-8F0F1F08AF28}"/>
              </a:ext>
            </a:extLst>
          </p:cNvPr>
          <p:cNvSpPr txBox="1">
            <a:spLocks/>
          </p:cNvSpPr>
          <p:nvPr/>
        </p:nvSpPr>
        <p:spPr>
          <a:xfrm>
            <a:off x="7958889" y="3836885"/>
            <a:ext cx="3706828" cy="8058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defTabSz="121917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Milan Hlavinka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26941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5468A0-4070-9642-2D81-5FCE1808D4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1657" t="13711" r="24203" b="9373"/>
          <a:stretch/>
        </p:blipFill>
        <p:spPr>
          <a:xfrm>
            <a:off x="6814868" y="597318"/>
            <a:ext cx="4908370" cy="45972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D7DE2-2C01-AC5C-EEA2-65C500197376}"/>
              </a:ext>
            </a:extLst>
          </p:cNvPr>
          <p:cNvSpPr txBox="1"/>
          <p:nvPr/>
        </p:nvSpPr>
        <p:spPr>
          <a:xfrm>
            <a:off x="244475" y="1228397"/>
            <a:ext cx="545836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/>
              <a:t>P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lán Evropské unie v rámci balíčku "Fit for 55“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Snížení energetické náročnosti budov. 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Nové veřejné budovy mají být budovami s nulovými emisemi do roku 2028. Všechny </a:t>
            </a:r>
            <a:r>
              <a:rPr lang="cs-CZ" sz="1400" dirty="0"/>
              <a:t>nově budo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vy do roku 2030.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 stávajících budov je plánováno dosáhnout nulových emisí do roku 2050.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/>
              <a:t>S</a:t>
            </a:r>
            <a:r>
              <a:rPr lang="cs-CZ" sz="1400" b="0" i="0" dirty="0">
                <a:effectLst/>
              </a:rPr>
              <a:t>měrnice EU o energetické náročnosti budov (Energy Performance of Buildings Directive, EPBD).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400" b="0" i="0" dirty="0">
                <a:effectLst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 nových budovách, veřejných budovách a stávajících jiných než obytných budovách procházejících renovací, která vyžaduje povolení, zaváděna </a:t>
            </a:r>
            <a:r>
              <a:rPr lang="cs-CZ" sz="1400" b="1" dirty="0"/>
              <a:t>vhodná zařízení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na výrobu solární energie</a:t>
            </a:r>
            <a:r>
              <a:rPr lang="cs-CZ" sz="1400" dirty="0"/>
              <a:t>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EBBA4-0FA9-47AA-53A3-C5432ABF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0825"/>
            <a:ext cx="4517306" cy="610500"/>
          </a:xfrm>
        </p:spPr>
        <p:txBody>
          <a:bodyPr/>
          <a:lstStyle/>
          <a:p>
            <a:r>
              <a:rPr lang="cs-CZ" sz="1800" dirty="0"/>
              <a:t>Budoucnost bytové výstavby v České republice</a:t>
            </a:r>
            <a:endParaRPr lang="en-DK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5D61E-F10E-D6C0-9C62-76D34D4BFB63}"/>
              </a:ext>
            </a:extLst>
          </p:cNvPr>
          <p:cNvSpPr txBox="1"/>
          <p:nvPr/>
        </p:nvSpPr>
        <p:spPr>
          <a:xfrm>
            <a:off x="-5769903" y="1290560"/>
            <a:ext cx="54583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/>
              <a:t>P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lán Evropské unie v rámci balíčku "Fit for 55“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Snížení energetické náročnosti budov. 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Nové veřejné budovy mají být budovami s nulovými emisemi do roku 2028. Všechny budovy do roku 2030.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 stávajících budov je plánováno dosáhnout nulových emisí do roku 2050.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/>
              <a:t>S</a:t>
            </a:r>
            <a:r>
              <a:rPr lang="cs-CZ" sz="1400" b="0" i="0" dirty="0">
                <a:effectLst/>
              </a:rPr>
              <a:t>měrnice EU o energetické náročnosti budov (Energy Performance of Buildings Directive, EPBD).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400" b="0" i="0" dirty="0">
                <a:effectLst/>
              </a:rPr>
              <a:t> 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/>
              <a:t>R</a:t>
            </a:r>
            <a:r>
              <a:rPr lang="cs-CZ" sz="1400" b="0" i="0" dirty="0">
                <a:effectLst/>
              </a:rPr>
              <a:t>evize platné směrnice o energetické náročnosti budov z 15. prosince 2021 pozměňovací návrhy ze dne 14. března 2023 (</a:t>
            </a:r>
            <a:r>
              <a:rPr lang="cs-CZ" sz="1400" dirty="0"/>
              <a:t>Energetická náročnost budov (přepracování) Pozměňovací návrhy přijaté Evropským parlamentem dne 14. března 2023 k návrhu směrnice Evropského parlamentu a Rady o energetické náročnosti budov)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77687E4-F47D-0F82-56C3-CBCA1F052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5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D7DE2-2C01-AC5C-EEA2-65C500197376}"/>
              </a:ext>
            </a:extLst>
          </p:cNvPr>
          <p:cNvSpPr txBox="1"/>
          <p:nvPr/>
        </p:nvSpPr>
        <p:spPr>
          <a:xfrm>
            <a:off x="27677" y="975444"/>
            <a:ext cx="527824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srgbClr val="333333"/>
                </a:solidFill>
              </a:rPr>
              <a:t>P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lán Evropské unie v rámci balíčku "Fit for 55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b="0" i="0" dirty="0">
              <a:solidFill>
                <a:srgbClr val="636363"/>
              </a:solidFill>
              <a:effectLst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b="0" i="0" dirty="0">
                <a:effectLst/>
              </a:rPr>
              <a:t>Průkaz energetické náročnosti budovy ("PENB"), nyní 7 kategorií budov v rozmezí A (mimořádně úsporná) až G (mimořádně nehospodárná).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400" b="0" i="0" dirty="0">
              <a:effectLst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/>
              <a:t>Nově</a:t>
            </a:r>
            <a:r>
              <a:rPr lang="cs-CZ" sz="1400" b="0" i="0" dirty="0">
                <a:effectLst/>
              </a:rPr>
              <a:t> bude třída A+. Budovy v této třídě budou produkovat dokonce více energie z obnovitelných zdrojů, než samy spotřebují.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400" b="0" i="0" dirty="0">
              <a:effectLst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/>
              <a:t>Odstranění </a:t>
            </a:r>
            <a:r>
              <a:rPr lang="cs-CZ" sz="1400" b="0" i="0" dirty="0">
                <a:effectLst/>
              </a:rPr>
              <a:t>nejméně hospodárných kategorií F a G.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400" b="0" i="0" dirty="0">
              <a:effectLst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/>
              <a:t>P</a:t>
            </a:r>
            <a:r>
              <a:rPr lang="cs-CZ" sz="1400" b="0" i="0" dirty="0">
                <a:effectLst/>
              </a:rPr>
              <a:t>ovinnost umístění zařízení na výrobu </a:t>
            </a:r>
            <a:r>
              <a:rPr lang="cs-CZ" sz="1400" b="1" i="0" dirty="0">
                <a:effectLst/>
              </a:rPr>
              <a:t>solární </a:t>
            </a:r>
            <a:r>
              <a:rPr lang="cs-CZ" sz="1400" b="0" i="0" dirty="0">
                <a:effectLst/>
              </a:rPr>
              <a:t>energie se bude vztahovat primárně na nové budovy, včetně obytných, ale nevyhne se ani budovám stávajícím.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8" descr="Infografika uvádí číselné a obecné údaje týkající se nových navrhovaných pravidel, jejichž cílem je snížit emise skleníkových plynů v klíčových hospodářských odvětvích.">
            <a:extLst>
              <a:ext uri="{FF2B5EF4-FFF2-40B4-BE49-F238E27FC236}">
                <a16:creationId xmlns:a16="http://schemas.microsoft.com/office/drawing/2014/main" id="{9901C0D4-B0B8-E3C6-023A-35F2B272F63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5" b="37296"/>
          <a:stretch/>
        </p:blipFill>
        <p:spPr bwMode="auto">
          <a:xfrm>
            <a:off x="5242823" y="534044"/>
            <a:ext cx="6704702" cy="50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3B2B1E-232F-1D3E-C89D-9448C1DFE777}"/>
              </a:ext>
            </a:extLst>
          </p:cNvPr>
          <p:cNvSpPr/>
          <p:nvPr/>
        </p:nvSpPr>
        <p:spPr>
          <a:xfrm>
            <a:off x="8071338" y="1696914"/>
            <a:ext cx="439616" cy="2171701"/>
          </a:xfrm>
          <a:prstGeom prst="ellipse">
            <a:avLst/>
          </a:prstGeom>
          <a:noFill/>
          <a:ln w="57150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 err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C72CFE-3653-291C-EDF6-33641BC895DF}"/>
              </a:ext>
            </a:extLst>
          </p:cNvPr>
          <p:cNvSpPr txBox="1">
            <a:spLocks/>
          </p:cNvSpPr>
          <p:nvPr/>
        </p:nvSpPr>
        <p:spPr>
          <a:xfrm>
            <a:off x="244475" y="88759"/>
            <a:ext cx="11071225" cy="6105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/>
              <a:t>Budoucnost bytové výstavby v České republice</a:t>
            </a:r>
            <a:endParaRPr lang="en-DK" sz="1800" dirty="0"/>
          </a:p>
        </p:txBody>
      </p:sp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5195B113-47ED-1215-0908-C7AA71EE3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6E119E-A64B-4AC3-9633-0E686CFEF317}"/>
              </a:ext>
            </a:extLst>
          </p:cNvPr>
          <p:cNvSpPr txBox="1"/>
          <p:nvPr/>
        </p:nvSpPr>
        <p:spPr>
          <a:xfrm>
            <a:off x="465415" y="935158"/>
            <a:ext cx="11354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/>
              <a:t>Z výše uvedeného je zřejmé, že budoucí výstavba (nejen) rezidenčních budov bude spočívat v nZEB a ZEB budovách.</a:t>
            </a:r>
            <a:endParaRPr lang="da-DK" sz="1400" dirty="0"/>
          </a:p>
        </p:txBody>
      </p:sp>
      <p:pic>
        <p:nvPicPr>
          <p:cNvPr id="1026" name="Picture 2" descr="Graf rozložení budov podle celkové spotřeby energie, zdroj: Šance pro budovy">
            <a:extLst>
              <a:ext uri="{FF2B5EF4-FFF2-40B4-BE49-F238E27FC236}">
                <a16:creationId xmlns:a16="http://schemas.microsoft.com/office/drawing/2014/main" id="{4ECBFE11-AF78-A5DB-B5D9-AA22FB1B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6" y="1333500"/>
            <a:ext cx="7429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DC26E5-59DD-40F5-73AA-9C73900DECFD}"/>
              </a:ext>
            </a:extLst>
          </p:cNvPr>
          <p:cNvSpPr txBox="1"/>
          <p:nvPr/>
        </p:nvSpPr>
        <p:spPr>
          <a:xfrm>
            <a:off x="4664076" y="5507343"/>
            <a:ext cx="6372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Graf rozložení budov podle celkové spotřeby energie, zdroj: Šance pro budovy</a:t>
            </a:r>
            <a:endParaRPr lang="cs-CZ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B609E-C369-C395-3FEE-CF8007672A9C}"/>
              </a:ext>
            </a:extLst>
          </p:cNvPr>
          <p:cNvSpPr txBox="1"/>
          <p:nvPr/>
        </p:nvSpPr>
        <p:spPr>
          <a:xfrm>
            <a:off x="352441" y="1501434"/>
            <a:ext cx="4082669" cy="453608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cs-CZ" sz="1400" dirty="0"/>
              <a:t>Pasivní dům, nZEB a ZEB</a:t>
            </a:r>
          </a:p>
          <a:p>
            <a:pPr algn="just"/>
            <a:r>
              <a:rPr lang="cs-CZ" sz="1400" dirty="0"/>
              <a:t>je budova, která se vytápí téměř sama pomocí tepelných zisků od spotřebičů, osob a slunečního záření. 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Pasivní domy se vyznačují tím, že roční potřeba tepla na vytápění nepřesáhne hodnotu 15 kWh/m².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Znaky pasivního domu: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Nejvíce prosklená část budovy                                                                                           směřována k jihu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Jednoduchý tvar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Profesionální izolační okna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Výborná vzduchotěsnost a dostatečná         tloušťka tepelné izolace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Vyřešení tepelných mostů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4FEF8B-8F4B-70A6-E53D-CF15239C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250825"/>
            <a:ext cx="10959234" cy="610500"/>
          </a:xfrm>
        </p:spPr>
        <p:txBody>
          <a:bodyPr/>
          <a:lstStyle/>
          <a:p>
            <a:r>
              <a:rPr lang="cs-CZ" sz="1800" dirty="0"/>
              <a:t>Budoucnost bytové výstavby v České republice</a:t>
            </a:r>
            <a:endParaRPr lang="en-DK" sz="1800" dirty="0"/>
          </a:p>
        </p:txBody>
      </p:sp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844B086-5976-9DD1-DFC2-054317FC6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4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F16C31B-B33E-3990-A9F1-A0ED4BCE7760}"/>
              </a:ext>
            </a:extLst>
          </p:cNvPr>
          <p:cNvGrpSpPr/>
          <p:nvPr/>
        </p:nvGrpSpPr>
        <p:grpSpPr>
          <a:xfrm>
            <a:off x="1633904" y="1122228"/>
            <a:ext cx="8924191" cy="4168317"/>
            <a:chOff x="3679826" y="3047378"/>
            <a:chExt cx="7953375" cy="3660760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7768317E-0DE9-BE3B-4CEC-610A93593F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21"/>
            <a:stretch/>
          </p:blipFill>
          <p:spPr bwMode="auto">
            <a:xfrm>
              <a:off x="3679826" y="3047378"/>
              <a:ext cx="7953375" cy="366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FB69D7-20FD-D9BC-2F4C-BF907F7C2E10}"/>
                </a:ext>
              </a:extLst>
            </p:cNvPr>
            <p:cNvSpPr txBox="1"/>
            <p:nvPr/>
          </p:nvSpPr>
          <p:spPr>
            <a:xfrm>
              <a:off x="5869610" y="3696705"/>
              <a:ext cx="4262437" cy="297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dirty="0">
                  <a:solidFill>
                    <a:srgbClr val="E2000F"/>
                  </a:solidFill>
                  <a:latin typeface="arial" panose="020B0604020202020204" pitchFamily="34" charset="0"/>
                </a:rPr>
                <a:t>Energie na v</a:t>
              </a:r>
              <a:r>
                <a:rPr lang="pl-PL" sz="1600" b="0" i="0" dirty="0">
                  <a:solidFill>
                    <a:srgbClr val="E2000F"/>
                  </a:solidFill>
                  <a:effectLst/>
                  <a:latin typeface="arial" panose="020B0604020202020204" pitchFamily="34" charset="0"/>
                </a:rPr>
                <a:t>ytápění za celý rok </a:t>
              </a:r>
              <a:r>
                <a:rPr lang="pl-PL" sz="1600" b="1" i="0" dirty="0">
                  <a:solidFill>
                    <a:srgbClr val="E2000F"/>
                  </a:solidFill>
                  <a:effectLst/>
                  <a:latin typeface="arial" panose="020B0604020202020204" pitchFamily="34" charset="0"/>
                </a:rPr>
                <a:t>2.336 kWh</a:t>
              </a:r>
              <a:endParaRPr lang="cs-CZ" sz="1600" dirty="0">
                <a:solidFill>
                  <a:srgbClr val="E2000F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1A33CA-A748-58FC-F85D-552E13B61C68}"/>
              </a:ext>
            </a:extLst>
          </p:cNvPr>
          <p:cNvSpPr txBox="1"/>
          <p:nvPr/>
        </p:nvSpPr>
        <p:spPr>
          <a:xfrm>
            <a:off x="552700" y="5537059"/>
            <a:ext cx="1137103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>
                <a:ea typeface="Verdana"/>
                <a:cs typeface="Verdana"/>
              </a:rPr>
              <a:t>V praxi se ukazuje, že v pasivních budovách je (zvláště v dnešních mírných zimách) topný systém použit jen velmi sporadicky.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D653E-793E-3817-245B-3F5A0B6E8B45}"/>
              </a:ext>
            </a:extLst>
          </p:cNvPr>
          <p:cNvSpPr txBox="1"/>
          <p:nvPr/>
        </p:nvSpPr>
        <p:spPr>
          <a:xfrm>
            <a:off x="3946890" y="703140"/>
            <a:ext cx="45826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>
                <a:ea typeface="Verdana"/>
                <a:cs typeface="Verdana"/>
              </a:rPr>
              <a:t>Potřeba tepla na vytápění u pasivních budov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112E7F7-5A22-9723-7ECA-7A237276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198" y="92640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B8554-41AA-71D3-5D34-245962D4B7C9}"/>
              </a:ext>
            </a:extLst>
          </p:cNvPr>
          <p:cNvSpPr txBox="1"/>
          <p:nvPr/>
        </p:nvSpPr>
        <p:spPr>
          <a:xfrm>
            <a:off x="552700" y="6151284"/>
            <a:ext cx="1137103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ea typeface="Verdana"/>
                <a:cs typeface="Verdana"/>
              </a:rPr>
              <a:t>Třeba jen dvakrát, třikrát za sezónu!!</a:t>
            </a:r>
            <a:endParaRPr lang="cs-CZ" sz="1600" dirty="0">
              <a:ea typeface="Verdana"/>
              <a:cs typeface="Verdana"/>
            </a:endParaRPr>
          </a:p>
        </p:txBody>
      </p:sp>
      <p:pic>
        <p:nvPicPr>
          <p:cNvPr id="19" name="Picture 1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86B1036-B5EA-37C5-9882-DBA3239FA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9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F1D5B9-F60C-1650-8A6F-D7749F858227}"/>
              </a:ext>
            </a:extLst>
          </p:cNvPr>
          <p:cNvGrpSpPr/>
          <p:nvPr/>
        </p:nvGrpSpPr>
        <p:grpSpPr>
          <a:xfrm>
            <a:off x="3315560" y="1103360"/>
            <a:ext cx="8304307" cy="3968130"/>
            <a:chOff x="508877" y="1927164"/>
            <a:chExt cx="7400925" cy="3484949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166FC47-85F9-24DE-3FC5-66CCB2859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3" t="45944" r="4841" b="3239"/>
            <a:stretch/>
          </p:blipFill>
          <p:spPr bwMode="auto">
            <a:xfrm>
              <a:off x="508877" y="1927164"/>
              <a:ext cx="7400925" cy="348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D3DA84-F8E2-9774-A034-EDFDD2E81DB0}"/>
                </a:ext>
              </a:extLst>
            </p:cNvPr>
            <p:cNvSpPr txBox="1"/>
            <p:nvPr/>
          </p:nvSpPr>
          <p:spPr>
            <a:xfrm>
              <a:off x="2553381" y="2604212"/>
              <a:ext cx="42624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dirty="0">
                  <a:solidFill>
                    <a:srgbClr val="E2000F"/>
                  </a:solidFill>
                  <a:latin typeface="arial" panose="020B0604020202020204" pitchFamily="34" charset="0"/>
                </a:rPr>
                <a:t>Energie na v</a:t>
              </a:r>
              <a:r>
                <a:rPr lang="pl-PL" sz="1600" b="0" i="0" dirty="0">
                  <a:solidFill>
                    <a:srgbClr val="E2000F"/>
                  </a:solidFill>
                  <a:effectLst/>
                  <a:latin typeface="arial" panose="020B0604020202020204" pitchFamily="34" charset="0"/>
                </a:rPr>
                <a:t>ytápění za celý rok </a:t>
              </a:r>
              <a:r>
                <a:rPr lang="pl-PL" sz="1600" b="1" dirty="0">
                  <a:solidFill>
                    <a:srgbClr val="E2000F"/>
                  </a:solidFill>
                  <a:latin typeface="arial" panose="020B0604020202020204" pitchFamily="34" charset="0"/>
                </a:rPr>
                <a:t>9</a:t>
              </a:r>
              <a:r>
                <a:rPr lang="pl-PL" sz="1600" b="1" i="0" dirty="0">
                  <a:solidFill>
                    <a:srgbClr val="E2000F"/>
                  </a:solidFill>
                  <a:effectLst/>
                  <a:latin typeface="arial" panose="020B0604020202020204" pitchFamily="34" charset="0"/>
                </a:rPr>
                <a:t>.200 kWh</a:t>
              </a:r>
              <a:endParaRPr lang="cs-CZ" sz="1600" dirty="0">
                <a:solidFill>
                  <a:srgbClr val="E2000F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16C31B-B33E-3990-A9F1-A0ED4BCE7760}"/>
              </a:ext>
            </a:extLst>
          </p:cNvPr>
          <p:cNvGrpSpPr/>
          <p:nvPr/>
        </p:nvGrpSpPr>
        <p:grpSpPr>
          <a:xfrm>
            <a:off x="3254542" y="1090529"/>
            <a:ext cx="8846630" cy="3980961"/>
            <a:chOff x="3679826" y="3047378"/>
            <a:chExt cx="7953375" cy="3660760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7768317E-0DE9-BE3B-4CEC-610A93593F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21"/>
            <a:stretch/>
          </p:blipFill>
          <p:spPr bwMode="auto">
            <a:xfrm>
              <a:off x="3679826" y="3047378"/>
              <a:ext cx="7953375" cy="366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FB69D7-20FD-D9BC-2F4C-BF907F7C2E10}"/>
                </a:ext>
              </a:extLst>
            </p:cNvPr>
            <p:cNvSpPr txBox="1"/>
            <p:nvPr/>
          </p:nvSpPr>
          <p:spPr>
            <a:xfrm>
              <a:off x="5869610" y="3696705"/>
              <a:ext cx="4262437" cy="297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1600" dirty="0">
                  <a:solidFill>
                    <a:srgbClr val="E2000F"/>
                  </a:solidFill>
                  <a:latin typeface="arial" panose="020B0604020202020204" pitchFamily="34" charset="0"/>
                </a:rPr>
                <a:t>Energie na v</a:t>
              </a:r>
              <a:r>
                <a:rPr lang="pl-PL" sz="1600" b="0" i="0" dirty="0">
                  <a:solidFill>
                    <a:srgbClr val="E2000F"/>
                  </a:solidFill>
                  <a:effectLst/>
                  <a:latin typeface="arial" panose="020B0604020202020204" pitchFamily="34" charset="0"/>
                </a:rPr>
                <a:t>ytápění za celý rok </a:t>
              </a:r>
              <a:r>
                <a:rPr lang="pl-PL" sz="1600" b="1" i="0" dirty="0">
                  <a:solidFill>
                    <a:srgbClr val="E2000F"/>
                  </a:solidFill>
                  <a:effectLst/>
                  <a:latin typeface="arial" panose="020B0604020202020204" pitchFamily="34" charset="0"/>
                </a:rPr>
                <a:t>2.336 kWh</a:t>
              </a:r>
              <a:endParaRPr lang="cs-CZ" sz="1600" dirty="0">
                <a:solidFill>
                  <a:srgbClr val="E2000F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1A33CA-A748-58FC-F85D-552E13B61C68}"/>
              </a:ext>
            </a:extLst>
          </p:cNvPr>
          <p:cNvSpPr txBox="1"/>
          <p:nvPr/>
        </p:nvSpPr>
        <p:spPr>
          <a:xfrm>
            <a:off x="552700" y="5776471"/>
            <a:ext cx="1137103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 dirty="0">
                <a:ea typeface="Verdana"/>
                <a:cs typeface="Verdana"/>
              </a:rPr>
              <a:t>V praxi se ukazuje, že v pasivních budovách je (zvláště v dnešních mírných zimách) topný systém použit jen velmi sporadicky.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D653E-793E-3817-245B-3F5A0B6E8B45}"/>
              </a:ext>
            </a:extLst>
          </p:cNvPr>
          <p:cNvSpPr txBox="1"/>
          <p:nvPr/>
        </p:nvSpPr>
        <p:spPr>
          <a:xfrm>
            <a:off x="1336887" y="754225"/>
            <a:ext cx="757858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>
                <a:ea typeface="Verdana"/>
                <a:cs typeface="Verdana"/>
              </a:rPr>
              <a:t>Potřeba tepla na vytápění u jednotlivých kategoriích budov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112E7F7-5A22-9723-7ECA-7A237276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" y="92347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B8554-41AA-71D3-5D34-245962D4B7C9}"/>
              </a:ext>
            </a:extLst>
          </p:cNvPr>
          <p:cNvSpPr txBox="1"/>
          <p:nvPr/>
        </p:nvSpPr>
        <p:spPr>
          <a:xfrm>
            <a:off x="552700" y="6151284"/>
            <a:ext cx="1137103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b="1" dirty="0">
                <a:ea typeface="Verdana"/>
                <a:cs typeface="Verdana"/>
              </a:rPr>
              <a:t>Třeba jen dvakrát, třikrát za sezónu!!</a:t>
            </a:r>
            <a:endParaRPr lang="cs-CZ" sz="1600" dirty="0">
              <a:ea typeface="Verdana"/>
              <a:cs typeface="Verdan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8BC35-99C6-6068-2CA0-65EF268AA7EB}"/>
              </a:ext>
            </a:extLst>
          </p:cNvPr>
          <p:cNvSpPr txBox="1"/>
          <p:nvPr/>
        </p:nvSpPr>
        <p:spPr>
          <a:xfrm>
            <a:off x="176784" y="1110740"/>
            <a:ext cx="2831482" cy="4506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25"/>
              </a:lnSpc>
              <a:spcAft>
                <a:spcPts val="900"/>
              </a:spcAft>
              <a:buNone/>
            </a:pPr>
            <a:r>
              <a:rPr lang="cs-CZ" sz="1400" b="1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Nulový standard</a:t>
            </a:r>
          </a:p>
          <a:p>
            <a:pPr algn="l">
              <a:spcAft>
                <a:spcPts val="1125"/>
              </a:spcAft>
              <a:buNone/>
            </a:pP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energeticky nulová budova a standard blízký energeticky nulovému, normy ČSN 730540 2, či v TNI 730329 a TNI 730330. </a:t>
            </a:r>
            <a:r>
              <a:rPr lang="cs-CZ" sz="14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ejsou legislativně závazné.</a:t>
            </a:r>
          </a:p>
          <a:p>
            <a:pPr algn="l">
              <a:lnSpc>
                <a:spcPts val="2325"/>
              </a:lnSpc>
              <a:spcAft>
                <a:spcPts val="900"/>
              </a:spcAft>
              <a:buNone/>
            </a:pPr>
            <a:r>
              <a:rPr lang="cs-CZ" sz="14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Budova s téměř nulovou spotřebou energie (NZEB)</a:t>
            </a:r>
          </a:p>
          <a:p>
            <a:pPr algn="l">
              <a:spcAft>
                <a:spcPts val="1125"/>
              </a:spcAft>
              <a:buNone/>
            </a:pP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implementace požadavků Evropské unie. </a:t>
            </a:r>
          </a:p>
          <a:p>
            <a:pPr algn="l">
              <a:spcAft>
                <a:spcPts val="1125"/>
              </a:spcAft>
              <a:buNone/>
            </a:pP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 všechny novostavby je standard budovy s téměř nulovou spotřebou energie legislativně závazný a jeho parametry jsou navíc od 1. ledna 2022 přísnější.</a:t>
            </a:r>
            <a:endParaRPr lang="cs-CZ" sz="1400" i="0" dirty="0">
              <a:solidFill>
                <a:srgbClr val="80808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4A31D-5868-EBAE-114C-EB252ED790AD}"/>
              </a:ext>
            </a:extLst>
          </p:cNvPr>
          <p:cNvSpPr txBox="1"/>
          <p:nvPr/>
        </p:nvSpPr>
        <p:spPr>
          <a:xfrm>
            <a:off x="176784" y="1122228"/>
            <a:ext cx="2746890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25"/>
              </a:lnSpc>
              <a:spcAft>
                <a:spcPts val="900"/>
              </a:spcAft>
              <a:buNone/>
            </a:pPr>
            <a:r>
              <a:rPr lang="cs-CZ" sz="1400" b="1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Pasivní dům</a:t>
            </a:r>
          </a:p>
          <a:p>
            <a:pPr algn="l">
              <a:spcAft>
                <a:spcPts val="1125"/>
              </a:spcAft>
              <a:buNone/>
            </a:pP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 současnosti představuje technicky nejvyspělejší standard z pohledu stavebního řešení a kvality vnitřního prostředí. opírá se o metodiku německého Passivhaus Institutu. Metodika PHPP měrná potřeba tepla na vytápění pod 15 kWh/(m</a:t>
            </a:r>
            <a:r>
              <a:rPr lang="cs-CZ" sz="1400" i="0" baseline="300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a) a další požadavky, například na neobnovitelnou primární energii aj.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7BEE7-F396-85CF-4F4C-4D430A8DE84B}"/>
              </a:ext>
            </a:extLst>
          </p:cNvPr>
          <p:cNvSpPr txBox="1"/>
          <p:nvPr/>
        </p:nvSpPr>
        <p:spPr>
          <a:xfrm>
            <a:off x="176784" y="1110740"/>
            <a:ext cx="3243072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325"/>
              </a:lnSpc>
              <a:spcAft>
                <a:spcPts val="900"/>
              </a:spcAft>
              <a:buNone/>
            </a:pPr>
            <a:r>
              <a:rPr lang="cs-CZ" sz="1400" b="1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Nízkoenergetický dům</a:t>
            </a:r>
          </a:p>
          <a:p>
            <a:pPr algn="l">
              <a:spcAft>
                <a:spcPts val="1125"/>
              </a:spcAft>
              <a:buNone/>
            </a:pP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Měrn</a:t>
            </a:r>
            <a:r>
              <a:rPr lang="cs-CZ" sz="14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 </a:t>
            </a: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potřeba tepla na vytápění pod 50 kWh/(m</a:t>
            </a:r>
            <a:r>
              <a:rPr lang="cs-CZ" sz="1400" i="0" baseline="3000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cs-CZ" sz="140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a) a další parametry.</a:t>
            </a:r>
          </a:p>
        </p:txBody>
      </p:sp>
      <p:pic>
        <p:nvPicPr>
          <p:cNvPr id="14" name="Picture 1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6059F55D-E08C-435E-5180-69708EAA4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6" grpId="0"/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4B6F8A-8F1F-4B9B-9880-542942369F50}"/>
              </a:ext>
            </a:extLst>
          </p:cNvPr>
          <p:cNvSpPr/>
          <p:nvPr/>
        </p:nvSpPr>
        <p:spPr>
          <a:xfrm>
            <a:off x="6986403" y="1104290"/>
            <a:ext cx="5056072" cy="4733291"/>
          </a:xfrm>
          <a:prstGeom prst="roundRect">
            <a:avLst/>
          </a:prstGeom>
          <a:solidFill>
            <a:srgbClr val="EBEBEB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7AA57-C216-4D47-9955-78C487E1891C}"/>
              </a:ext>
            </a:extLst>
          </p:cNvPr>
          <p:cNvSpPr txBox="1"/>
          <p:nvPr/>
        </p:nvSpPr>
        <p:spPr>
          <a:xfrm>
            <a:off x="558682" y="1188979"/>
            <a:ext cx="5989002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>
                <a:ea typeface="Verdana"/>
                <a:cs typeface="Verdana"/>
              </a:rPr>
              <a:t>Nejdůležitější vlastnosti topného systému pro nZEB a ZEB domy</a:t>
            </a:r>
            <a:r>
              <a:rPr lang="en-US" sz="1600" dirty="0">
                <a:ea typeface="Verdana"/>
                <a:cs typeface="Verdana"/>
              </a:rPr>
              <a:t>:</a:t>
            </a:r>
          </a:p>
          <a:p>
            <a:pPr>
              <a:buClr>
                <a:srgbClr val="B6000F"/>
              </a:buClr>
            </a:pPr>
            <a:endParaRPr lang="en-US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ea typeface="Verdana"/>
                <a:cs typeface="Verdana"/>
              </a:rPr>
              <a:t>Splnění legislativních požadavků.</a:t>
            </a:r>
          </a:p>
          <a:p>
            <a:pPr>
              <a:buClr>
                <a:srgbClr val="B6000F"/>
              </a:buClr>
            </a:pPr>
            <a:endParaRPr lang="cs-CZ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ea typeface="Verdana"/>
                <a:cs typeface="Verdana"/>
              </a:rPr>
              <a:t>Perspektivní zdroj energie pro vytápění (dostupnost, nulové emise on-site) </a:t>
            </a:r>
            <a:endParaRPr lang="en-US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endParaRPr lang="en-US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ea typeface="Verdana"/>
                <a:cs typeface="Verdana"/>
              </a:rPr>
              <a:t>Úsporný provoz</a:t>
            </a:r>
            <a:endParaRPr lang="en-US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endParaRPr lang="en-US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ea typeface="Verdana"/>
                <a:cs typeface="Verdana"/>
              </a:rPr>
              <a:t>Komfort pro všechny obyvatele domu</a:t>
            </a:r>
          </a:p>
          <a:p>
            <a:pPr>
              <a:buClr>
                <a:srgbClr val="B6000F"/>
              </a:buClr>
            </a:pPr>
            <a:endParaRPr lang="cs-CZ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ea typeface="Verdana"/>
                <a:cs typeface="Verdana"/>
              </a:rPr>
              <a:t>Bezobslužný provoz</a:t>
            </a: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endParaRPr lang="cs-CZ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ea typeface="Verdana"/>
                <a:cs typeface="Verdana"/>
              </a:rPr>
              <a:t>Přesná regulace s možností vzdáleného přístupu</a:t>
            </a:r>
          </a:p>
          <a:p>
            <a:pPr>
              <a:buClr>
                <a:srgbClr val="B6000F"/>
              </a:buClr>
            </a:pPr>
            <a:endParaRPr lang="cs-CZ" sz="1600" dirty="0">
              <a:ea typeface="Verdana"/>
              <a:cs typeface="Verdana"/>
            </a:endParaRPr>
          </a:p>
          <a:p>
            <a:pPr marL="342900" indent="-342900">
              <a:buClr>
                <a:srgbClr val="B6000F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ea typeface="Verdana"/>
                <a:cs typeface="Verdana"/>
              </a:rPr>
              <a:t>V souhrnu komfortní systém s nízkými provozními i investičními náklady. </a:t>
            </a:r>
            <a:endParaRPr lang="en-US" sz="1600" b="1" dirty="0">
              <a:ea typeface="Verdana"/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7C1A6-E8EC-4B1A-A364-0FCC660574F7}"/>
              </a:ext>
            </a:extLst>
          </p:cNvPr>
          <p:cNvSpPr txBox="1"/>
          <p:nvPr/>
        </p:nvSpPr>
        <p:spPr>
          <a:xfrm>
            <a:off x="7122199" y="1188979"/>
            <a:ext cx="4721868" cy="6155531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 b="1" dirty="0">
              <a:ea typeface="+mn-lt"/>
              <a:cs typeface="+mn-lt"/>
            </a:endParaRPr>
          </a:p>
          <a:p>
            <a:pPr fontAlgn="auto">
              <a:spcAft>
                <a:spcPts val="0"/>
              </a:spcAft>
            </a:pPr>
            <a:r>
              <a:rPr lang="cs-CZ" sz="1100" b="1" dirty="0">
                <a:solidFill>
                  <a:srgbClr val="003399"/>
                </a:solidFill>
                <a:latin typeface="Segoe UI" panose="020B0502040204020203" pitchFamily="34" charset="0"/>
                <a:ea typeface="+mn-lt"/>
                <a:cs typeface="+mn-lt"/>
              </a:rPr>
              <a:t>	</a:t>
            </a:r>
            <a:r>
              <a:rPr lang="cs-CZ" sz="1000" b="1" dirty="0">
                <a:cs typeface="Segoe UI" panose="020B0502040204020203" pitchFamily="34" charset="0"/>
              </a:rPr>
              <a:t>Vyhláška č. 264/2020 Sb. </a:t>
            </a:r>
          </a:p>
          <a:p>
            <a:pPr fontAlgn="auto">
              <a:spcAft>
                <a:spcPts val="0"/>
              </a:spcAft>
            </a:pPr>
            <a:r>
              <a:rPr lang="cs-CZ" sz="1000" b="1" dirty="0">
                <a:cs typeface="Segoe UI" panose="020B0502040204020203" pitchFamily="34" charset="0"/>
              </a:rPr>
              <a:t>	září 2020 - výrazné zpřísnění požadavků 	na novostavby</a:t>
            </a:r>
          </a:p>
          <a:p>
            <a:r>
              <a:rPr lang="cs-CZ" sz="1000" b="1" dirty="0">
                <a:cs typeface="Segoe UI" panose="020B0502040204020203" pitchFamily="34" charset="0"/>
              </a:rPr>
              <a:t>	1.1.2022 - další zpřísnění požadavků na 	primární energii</a:t>
            </a:r>
          </a:p>
          <a:p>
            <a:r>
              <a:rPr lang="cs-CZ" sz="1000" b="1" dirty="0">
                <a:cs typeface="Segoe UI" panose="020B0502040204020203" pitchFamily="34" charset="0"/>
              </a:rPr>
              <a:t>	</a:t>
            </a:r>
            <a:r>
              <a:rPr lang="cs-CZ" sz="1000" b="1" dirty="0"/>
              <a:t>Novela vyhlášky 264/2020 Sb. 	</a:t>
            </a:r>
          </a:p>
          <a:p>
            <a:r>
              <a:rPr lang="cs-CZ" sz="1000" b="1" dirty="0"/>
              <a:t>	č. 222/2024 s platností od 1. 9. 2024</a:t>
            </a:r>
            <a:endParaRPr lang="cs-CZ" sz="1100" b="1" dirty="0">
              <a:solidFill>
                <a:srgbClr val="00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cs-CZ" sz="1100" b="0" dirty="0">
                <a:solidFill>
                  <a:srgbClr val="00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en-US" sz="1100" dirty="0">
              <a:ea typeface="+mn-lt"/>
              <a:cs typeface="+mn-lt"/>
            </a:endParaRPr>
          </a:p>
          <a:p>
            <a:pPr fontAlgn="auto">
              <a:spcAft>
                <a:spcPts val="0"/>
              </a:spcAft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Průměrný součinitel prostupu tepla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konstrukce na obálce a jejich hodnoty U musí být přibližně o 30% lepší, nežli základní normová hodnota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zlepšení nad rámec pomáhá plnění dalších ukazatelů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 poslední době trend - konstrukce v pasivním standardu</a:t>
            </a:r>
          </a:p>
          <a:p>
            <a:pPr fontAlgn="auto">
              <a:spcAft>
                <a:spcPts val="0"/>
              </a:spcAft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Celková dodaná energie</a:t>
            </a: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energie dodaná do budovy bez ohledu na to, odkud se vzala</a:t>
            </a: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např. energie okolního prostředí (zdarma) se započte stejně, jako energie nakoupená</a:t>
            </a: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tepelné čerpadlo = elektrokotel = plynový kondenzační kotel </a:t>
            </a:r>
          </a:p>
          <a:p>
            <a:pPr lvl="1" fontAlgn="auto">
              <a:spcAft>
                <a:spcPts val="0"/>
              </a:spcAft>
            </a:pP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(přibližně stejná spotřeba </a:t>
            </a:r>
            <a:r>
              <a:rPr lang="cs-CZ" sz="1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dodané</a:t>
            </a:r>
            <a:r>
              <a:rPr lang="cs-CZ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energie)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1" fontAlgn="auto">
              <a:spcAft>
                <a:spcPts val="0"/>
              </a:spcAft>
            </a:pPr>
            <a:endParaRPr lang="cs-CZ" sz="800" b="0" dirty="0">
              <a:solidFill>
                <a:srgbClr val="00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800" dirty="0">
              <a:solidFill>
                <a:srgbClr val="00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endParaRPr lang="cs-CZ" sz="2800" b="0" dirty="0">
              <a:solidFill>
                <a:srgbClr val="00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sz="1200" b="1" dirty="0">
              <a:ea typeface="+mn-lt"/>
              <a:cs typeface="+mn-lt"/>
            </a:endParaRPr>
          </a:p>
          <a:p>
            <a:endParaRPr lang="cs-CZ" sz="1200" b="1" dirty="0">
              <a:ea typeface="+mn-lt"/>
              <a:cs typeface="+mn-lt"/>
            </a:endParaRPr>
          </a:p>
          <a:p>
            <a:endParaRPr lang="cs-CZ" sz="1200" b="1" dirty="0">
              <a:ea typeface="+mn-lt"/>
              <a:cs typeface="+mn-lt"/>
            </a:endParaRPr>
          </a:p>
          <a:p>
            <a:endParaRPr lang="cs-CZ" sz="1200" b="1" dirty="0">
              <a:ea typeface="+mn-lt"/>
              <a:cs typeface="+mn-lt"/>
            </a:endParaRPr>
          </a:p>
          <a:p>
            <a:endParaRPr lang="en-US" sz="1100" dirty="0"/>
          </a:p>
        </p:txBody>
      </p:sp>
      <p:grpSp>
        <p:nvGrpSpPr>
          <p:cNvPr id="10" name="Skupina 21">
            <a:extLst>
              <a:ext uri="{FF2B5EF4-FFF2-40B4-BE49-F238E27FC236}">
                <a16:creationId xmlns:a16="http://schemas.microsoft.com/office/drawing/2014/main" id="{04E2F560-78DF-BA2A-1D21-F6C1ADB58F2E}"/>
              </a:ext>
            </a:extLst>
          </p:cNvPr>
          <p:cNvGrpSpPr>
            <a:grpSpLocks noChangeAspect="1"/>
          </p:cNvGrpSpPr>
          <p:nvPr/>
        </p:nvGrpSpPr>
        <p:grpSpPr>
          <a:xfrm>
            <a:off x="7367675" y="1295192"/>
            <a:ext cx="810819" cy="1132574"/>
            <a:chOff x="551384" y="1260975"/>
            <a:chExt cx="3846735" cy="5373216"/>
          </a:xfrm>
        </p:grpSpPr>
        <p:pic>
          <p:nvPicPr>
            <p:cNvPr id="11" name="Obrázek 22">
              <a:extLst>
                <a:ext uri="{FF2B5EF4-FFF2-40B4-BE49-F238E27FC236}">
                  <a16:creationId xmlns:a16="http://schemas.microsoft.com/office/drawing/2014/main" id="{7B692EF4-788C-53C2-F8DD-287EAA3A1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384" y="1260975"/>
              <a:ext cx="3846735" cy="5373216"/>
            </a:xfrm>
            <a:prstGeom prst="rect">
              <a:avLst/>
            </a:prstGeom>
          </p:spPr>
        </p:pic>
        <p:sp>
          <p:nvSpPr>
            <p:cNvPr id="12" name="Obdélník 23">
              <a:extLst>
                <a:ext uri="{FF2B5EF4-FFF2-40B4-BE49-F238E27FC236}">
                  <a16:creationId xmlns:a16="http://schemas.microsoft.com/office/drawing/2014/main" id="{29DBA1B7-C59D-FF03-9818-99668A4905BF}"/>
                </a:ext>
              </a:extLst>
            </p:cNvPr>
            <p:cNvSpPr/>
            <p:nvPr/>
          </p:nvSpPr>
          <p:spPr>
            <a:xfrm>
              <a:off x="1215866" y="1919689"/>
              <a:ext cx="110085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24">
              <a:extLst>
                <a:ext uri="{FF2B5EF4-FFF2-40B4-BE49-F238E27FC236}">
                  <a16:creationId xmlns:a16="http://schemas.microsoft.com/office/drawing/2014/main" id="{990DF7E5-FF69-7F42-09E6-242C167D2A4F}"/>
                </a:ext>
              </a:extLst>
            </p:cNvPr>
            <p:cNvSpPr/>
            <p:nvPr/>
          </p:nvSpPr>
          <p:spPr>
            <a:xfrm>
              <a:off x="1412706" y="6094926"/>
              <a:ext cx="110085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ál 25">
              <a:extLst>
                <a:ext uri="{FF2B5EF4-FFF2-40B4-BE49-F238E27FC236}">
                  <a16:creationId xmlns:a16="http://schemas.microsoft.com/office/drawing/2014/main" id="{2995ECB6-2577-57AD-A754-C1FDD0050DA6}"/>
                </a:ext>
              </a:extLst>
            </p:cNvPr>
            <p:cNvSpPr/>
            <p:nvPr/>
          </p:nvSpPr>
          <p:spPr>
            <a:xfrm>
              <a:off x="740932" y="2564903"/>
              <a:ext cx="1575792" cy="45355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435F111-7BEB-272F-1753-741EE2A3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" y="92347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B238BD64-6F20-7EF7-1B5D-B194CB10C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989AC-C935-AC0B-8B8C-D8891B6BA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BA2B84-8A35-1FDB-06DB-F278E4703036}"/>
              </a:ext>
            </a:extLst>
          </p:cNvPr>
          <p:cNvSpPr/>
          <p:nvPr/>
        </p:nvSpPr>
        <p:spPr>
          <a:xfrm>
            <a:off x="5939741" y="802577"/>
            <a:ext cx="5960891" cy="5757556"/>
          </a:xfrm>
          <a:prstGeom prst="roundRect">
            <a:avLst/>
          </a:prstGeom>
          <a:solidFill>
            <a:srgbClr val="EBEBEB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8A264-42EC-4D20-F73F-B5097555D0F9}"/>
              </a:ext>
            </a:extLst>
          </p:cNvPr>
          <p:cNvSpPr txBox="1"/>
          <p:nvPr/>
        </p:nvSpPr>
        <p:spPr>
          <a:xfrm>
            <a:off x="6601580" y="1610410"/>
            <a:ext cx="4968152" cy="5247590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100" b="1" dirty="0">
              <a:ea typeface="+mn-lt"/>
              <a:cs typeface="+mn-lt"/>
            </a:endParaRPr>
          </a:p>
          <a:p>
            <a:r>
              <a:rPr lang="cs-CZ" sz="1200" b="1" dirty="0"/>
              <a:t>	Novela vyhlášky 264/2020 Sb. č. 222/2024 	s platností od 1. 9. 2024</a:t>
            </a:r>
          </a:p>
          <a:p>
            <a:pPr fontAlgn="auto">
              <a:spcAft>
                <a:spcPts val="0"/>
              </a:spcAft>
            </a:pPr>
            <a:r>
              <a:rPr lang="cs-CZ" sz="1100" b="0" dirty="0">
                <a:solidFill>
                  <a:srgbClr val="00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en-US" sz="1100" dirty="0">
              <a:ea typeface="+mn-lt"/>
              <a:cs typeface="+mn-lt"/>
            </a:endParaRPr>
          </a:p>
          <a:p>
            <a:r>
              <a:rPr lang="cs-CZ" sz="1200" b="1" dirty="0"/>
              <a:t>	U novostaveb, kde je hlavním 	energonositelem EE (el. energie), lze 	očekávat, že budou vycházet lépe.</a:t>
            </a:r>
          </a:p>
          <a:p>
            <a:endParaRPr lang="cs-CZ" sz="1200" b="1" dirty="0"/>
          </a:p>
          <a:p>
            <a:r>
              <a:rPr lang="cs-CZ" sz="1200" dirty="0"/>
              <a:t>To, co v původně u novostaveb neprošlo a muselo být kompenzováno dalšími opatřeními, za určitých okrajových podmínek vyjde</a:t>
            </a:r>
          </a:p>
          <a:p>
            <a:pPr marL="171450" indent="-171450">
              <a:buFontTx/>
              <a:buChar char="-"/>
            </a:pPr>
            <a:r>
              <a:rPr lang="cs-CZ" sz="1200" dirty="0"/>
              <a:t>velmi kvalitní obálka budovy</a:t>
            </a:r>
          </a:p>
          <a:p>
            <a:pPr marL="171450" indent="-171450">
              <a:buFontTx/>
              <a:buChar char="-"/>
            </a:pPr>
            <a:r>
              <a:rPr lang="cs-CZ" sz="1200" dirty="0"/>
              <a:t>v kombinaci s např. el. stropním, či podlahovým vytápěním</a:t>
            </a:r>
          </a:p>
          <a:p>
            <a:pPr marL="171450" indent="-171450">
              <a:buFontTx/>
              <a:buChar char="-"/>
            </a:pPr>
            <a:r>
              <a:rPr lang="cs-CZ" sz="1200" dirty="0"/>
              <a:t>v kombinaci s vlastní výrobou EE – FVE). </a:t>
            </a:r>
          </a:p>
          <a:p>
            <a:endParaRPr lang="cs-CZ" sz="1200" dirty="0"/>
          </a:p>
          <a:p>
            <a:r>
              <a:rPr lang="cs-CZ" sz="1200" dirty="0"/>
              <a:t>Změna </a:t>
            </a:r>
            <a:r>
              <a:rPr lang="cs-CZ" sz="1200" b="1" dirty="0"/>
              <a:t>faktoru primární energie z neobnovitelných zdrojů</a:t>
            </a:r>
          </a:p>
          <a:p>
            <a:endParaRPr lang="cs-CZ" sz="1200" b="1" dirty="0"/>
          </a:p>
          <a:p>
            <a:r>
              <a:rPr lang="cs-CZ" sz="1200" dirty="0"/>
              <a:t>Zrušení </a:t>
            </a:r>
            <a:r>
              <a:rPr lang="cs-CZ" sz="1200" b="1" dirty="0"/>
              <a:t>omezení započítání vlastní vyrobené EE ve výši dvojnásobku celkové dodané energie hodnocené budovy</a:t>
            </a:r>
            <a:r>
              <a:rPr lang="cs-CZ" sz="1200" dirty="0"/>
              <a:t>.</a:t>
            </a:r>
          </a:p>
          <a:p>
            <a:pPr lvl="1" fontAlgn="auto">
              <a:spcAft>
                <a:spcPts val="0"/>
              </a:spcAft>
            </a:pPr>
            <a:endParaRPr lang="cs-CZ" sz="800" b="0" dirty="0">
              <a:solidFill>
                <a:srgbClr val="00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800" dirty="0">
              <a:solidFill>
                <a:srgbClr val="00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endParaRPr lang="cs-CZ" sz="2800" b="0" dirty="0">
              <a:solidFill>
                <a:srgbClr val="00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sz="1200" b="1" dirty="0">
              <a:ea typeface="+mn-lt"/>
              <a:cs typeface="+mn-lt"/>
            </a:endParaRPr>
          </a:p>
          <a:p>
            <a:endParaRPr lang="cs-CZ" sz="1200" b="1" dirty="0">
              <a:ea typeface="+mn-lt"/>
              <a:cs typeface="+mn-lt"/>
            </a:endParaRPr>
          </a:p>
          <a:p>
            <a:endParaRPr lang="cs-CZ" sz="1200" b="1" dirty="0">
              <a:ea typeface="+mn-lt"/>
              <a:cs typeface="+mn-lt"/>
            </a:endParaRPr>
          </a:p>
          <a:p>
            <a:endParaRPr lang="cs-CZ" sz="1200" b="1" dirty="0">
              <a:ea typeface="+mn-lt"/>
              <a:cs typeface="+mn-lt"/>
            </a:endParaRPr>
          </a:p>
          <a:p>
            <a:endParaRPr lang="en-US" sz="1100" dirty="0"/>
          </a:p>
        </p:txBody>
      </p:sp>
      <p:grpSp>
        <p:nvGrpSpPr>
          <p:cNvPr id="10" name="Skupina 21">
            <a:extLst>
              <a:ext uri="{FF2B5EF4-FFF2-40B4-BE49-F238E27FC236}">
                <a16:creationId xmlns:a16="http://schemas.microsoft.com/office/drawing/2014/main" id="{EE048D07-FE4A-3814-3F08-664CCF58E593}"/>
              </a:ext>
            </a:extLst>
          </p:cNvPr>
          <p:cNvGrpSpPr>
            <a:grpSpLocks noChangeAspect="1"/>
          </p:cNvGrpSpPr>
          <p:nvPr/>
        </p:nvGrpSpPr>
        <p:grpSpPr>
          <a:xfrm>
            <a:off x="6493295" y="1233067"/>
            <a:ext cx="1070235" cy="1494933"/>
            <a:chOff x="551384" y="1260975"/>
            <a:chExt cx="3846735" cy="5373216"/>
          </a:xfrm>
        </p:grpSpPr>
        <p:pic>
          <p:nvPicPr>
            <p:cNvPr id="11" name="Obrázek 22">
              <a:extLst>
                <a:ext uri="{FF2B5EF4-FFF2-40B4-BE49-F238E27FC236}">
                  <a16:creationId xmlns:a16="http://schemas.microsoft.com/office/drawing/2014/main" id="{DD5E7CF8-B3F1-D222-206E-EA5BA4246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384" y="1260975"/>
              <a:ext cx="3846735" cy="5373216"/>
            </a:xfrm>
            <a:prstGeom prst="rect">
              <a:avLst/>
            </a:prstGeom>
          </p:spPr>
        </p:pic>
        <p:sp>
          <p:nvSpPr>
            <p:cNvPr id="12" name="Obdélník 23">
              <a:extLst>
                <a:ext uri="{FF2B5EF4-FFF2-40B4-BE49-F238E27FC236}">
                  <a16:creationId xmlns:a16="http://schemas.microsoft.com/office/drawing/2014/main" id="{4C338DC0-1044-E881-EF29-84E798676129}"/>
                </a:ext>
              </a:extLst>
            </p:cNvPr>
            <p:cNvSpPr/>
            <p:nvPr/>
          </p:nvSpPr>
          <p:spPr>
            <a:xfrm>
              <a:off x="1215866" y="1919689"/>
              <a:ext cx="110085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24">
              <a:extLst>
                <a:ext uri="{FF2B5EF4-FFF2-40B4-BE49-F238E27FC236}">
                  <a16:creationId xmlns:a16="http://schemas.microsoft.com/office/drawing/2014/main" id="{2D5E71C7-1E20-6300-2F74-552B10DEE3FC}"/>
                </a:ext>
              </a:extLst>
            </p:cNvPr>
            <p:cNvSpPr/>
            <p:nvPr/>
          </p:nvSpPr>
          <p:spPr>
            <a:xfrm>
              <a:off x="1412706" y="6094926"/>
              <a:ext cx="110085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ál 25">
              <a:extLst>
                <a:ext uri="{FF2B5EF4-FFF2-40B4-BE49-F238E27FC236}">
                  <a16:creationId xmlns:a16="http://schemas.microsoft.com/office/drawing/2014/main" id="{ACB48A52-6CE5-CF3B-EF80-BB8F305222D1}"/>
                </a:ext>
              </a:extLst>
            </p:cNvPr>
            <p:cNvSpPr/>
            <p:nvPr/>
          </p:nvSpPr>
          <p:spPr>
            <a:xfrm>
              <a:off x="740932" y="2564903"/>
              <a:ext cx="1575792" cy="45355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D6AA272-AD74-4059-5D0D-37713514B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8" y="899973"/>
            <a:ext cx="5477405" cy="50580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9D440C-9206-F42A-75AA-8B38297F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" y="92347"/>
            <a:ext cx="7200034" cy="610500"/>
          </a:xfrm>
        </p:spPr>
        <p:txBody>
          <a:bodyPr/>
          <a:lstStyle/>
          <a:p>
            <a:r>
              <a:rPr lang="cs-CZ" sz="1800" dirty="0">
                <a:effectLst/>
                <a:ea typeface="Verdana" panose="020B0604030504040204" pitchFamily="34" charset="0"/>
              </a:rPr>
              <a:t>Pasivní domy s fotovoltaikou - optimální topný systém</a:t>
            </a:r>
            <a:endParaRPr lang="en-DK" sz="1800" dirty="0">
              <a:ea typeface="Verdana" panose="020B0604030504040204" pitchFamily="34" charset="0"/>
            </a:endParaRPr>
          </a:p>
        </p:txBody>
      </p:sp>
      <p:pic>
        <p:nvPicPr>
          <p:cNvPr id="8" name="Picture 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CEA2C08-D182-37E8-9AC1-3640D516A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13" y="208009"/>
            <a:ext cx="1464484" cy="4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2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57E6-E05A-4922-D048-DA91BDF267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64340" y="5083625"/>
            <a:ext cx="5344887" cy="9470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9C18-E616-F957-1DE6-495F76FF97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6602" y="1322774"/>
            <a:ext cx="10698795" cy="541537"/>
          </a:xfrm>
        </p:spPr>
        <p:txBody>
          <a:bodyPr anchor="b"/>
          <a:lstStyle/>
          <a:p>
            <a:pPr marL="0" indent="0" algn="ctr">
              <a:buNone/>
              <a:tabLst>
                <a:tab pos="11004276" algn="r"/>
              </a:tabLst>
            </a:pPr>
            <a:r>
              <a:rPr lang="cs-CZ" sz="2800" dirty="0">
                <a:solidFill>
                  <a:schemeClr val="bg1"/>
                </a:solidFill>
              </a:rPr>
              <a:t>E</a:t>
            </a:r>
            <a:r>
              <a:rPr lang="en-US" sz="2800" dirty="0" err="1">
                <a:solidFill>
                  <a:schemeClr val="bg1"/>
                </a:solidFill>
              </a:rPr>
              <a:t>lektrické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podlahové </a:t>
            </a:r>
            <a:r>
              <a:rPr lang="en-US" sz="2800" dirty="0" err="1">
                <a:solidFill>
                  <a:schemeClr val="bg1"/>
                </a:solidFill>
              </a:rPr>
              <a:t>vytápění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DEVI</a:t>
            </a:r>
          </a:p>
          <a:p>
            <a:pPr marL="0" indent="0" algn="ctr">
              <a:buNone/>
              <a:tabLst>
                <a:tab pos="11004276" algn="r"/>
              </a:tabLst>
            </a:pPr>
            <a:r>
              <a:rPr lang="en-US" sz="2800" dirty="0" err="1">
                <a:solidFill>
                  <a:schemeClr val="bg1"/>
                </a:solidFill>
              </a:rPr>
              <a:t>energeticky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účinné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ekologické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1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  <p:tag name="PRESGUID" val="ccfd090e-0ff8-442f-8bd7-309ff1051c4f"/>
</p:tagLst>
</file>

<file path=ppt/theme/theme1.xml><?xml version="1.0" encoding="utf-8"?>
<a:theme xmlns:a="http://schemas.openxmlformats.org/drawingml/2006/main" name="DEVI template 16_9 (widescreen only)">
  <a:themeElements>
    <a:clrScheme name="DEVI">
      <a:dk1>
        <a:srgbClr val="003366"/>
      </a:dk1>
      <a:lt1>
        <a:srgbClr val="FFFFFF"/>
      </a:lt1>
      <a:dk2>
        <a:srgbClr val="C5D5ED"/>
      </a:dk2>
      <a:lt2>
        <a:srgbClr val="E5E8EB"/>
      </a:lt2>
      <a:accent1>
        <a:srgbClr val="F90300"/>
      </a:accent1>
      <a:accent2>
        <a:srgbClr val="003266"/>
      </a:accent2>
      <a:accent3>
        <a:srgbClr val="006698"/>
      </a:accent3>
      <a:accent4>
        <a:srgbClr val="83ADD8"/>
      </a:accent4>
      <a:accent5>
        <a:srgbClr val="C4D4EC"/>
      </a:accent5>
      <a:accent6>
        <a:srgbClr val="E5E8EB"/>
      </a:accent6>
      <a:hlink>
        <a:srgbClr val="F90300"/>
      </a:hlink>
      <a:folHlink>
        <a:srgbClr val="C4D4E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0A11"/>
        </a:solidFill>
        <a:ln w="9525">
          <a:solidFill>
            <a:srgbClr val="E60A11"/>
          </a:solidFill>
        </a:ln>
      </a:spPr>
      <a:bodyPr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Danfoss Red">
      <a:srgbClr val="E2000F"/>
    </a:custClr>
    <a:custClr name="Danfoss Deep Red">
      <a:srgbClr val="B6000F"/>
    </a:custClr>
    <a:custClr name="White">
      <a:srgbClr val="FFFFFF"/>
    </a:custClr>
    <a:custClr name="Black">
      <a:srgbClr val="000000"/>
    </a:custClr>
    <a:custClr name="Gray">
      <a:srgbClr val="869098"/>
    </a:custClr>
    <a:custClr name="80% Danfoss Deep Red">
      <a:srgbClr val="C44A34"/>
    </a:custClr>
    <a:custClr name="60% Danfoss Deep Red">
      <a:srgbClr val="D3785E"/>
    </a:custClr>
    <a:custClr name="40% Danfoss Deep Red">
      <a:srgbClr val="E2A690"/>
    </a:custClr>
    <a:custClr name="20% Danfoss Deep Red">
      <a:srgbClr val="F1D3C7"/>
    </a:custClr>
    <a:custClr name="10% Danfoss Deep Red">
      <a:srgbClr val="F8E9E3"/>
    </a:custClr>
    <a:custClr name="80% Black">
      <a:srgbClr val="575756"/>
    </a:custClr>
    <a:custClr name="60% Black">
      <a:srgbClr val="878786"/>
    </a:custClr>
    <a:custClr name="40% Black (Text)">
      <a:srgbClr val="B0B0B1"/>
    </a:custClr>
    <a:custClr name="20% Black">
      <a:srgbClr val="D8D8D9"/>
    </a:custClr>
    <a:custClr name="10% Black">
      <a:srgbClr val="EBEBEB"/>
    </a:custClr>
    <a:custClr name="80% Gray">
      <a:srgbClr val="869098"/>
    </a:custClr>
    <a:custClr name="60% Gray">
      <a:srgbClr val="B4BCC3"/>
    </a:custClr>
    <a:custClr name="40% Gray">
      <a:srgbClr val="CCD3D8"/>
    </a:custClr>
    <a:custClr name="20% Gray">
      <a:srgbClr val="E5E8EB"/>
    </a:custClr>
    <a:custClr name="10% Gray">
      <a:srgbClr val="F1F3F5"/>
    </a:custClr>
  </a:custClrLst>
  <a:extLst>
    <a:ext uri="{05A4C25C-085E-4340-85A3-A5531E510DB2}">
      <thm15:themeFamily xmlns:thm15="http://schemas.microsoft.com/office/thememl/2012/main" name="danfoss_ppttemplate_16x9_2021revision.pptx" id="{FF2A97C4-E630-4DA3-A39F-5DCB1049A368}" vid="{6092B68A-DE95-4F9C-B51C-BE5B082058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BD80B5FE88304A8C3AF131D1EB7795" ma:contentTypeVersion="14" ma:contentTypeDescription="Ein neues Dokument erstellen." ma:contentTypeScope="" ma:versionID="04ab9429bd668d3694b27699d9df6c53">
  <xsd:schema xmlns:xsd="http://www.w3.org/2001/XMLSchema" xmlns:xs="http://www.w3.org/2001/XMLSchema" xmlns:p="http://schemas.microsoft.com/office/2006/metadata/properties" xmlns:ns2="0f569df6-1c58-4613-bfae-599ba61e0bce" xmlns:ns3="7cd1d482-987f-4162-ae29-3b77ab25cb10" targetNamespace="http://schemas.microsoft.com/office/2006/metadata/properties" ma:root="true" ma:fieldsID="a4a617fbe078a193c11cd1461cf49a56" ns2:_="" ns3:_="">
    <xsd:import namespace="0f569df6-1c58-4613-bfae-599ba61e0bce"/>
    <xsd:import namespace="7cd1d482-987f-4162-ae29-3b77ab25c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69df6-1c58-4613-bfae-599ba61e0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bc5abc1a-b827-4379-b6d7-11c969e250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1d482-987f-4162-ae29-3b77ab25cb1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61b2f9-5f5a-4632-9522-84f015078f73}" ma:internalName="TaxCatchAll" ma:showField="CatchAllData" ma:web="7cd1d482-987f-4162-ae29-3b77ab25c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569df6-1c58-4613-bfae-599ba61e0bce">
      <Terms xmlns="http://schemas.microsoft.com/office/infopath/2007/PartnerControls"/>
    </lcf76f155ced4ddcb4097134ff3c332f>
    <TaxCatchAll xmlns="7cd1d482-987f-4162-ae29-3b77ab25cb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9A7164-8C2B-4F35-A300-B432A4BF7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569df6-1c58-4613-bfae-599ba61e0bce"/>
    <ds:schemaRef ds:uri="7cd1d482-987f-4162-ae29-3b77ab25c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D02104-679C-4895-A734-0D208BE325B7}">
  <ds:schemaRefs>
    <ds:schemaRef ds:uri="http://purl.org/dc/terms/"/>
    <ds:schemaRef ds:uri="7cd1d482-987f-4162-ae29-3b77ab25cb10"/>
    <ds:schemaRef ds:uri="http://purl.org/dc/dcmitype/"/>
    <ds:schemaRef ds:uri="0f569df6-1c58-4613-bfae-599ba61e0b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85BBC9-FFCE-43FD-8216-6E96640845E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d6a82de-332f-43b8-a8a7-1928fd67507f}" enabled="1" method="Standard" siteId="{097464b8-069c-453e-9254-c17ec707310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Danfoss</Template>
  <TotalTime>6269</TotalTime>
  <Words>1717</Words>
  <Application>Microsoft Office PowerPoint</Application>
  <PresentationFormat>Widescreen</PresentationFormat>
  <Paragraphs>211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</vt:lpstr>
      <vt:lpstr>Calibri</vt:lpstr>
      <vt:lpstr>Roboto</vt:lpstr>
      <vt:lpstr>Segoe UI</vt:lpstr>
      <vt:lpstr>System Font Regular</vt:lpstr>
      <vt:lpstr>Times New Roman</vt:lpstr>
      <vt:lpstr>Verdana</vt:lpstr>
      <vt:lpstr>Wingdings</vt:lpstr>
      <vt:lpstr>DEVI template 16_9 (widescreen only)</vt:lpstr>
      <vt:lpstr>Pasivní domy s FVE   optimální topný systém</vt:lpstr>
      <vt:lpstr>Budoucnost bytové výstavby v České republice</vt:lpstr>
      <vt:lpstr>PowerPoint Presentation</vt:lpstr>
      <vt:lpstr>Budoucnost bytové výstavby v České republice</vt:lpstr>
      <vt:lpstr>Pasivní domy s fotovoltaikou - optimální topný systém</vt:lpstr>
      <vt:lpstr>Pasivní domy s fotovoltaikou - optimální topný systém</vt:lpstr>
      <vt:lpstr>Pasivní domy s fotovoltaikou - optimální topný systém</vt:lpstr>
      <vt:lpstr>Pasivní domy s fotovoltaikou - optimální topný systém</vt:lpstr>
      <vt:lpstr>PowerPoint Presentation</vt:lpstr>
      <vt:lpstr>Pasivní domy s fotovoltaikou - optimální topný systém</vt:lpstr>
      <vt:lpstr>Pasivní domy s fotovoltaikou - optimální topný systém</vt:lpstr>
      <vt:lpstr>Pasivní domy s fotovoltaikou - optimální topný systém</vt:lpstr>
      <vt:lpstr>Pasivní domy s fotovoltaikou - optimální topný systém</vt:lpstr>
      <vt:lpstr>Pasivní domy s fotovoltaikou - optimální topný systém</vt:lpstr>
      <vt:lpstr>PowerPoint Presentation</vt:lpstr>
      <vt:lpstr>Celkový přehled – Životnost – očekávaná Eh vs. HP</vt:lpstr>
      <vt:lpstr>Pasivní domy s fotovoltaikou - optimální topný systém</vt:lpstr>
      <vt:lpstr>Pasivní domy s fotovoltaikou - optimální topný systém</vt:lpstr>
      <vt:lpstr>Děkuji za pozornost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Lasse Lund</dc:creator>
  <cp:lastModifiedBy>Milan Hlavinka</cp:lastModifiedBy>
  <cp:revision>45</cp:revision>
  <dcterms:created xsi:type="dcterms:W3CDTF">2023-04-21T06:26:21Z</dcterms:created>
  <dcterms:modified xsi:type="dcterms:W3CDTF">2025-11-26T08:43:02Z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0x01010045BD80B5FE88304A8C3AF131D1EB7795</vt:lpwstr>
  </property>
  <property fmtid="{D5CDD505-2E9C-101B-9397-08002B2CF9AE}" pid="4" name="TemplateUrl">
    <vt:lpwstr/>
  </property>
  <property fmtid="{D5CDD505-2E9C-101B-9397-08002B2CF9AE}" pid="5" name="Order">
    <vt:r8>1700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8d6a82de-332f-43b8-a8a7-1928fd67507f_Enabled">
    <vt:lpwstr>true</vt:lpwstr>
  </property>
  <property fmtid="{D5CDD505-2E9C-101B-9397-08002B2CF9AE}" pid="9" name="MSIP_Label_8d6a82de-332f-43b8-a8a7-1928fd67507f_SetDate">
    <vt:lpwstr>2021-03-10T10:53:34Z</vt:lpwstr>
  </property>
  <property fmtid="{D5CDD505-2E9C-101B-9397-08002B2CF9AE}" pid="10" name="MSIP_Label_8d6a82de-332f-43b8-a8a7-1928fd67507f_Method">
    <vt:lpwstr>Standard</vt:lpwstr>
  </property>
  <property fmtid="{D5CDD505-2E9C-101B-9397-08002B2CF9AE}" pid="11" name="MSIP_Label_8d6a82de-332f-43b8-a8a7-1928fd67507f_Name">
    <vt:lpwstr>1. Business</vt:lpwstr>
  </property>
  <property fmtid="{D5CDD505-2E9C-101B-9397-08002B2CF9AE}" pid="12" name="MSIP_Label_8d6a82de-332f-43b8-a8a7-1928fd67507f_SiteId">
    <vt:lpwstr>097464b8-069c-453e-9254-c17ec707310d</vt:lpwstr>
  </property>
  <property fmtid="{D5CDD505-2E9C-101B-9397-08002B2CF9AE}" pid="13" name="MSIP_Label_8d6a82de-332f-43b8-a8a7-1928fd67507f_ActionId">
    <vt:lpwstr>ef3942e3-66c8-4332-8333-0000b275f5d8</vt:lpwstr>
  </property>
  <property fmtid="{D5CDD505-2E9C-101B-9397-08002B2CF9AE}" pid="14" name="MSIP_Label_8d6a82de-332f-43b8-a8a7-1928fd67507f_ContentBits">
    <vt:lpwstr>2</vt:lpwstr>
  </property>
  <property fmtid="{D5CDD505-2E9C-101B-9397-08002B2CF9AE}" pid="15" name="_dlc_DocIdItemGuid">
    <vt:lpwstr>4c0bc129-30e0-45ff-8006-d4a9f2cb4185</vt:lpwstr>
  </property>
  <property fmtid="{D5CDD505-2E9C-101B-9397-08002B2CF9AE}" pid="16" name="MediaServiceImageTags">
    <vt:lpwstr/>
  </property>
</Properties>
</file>