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70" r:id="rId1"/>
  </p:sldMasterIdLst>
  <p:notesMasterIdLst>
    <p:notesMasterId r:id="rId28"/>
  </p:notesMasterIdLst>
  <p:handoutMasterIdLst>
    <p:handoutMasterId r:id="rId29"/>
  </p:handoutMasterIdLst>
  <p:sldIdLst>
    <p:sldId id="4086" r:id="rId2"/>
    <p:sldId id="4117" r:id="rId3"/>
    <p:sldId id="4279" r:id="rId4"/>
    <p:sldId id="4151" r:id="rId5"/>
    <p:sldId id="4212" r:id="rId6"/>
    <p:sldId id="4195" r:id="rId7"/>
    <p:sldId id="4232" r:id="rId8"/>
    <p:sldId id="4242" r:id="rId9"/>
    <p:sldId id="4231" r:id="rId10"/>
    <p:sldId id="4716" r:id="rId11"/>
    <p:sldId id="4717" r:id="rId12"/>
    <p:sldId id="4720" r:id="rId13"/>
    <p:sldId id="4718" r:id="rId14"/>
    <p:sldId id="4219" r:id="rId15"/>
    <p:sldId id="4204" r:id="rId16"/>
    <p:sldId id="4205" r:id="rId17"/>
    <p:sldId id="4198" r:id="rId18"/>
    <p:sldId id="4199" r:id="rId19"/>
    <p:sldId id="4721" r:id="rId20"/>
    <p:sldId id="4722" r:id="rId21"/>
    <p:sldId id="4723" r:id="rId22"/>
    <p:sldId id="4724" r:id="rId23"/>
    <p:sldId id="4725" r:id="rId24"/>
    <p:sldId id="4222" r:id="rId25"/>
    <p:sldId id="4283" r:id="rId26"/>
    <p:sldId id="4202" r:id="rId27"/>
  </p:sldIdLst>
  <p:sldSz cx="24377650" cy="13716000"/>
  <p:notesSz cx="7104063" cy="10234613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5" pos="15356" userDrawn="1">
          <p15:clr>
            <a:srgbClr val="A4A3A4"/>
          </p15:clr>
        </p15:guide>
        <p15:guide id="52" pos="7654" userDrawn="1">
          <p15:clr>
            <a:srgbClr val="A4A3A4"/>
          </p15:clr>
        </p15:guide>
        <p15:guide id="55" userDrawn="1">
          <p15:clr>
            <a:srgbClr val="A4A3A4"/>
          </p15:clr>
        </p15:guide>
        <p15:guide id="56" orient="horz" pos="43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E6F3103-2766-16A1-C518-74116D7F54BE}" name="NAJMAN Martin" initials="NM" userId="S::Martin.Najman@post.gymtce.cz::e81c34ca-c8e5-4077-95bb-0976e44206f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1EAE92"/>
    <a:srgbClr val="000000"/>
    <a:srgbClr val="E07C00"/>
    <a:srgbClr val="009ADE"/>
    <a:srgbClr val="00AE42"/>
    <a:srgbClr val="76777A"/>
    <a:srgbClr val="EFF1F8"/>
    <a:srgbClr val="F2F2F2"/>
    <a:srgbClr val="373737"/>
    <a:srgbClr val="4454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52" autoAdjust="0"/>
    <p:restoredTop sz="95373" autoAdjust="0"/>
  </p:normalViewPr>
  <p:slideViewPr>
    <p:cSldViewPr snapToGrid="0" snapToObjects="1">
      <p:cViewPr varScale="1">
        <p:scale>
          <a:sx n="54" d="100"/>
          <a:sy n="54" d="100"/>
        </p:scale>
        <p:origin x="570" y="102"/>
      </p:cViewPr>
      <p:guideLst>
        <p:guide pos="15356"/>
        <p:guide pos="7654"/>
        <p:guide/>
        <p:guide orient="horz" pos="432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3092BAC4-B4A3-25D4-07BB-65AEAEC356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7E9C3B3-6BC1-2CF2-DF65-4BBFC2D41C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6D06CF8-BB13-470F-BDD6-AF1E17900915}" type="datetimeFigureOut">
              <a:rPr lang="cs-CZ" smtClean="0"/>
              <a:t>02.03.2026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C6687E8-0E8D-7DCF-2CE2-0BE3D9E68EF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r>
              <a:rPr lang="cs-CZ"/>
              <a:t>27.03.2023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73A2316-6D39-3C8F-95A8-1EECC9515FC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B0AE9815-5481-46D5-881B-D2401D1CE4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463920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0T18:58:59.645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0,'5308'0'0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 b="0" i="0">
                <a:latin typeface="Montserrat Light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 b="0" i="0">
                <a:latin typeface="Montserrat Light" charset="0"/>
              </a:defRPr>
            </a:lvl1pPr>
          </a:lstStyle>
          <a:p>
            <a:fld id="{EFC10EE1-B198-C942-8235-326C972CBB30}" type="datetimeFigureOut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 b="0" i="0">
                <a:latin typeface="Montserrat Light" charset="0"/>
              </a:defRPr>
            </a:lvl1pPr>
          </a:lstStyle>
          <a:p>
            <a:r>
              <a:rPr lang="en-US"/>
              <a:t>27.03.2023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 b="0" i="0">
                <a:latin typeface="Montserrat Light" charset="0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217" rtl="0" eaLnBrk="1" latinLnBrk="0" hangingPunct="1">
      <a:defRPr sz="2400" b="0" i="0" kern="1200">
        <a:solidFill>
          <a:schemeClr val="tx1"/>
        </a:solidFill>
        <a:latin typeface="Montserrat Light" charset="0"/>
        <a:ea typeface="+mn-ea"/>
        <a:cs typeface="+mn-cs"/>
      </a:defRPr>
    </a:lvl1pPr>
    <a:lvl2pPr marL="914217" algn="l" defTabSz="914217" rtl="0" eaLnBrk="1" latinLnBrk="0" hangingPunct="1">
      <a:defRPr sz="2400" b="0" i="0" kern="1200">
        <a:solidFill>
          <a:schemeClr val="tx1"/>
        </a:solidFill>
        <a:latin typeface="Montserrat Light" charset="0"/>
        <a:ea typeface="+mn-ea"/>
        <a:cs typeface="+mn-cs"/>
      </a:defRPr>
    </a:lvl2pPr>
    <a:lvl3pPr marL="1828434" algn="l" defTabSz="914217" rtl="0" eaLnBrk="1" latinLnBrk="0" hangingPunct="1">
      <a:defRPr sz="2400" b="0" i="0" kern="1200">
        <a:solidFill>
          <a:schemeClr val="tx1"/>
        </a:solidFill>
        <a:latin typeface="Montserrat Light" charset="0"/>
        <a:ea typeface="+mn-ea"/>
        <a:cs typeface="+mn-cs"/>
      </a:defRPr>
    </a:lvl3pPr>
    <a:lvl4pPr marL="2742651" algn="l" defTabSz="914217" rtl="0" eaLnBrk="1" latinLnBrk="0" hangingPunct="1">
      <a:defRPr sz="2400" b="0" i="0" kern="1200">
        <a:solidFill>
          <a:schemeClr val="tx1"/>
        </a:solidFill>
        <a:latin typeface="Montserrat Light" charset="0"/>
        <a:ea typeface="+mn-ea"/>
        <a:cs typeface="+mn-cs"/>
      </a:defRPr>
    </a:lvl4pPr>
    <a:lvl5pPr marL="3656868" algn="l" defTabSz="914217" rtl="0" eaLnBrk="1" latinLnBrk="0" hangingPunct="1">
      <a:defRPr sz="2400" b="0" i="0" kern="1200">
        <a:solidFill>
          <a:schemeClr val="tx1"/>
        </a:solidFill>
        <a:latin typeface="Montserrat Light" charset="0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261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56BFF8BD-5276-A941-B899-C0ABBBAA376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341709" y="5014678"/>
            <a:ext cx="19863580" cy="90796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7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56BFF8BD-5276-A941-B899-C0ABBBAA376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5858" y="792161"/>
            <a:ext cx="11073890" cy="121316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60872C8-8DE3-7B43-85DA-21436372724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407902" y="792161"/>
            <a:ext cx="11073890" cy="121316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80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60872C8-8DE3-7B43-85DA-21436372724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3947614" y="1131814"/>
            <a:ext cx="9290758" cy="114523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358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60872C8-8DE3-7B43-85DA-21436372724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39278" y="1131814"/>
            <a:ext cx="9290758" cy="114523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19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60872C8-8DE3-7B43-85DA-21436372724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24377647" cy="96725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13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60872C8-8DE3-7B43-85DA-21436372724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986457" y="5792642"/>
            <a:ext cx="4432475" cy="44324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35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60872C8-8DE3-7B43-85DA-21436372724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644047" y="971550"/>
            <a:ext cx="9023951" cy="6108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44DAD2AB-74C9-1243-853C-14E0E80DDB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3709652" y="6610793"/>
            <a:ext cx="9023951" cy="6108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7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60872C8-8DE3-7B43-85DA-21436372724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0"/>
            <a:ext cx="24377648" cy="96725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979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9FAA99D8-3DA1-EE43-8152-73191D2509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341708" y="-378372"/>
            <a:ext cx="16851201" cy="144727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855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9FAA99D8-3DA1-EE43-8152-73191D2509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040714"/>
            <a:ext cx="24377650" cy="80833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60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D9DD6903-31DD-5348-931E-827644FF87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341708" y="-378372"/>
            <a:ext cx="25061066" cy="144727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946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9FAA99D8-3DA1-EE43-8152-73191D2509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32519" y="1359644"/>
            <a:ext cx="21512612" cy="79167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4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9FAA99D8-3DA1-EE43-8152-73191D2509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22270754" cy="77342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740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9FAA99D8-3DA1-EE43-8152-73191D2509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06896" y="0"/>
            <a:ext cx="22270754" cy="77342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788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055E1E1-4A76-0C4B-BAFA-789C368D50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341708" y="-378372"/>
            <a:ext cx="25061066" cy="89127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867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055E1E1-4A76-0C4B-BAFA-789C368D50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24377650" cy="96725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0423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055E1E1-4A76-0C4B-BAFA-789C368D50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72208" y="4441372"/>
            <a:ext cx="9947607" cy="92746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490C6A6E-FDD9-814B-A734-AF71558267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157834" y="2"/>
            <a:ext cx="9947607" cy="92746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6194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055E1E1-4A76-0C4B-BAFA-789C368D50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572000"/>
            <a:ext cx="12088742" cy="914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490C6A6E-FDD9-814B-A734-AF71558267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288910" y="2"/>
            <a:ext cx="12088740" cy="61721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3789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055E1E1-4A76-0C4B-BAFA-789C368D50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24377650" cy="96725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0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055E1E1-4A76-0C4B-BAFA-789C368D50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2258186"/>
            <a:ext cx="22765405" cy="91324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2E813D8-3FE8-E84D-A7C3-70D0605976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669336" y="2258186"/>
            <a:ext cx="5174619" cy="91324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3931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055E1E1-4A76-0C4B-BAFA-789C368D50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12244" y="2258186"/>
            <a:ext cx="22765405" cy="91324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2E813D8-3FE8-E84D-A7C3-70D0605976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642647" y="2146069"/>
            <a:ext cx="7080121" cy="95408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50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D9DD6903-31DD-5348-931E-827644FF87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12246" y="1702677"/>
            <a:ext cx="21153157" cy="103106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6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055E1E1-4A76-0C4B-BAFA-789C368D50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2258186"/>
            <a:ext cx="22765405" cy="91324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2E813D8-3FE8-E84D-A7C3-70D0605976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7020234" y="1862323"/>
            <a:ext cx="14675674" cy="9194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094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055E1E1-4A76-0C4B-BAFA-789C368D50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24377650" cy="96725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500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055E1E1-4A76-0C4B-BAFA-789C368D50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24377650" cy="96725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869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D9DD6903-31DD-5348-931E-827644FF87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24377648" cy="96725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74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C4FC0F0-981A-3344-B4A6-DC041C604F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702677"/>
            <a:ext cx="22765405" cy="103106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814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ACFE2768-09D9-C248-817D-BBA5543C42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341708" y="-378372"/>
            <a:ext cx="25061066" cy="91898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36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56BFF8BD-5276-A941-B899-C0ABBBAA376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55778" y="5014678"/>
            <a:ext cx="19863580" cy="90796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50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56BFF8BD-5276-A941-B899-C0ABBBAA376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341709" y="5014678"/>
            <a:ext cx="19863580" cy="90796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16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56BFF8BD-5276-A941-B899-C0ABBBAA376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55778" y="5014678"/>
            <a:ext cx="19863580" cy="90796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74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059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  <p:sldLayoutId id="2147483993" r:id="rId12"/>
    <p:sldLayoutId id="2147483994" r:id="rId13"/>
    <p:sldLayoutId id="2147483995" r:id="rId14"/>
    <p:sldLayoutId id="2147483996" r:id="rId15"/>
    <p:sldLayoutId id="2147483997" r:id="rId16"/>
    <p:sldLayoutId id="2147483998" r:id="rId17"/>
    <p:sldLayoutId id="2147483999" r:id="rId18"/>
    <p:sldLayoutId id="2147484000" r:id="rId19"/>
    <p:sldLayoutId id="2147484001" r:id="rId20"/>
    <p:sldLayoutId id="2147484002" r:id="rId21"/>
    <p:sldLayoutId id="2147484003" r:id="rId22"/>
    <p:sldLayoutId id="2147484004" r:id="rId23"/>
    <p:sldLayoutId id="2147484005" r:id="rId24"/>
    <p:sldLayoutId id="2147484006" r:id="rId25"/>
    <p:sldLayoutId id="2147484007" r:id="rId26"/>
    <p:sldLayoutId id="2147484008" r:id="rId27"/>
    <p:sldLayoutId id="2147484009" r:id="rId28"/>
    <p:sldLayoutId id="2147484010" r:id="rId29"/>
    <p:sldLayoutId id="2147484011" r:id="rId30"/>
    <p:sldLayoutId id="2147484012" r:id="rId31"/>
    <p:sldLayoutId id="2147484013" r:id="rId32"/>
  </p:sldLayoutIdLst>
  <p:hf hdr="0"/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None/>
        <a:defRPr sz="5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indent="0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47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indent="0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9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indent="0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5" indent="0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watch?v=6dZ2JGe1ww8&amp;ab_channel=IndigoFilms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youtube.com/watch?v=EJLgQjBuyZU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jpe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hyperlink" Target="https://www.youtube.com/watch?v=EeTCrDhTRvQ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sponzorpristup.agentura-cas.cz/" TargetMode="Externa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hyperlink" Target="https://sponzorpristup.agentura-cas.cz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0.png"/><Relationship Id="rId4" Type="http://schemas.openxmlformats.org/officeDocument/2006/relationships/customXml" Target="../ink/ink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youtube.com/watch?v=rcQXAACk7Vo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hlinkClick r:id="rId2" tooltip="IZOS - Největší český výrobce izolačních skel"/>
            <a:extLst>
              <a:ext uri="{FF2B5EF4-FFF2-40B4-BE49-F238E27FC236}">
                <a16:creationId xmlns:a16="http://schemas.microsoft.com/office/drawing/2014/main" id="{9715CE9A-89CD-1D4D-9CEB-A301991BB3C6}"/>
              </a:ext>
            </a:extLst>
          </p:cNvPr>
          <p:cNvSpPr/>
          <p:nvPr/>
        </p:nvSpPr>
        <p:spPr>
          <a:xfrm>
            <a:off x="379446" y="879427"/>
            <a:ext cx="23618758" cy="12217940"/>
          </a:xfrm>
          <a:prstGeom prst="rect">
            <a:avLst/>
          </a:prstGeom>
          <a:solidFill>
            <a:srgbClr val="1EAE9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63A4306D-C7D1-4B04-F0C8-5EEA4A07C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745" y="886227"/>
            <a:ext cx="22063597" cy="12217940"/>
          </a:xfrm>
          <a:prstGeom prst="rect">
            <a:avLst/>
          </a:prstGeom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2E5C5BB-FEF8-2D4C-AA60-B5A8B968D506}"/>
              </a:ext>
            </a:extLst>
          </p:cNvPr>
          <p:cNvCxnSpPr>
            <a:cxnSpLocks/>
          </p:cNvCxnSpPr>
          <p:nvPr/>
        </p:nvCxnSpPr>
        <p:spPr>
          <a:xfrm>
            <a:off x="22520999" y="435429"/>
            <a:ext cx="0" cy="2664247"/>
          </a:xfrm>
          <a:prstGeom prst="line">
            <a:avLst/>
          </a:prstGeom>
          <a:ln w="165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 descr="Obsah obrázku text, hodiny, klipart&#10;&#10;Popis byl vytvořen automaticky">
            <a:extLst>
              <a:ext uri="{FF2B5EF4-FFF2-40B4-BE49-F238E27FC236}">
                <a16:creationId xmlns:a16="http://schemas.microsoft.com/office/drawing/2014/main" id="{DECBA45C-A4B5-76C9-1C5C-168BF0AEC43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8227" y="2800973"/>
            <a:ext cx="4995943" cy="2294661"/>
          </a:xfrm>
          <a:prstGeom prst="rect">
            <a:avLst/>
          </a:prstGeom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63D590A1-CAB7-53D6-84DF-8B4FBBE0DBAD}"/>
              </a:ext>
            </a:extLst>
          </p:cNvPr>
          <p:cNvSpPr txBox="1"/>
          <p:nvPr/>
        </p:nvSpPr>
        <p:spPr>
          <a:xfrm>
            <a:off x="16307973" y="4757624"/>
            <a:ext cx="64515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NEJVĚTŠÍ ČESKÝ VÝROBCE IZOLAČNÍCH SKEL</a:t>
            </a:r>
            <a:endParaRPr lang="en-US" sz="3200" b="1" spc="600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B77F32FC-2F14-69C2-598B-E27755AA9B46}"/>
              </a:ext>
            </a:extLst>
          </p:cNvPr>
          <p:cNvSpPr txBox="1"/>
          <p:nvPr/>
        </p:nvSpPr>
        <p:spPr>
          <a:xfrm>
            <a:off x="10573932" y="8524549"/>
            <a:ext cx="12185594" cy="1143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080"/>
              </a:lnSpc>
            </a:pPr>
            <a:r>
              <a:rPr lang="cs-CZ" sz="4000" b="1" spc="3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Výběr zasklení do bytového domu s ohledem na tepelnou a zvukovou izolaci</a:t>
            </a:r>
            <a:endParaRPr lang="en-US" sz="4000" b="1" spc="3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FDC4B68E-797A-897D-F920-233FBC2BBF7B}"/>
              </a:ext>
            </a:extLst>
          </p:cNvPr>
          <p:cNvSpPr/>
          <p:nvPr/>
        </p:nvSpPr>
        <p:spPr>
          <a:xfrm>
            <a:off x="16350343" y="971550"/>
            <a:ext cx="5246914" cy="646331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3019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487B6-B7DD-6C09-CEB7-5970E474D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text, hodiny, klipart&#10;&#10;Popis byl vytvořen automaticky">
            <a:extLst>
              <a:ext uri="{FF2B5EF4-FFF2-40B4-BE49-F238E27FC236}">
                <a16:creationId xmlns:a16="http://schemas.microsoft.com/office/drawing/2014/main" id="{0022C641-5FF2-E6C9-76F9-1E7ADD3EB5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81" y="11766696"/>
            <a:ext cx="2105367" cy="967005"/>
          </a:xfrm>
          <a:prstGeom prst="rect">
            <a:avLst/>
          </a:prstGeom>
        </p:spPr>
      </p:pic>
      <p:cxnSp>
        <p:nvCxnSpPr>
          <p:cNvPr id="13" name="Straight Connector 57">
            <a:extLst>
              <a:ext uri="{FF2B5EF4-FFF2-40B4-BE49-F238E27FC236}">
                <a16:creationId xmlns:a16="http://schemas.microsoft.com/office/drawing/2014/main" id="{DA1A03F3-5A0C-B62D-91B8-9329F7FF6370}"/>
              </a:ext>
            </a:extLst>
          </p:cNvPr>
          <p:cNvCxnSpPr>
            <a:cxnSpLocks/>
          </p:cNvCxnSpPr>
          <p:nvPr/>
        </p:nvCxnSpPr>
        <p:spPr>
          <a:xfrm flipH="1">
            <a:off x="0" y="1475175"/>
            <a:ext cx="1246881" cy="0"/>
          </a:xfrm>
          <a:prstGeom prst="line">
            <a:avLst/>
          </a:prstGeom>
          <a:ln w="165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2">
            <a:extLst>
              <a:ext uri="{FF2B5EF4-FFF2-40B4-BE49-F238E27FC236}">
                <a16:creationId xmlns:a16="http://schemas.microsoft.com/office/drawing/2014/main" id="{2892D12D-E419-D16D-B159-C013734735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6425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8316823-70A1-29FA-0ACE-217112662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7832" y="100510"/>
            <a:ext cx="2582957" cy="83566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3D544B3-9580-5AB3-46BE-885027561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29185" y="1767002"/>
            <a:ext cx="5419386" cy="11899367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6C30B7A2-5BF3-F866-00F0-CAC9055980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37" y="3120599"/>
            <a:ext cx="12320026" cy="5802071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B814C874-C075-EF32-E932-672EF496B3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56490" y="1817217"/>
            <a:ext cx="5638668" cy="11859734"/>
          </a:xfrm>
          <a:prstGeom prst="rect">
            <a:avLst/>
          </a:prstGeom>
        </p:spPr>
      </p:pic>
      <p:sp>
        <p:nvSpPr>
          <p:cNvPr id="19" name="Rectangle 54">
            <a:extLst>
              <a:ext uri="{FF2B5EF4-FFF2-40B4-BE49-F238E27FC236}">
                <a16:creationId xmlns:a16="http://schemas.microsoft.com/office/drawing/2014/main" id="{49904DF0-AF6E-60D5-18EA-33707C28802B}"/>
              </a:ext>
            </a:extLst>
          </p:cNvPr>
          <p:cNvSpPr/>
          <p:nvPr/>
        </p:nvSpPr>
        <p:spPr>
          <a:xfrm>
            <a:off x="458240" y="9643372"/>
            <a:ext cx="112629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Dřevěná okna – Jednoduchá skla 4 mm + sklenářský kyt </a:t>
            </a:r>
            <a:r>
              <a:rPr lang="cs-CZ" sz="3200" spc="600" dirty="0" err="1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Ug</a:t>
            </a:r>
            <a:r>
              <a:rPr lang="cs-CZ" sz="3200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 = 5,8 W/(m</a:t>
            </a:r>
            <a:r>
              <a:rPr lang="cs-CZ" sz="3200" spc="600" baseline="300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2</a:t>
            </a:r>
            <a:r>
              <a:rPr lang="cs-CZ" sz="3200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.K); </a:t>
            </a:r>
            <a:r>
              <a:rPr lang="cs-CZ" sz="3200" spc="600" dirty="0" err="1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Rw</a:t>
            </a:r>
            <a:r>
              <a:rPr lang="cs-CZ" sz="3200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 = 28 dB (1985)</a:t>
            </a:r>
            <a:endParaRPr lang="en-US" sz="3200" spc="600" dirty="0">
              <a:solidFill>
                <a:schemeClr val="tx2"/>
              </a:solidFill>
              <a:latin typeface="Usual" panose="020B0603030403020204" pitchFamily="34" charset="-18"/>
              <a:ea typeface="Montserrat" charset="0"/>
              <a:cs typeface="Montserrat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3594CEF-7523-B9C7-5588-4DA65365F151}"/>
              </a:ext>
            </a:extLst>
          </p:cNvPr>
          <p:cNvSpPr txBox="1"/>
          <p:nvPr/>
        </p:nvSpPr>
        <p:spPr>
          <a:xfrm>
            <a:off x="1819402" y="1131812"/>
            <a:ext cx="136864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spc="1200" dirty="0">
                <a:solidFill>
                  <a:srgbClr val="1EAE92"/>
                </a:solidFill>
                <a:latin typeface="Montserrat" charset="0"/>
                <a:ea typeface="Montserrat" charset="0"/>
                <a:cs typeface="Montserrat" charset="0"/>
              </a:rPr>
              <a:t>REKONSTRUKCE OKEN – TEPELNÁ IZOLACE,VHODNÝ VÝBĚR</a:t>
            </a:r>
            <a:endParaRPr lang="en-US" sz="4000" b="1" spc="1200" dirty="0">
              <a:solidFill>
                <a:srgbClr val="1EAE9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366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545FA-85FF-B54A-1FE7-4416B49C3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text, hodiny, klipart&#10;&#10;Popis byl vytvořen automaticky">
            <a:extLst>
              <a:ext uri="{FF2B5EF4-FFF2-40B4-BE49-F238E27FC236}">
                <a16:creationId xmlns:a16="http://schemas.microsoft.com/office/drawing/2014/main" id="{A39E593C-C538-20AE-F261-C0D5EC0EB3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81" y="11766696"/>
            <a:ext cx="2105367" cy="967005"/>
          </a:xfrm>
          <a:prstGeom prst="rect">
            <a:avLst/>
          </a:prstGeom>
        </p:spPr>
      </p:pic>
      <p:cxnSp>
        <p:nvCxnSpPr>
          <p:cNvPr id="13" name="Straight Connector 57">
            <a:extLst>
              <a:ext uri="{FF2B5EF4-FFF2-40B4-BE49-F238E27FC236}">
                <a16:creationId xmlns:a16="http://schemas.microsoft.com/office/drawing/2014/main" id="{D3E2E904-D3FC-3723-1135-85C297A2EC9A}"/>
              </a:ext>
            </a:extLst>
          </p:cNvPr>
          <p:cNvCxnSpPr>
            <a:cxnSpLocks/>
          </p:cNvCxnSpPr>
          <p:nvPr/>
        </p:nvCxnSpPr>
        <p:spPr>
          <a:xfrm flipH="1">
            <a:off x="0" y="1475175"/>
            <a:ext cx="1246881" cy="0"/>
          </a:xfrm>
          <a:prstGeom prst="line">
            <a:avLst/>
          </a:prstGeom>
          <a:ln w="165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2">
            <a:extLst>
              <a:ext uri="{FF2B5EF4-FFF2-40B4-BE49-F238E27FC236}">
                <a16:creationId xmlns:a16="http://schemas.microsoft.com/office/drawing/2014/main" id="{0D3895C9-F76B-1159-7ABD-B03664F7D2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6425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60909F-34C3-BAC7-F62F-66A2BC0FDD8D}"/>
              </a:ext>
            </a:extLst>
          </p:cNvPr>
          <p:cNvSpPr txBox="1"/>
          <p:nvPr/>
        </p:nvSpPr>
        <p:spPr>
          <a:xfrm>
            <a:off x="1819402" y="1131813"/>
            <a:ext cx="136281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spc="1200" dirty="0">
                <a:solidFill>
                  <a:srgbClr val="1EAE92"/>
                </a:solidFill>
                <a:latin typeface="Montserrat" charset="0"/>
                <a:ea typeface="Montserrat" charset="0"/>
                <a:cs typeface="Montserrat" charset="0"/>
              </a:rPr>
              <a:t>REKONSTRUKCE OKEN – TEPELNÁ IZOLACE,VHODNÝ VÝBĚR</a:t>
            </a:r>
            <a:endParaRPr lang="en-US" sz="4000" b="1" spc="1200" dirty="0">
              <a:solidFill>
                <a:srgbClr val="1EAE9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EB2395D-9108-FEEF-7DD0-5C1A7F988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7832" y="100510"/>
            <a:ext cx="2582957" cy="835663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E3626278-B94F-6B44-6096-25F4DFE33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37" y="3120599"/>
            <a:ext cx="12320026" cy="580207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949C4FD-EE5E-762E-154A-C683AA143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55547" y="1839699"/>
            <a:ext cx="5476416" cy="1159327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DF6D2C3-8460-BF37-7C1B-047C1D6A4B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17049" y="1839699"/>
            <a:ext cx="5540505" cy="11593272"/>
          </a:xfrm>
          <a:prstGeom prst="rect">
            <a:avLst/>
          </a:prstGeom>
        </p:spPr>
      </p:pic>
      <p:sp>
        <p:nvSpPr>
          <p:cNvPr id="8" name="Rectangle 54">
            <a:extLst>
              <a:ext uri="{FF2B5EF4-FFF2-40B4-BE49-F238E27FC236}">
                <a16:creationId xmlns:a16="http://schemas.microsoft.com/office/drawing/2014/main" id="{8533C053-CB0A-2AC5-CD07-CE0BFFCBBEB7}"/>
              </a:ext>
            </a:extLst>
          </p:cNvPr>
          <p:cNvSpPr/>
          <p:nvPr/>
        </p:nvSpPr>
        <p:spPr>
          <a:xfrm>
            <a:off x="458240" y="9643372"/>
            <a:ext cx="1126292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Dřevěná okna – izolační dvojsklo 4-16-4 s plastovým rámečkem </a:t>
            </a:r>
            <a:r>
              <a:rPr lang="cs-CZ" sz="3200" spc="600" dirty="0" err="1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Ug</a:t>
            </a:r>
            <a:r>
              <a:rPr lang="cs-CZ" sz="3200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 = 1,0 W/(m²·K); </a:t>
            </a:r>
            <a:r>
              <a:rPr lang="cs-CZ" sz="3200" spc="600" dirty="0" err="1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Rw</a:t>
            </a:r>
            <a:r>
              <a:rPr lang="cs-CZ" sz="3200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 = 31 dB – zlepšení téměř  6×, resp. o 3 dB</a:t>
            </a:r>
          </a:p>
          <a:p>
            <a:r>
              <a:rPr lang="cs-CZ" sz="3200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(2025 – 40 let)</a:t>
            </a:r>
            <a:endParaRPr lang="en-US" sz="3200" spc="600" dirty="0">
              <a:solidFill>
                <a:schemeClr val="tx2"/>
              </a:solidFill>
              <a:latin typeface="Usual" panose="020B0603030403020204" pitchFamily="34" charset="-18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071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5001F-0E16-CB8D-902A-FC15B0055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text, hodiny, klipart&#10;&#10;Popis byl vytvořen automaticky">
            <a:extLst>
              <a:ext uri="{FF2B5EF4-FFF2-40B4-BE49-F238E27FC236}">
                <a16:creationId xmlns:a16="http://schemas.microsoft.com/office/drawing/2014/main" id="{052E58BF-EA1D-4C9D-E1C9-D76AD8204A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81" y="11766696"/>
            <a:ext cx="2105367" cy="967005"/>
          </a:xfrm>
          <a:prstGeom prst="rect">
            <a:avLst/>
          </a:prstGeom>
        </p:spPr>
      </p:pic>
      <p:cxnSp>
        <p:nvCxnSpPr>
          <p:cNvPr id="13" name="Straight Connector 57">
            <a:extLst>
              <a:ext uri="{FF2B5EF4-FFF2-40B4-BE49-F238E27FC236}">
                <a16:creationId xmlns:a16="http://schemas.microsoft.com/office/drawing/2014/main" id="{6D07F8BF-5711-7021-6D3B-64724DB2E2B0}"/>
              </a:ext>
            </a:extLst>
          </p:cNvPr>
          <p:cNvCxnSpPr>
            <a:cxnSpLocks/>
          </p:cNvCxnSpPr>
          <p:nvPr/>
        </p:nvCxnSpPr>
        <p:spPr>
          <a:xfrm flipH="1">
            <a:off x="0" y="1475175"/>
            <a:ext cx="1246881" cy="0"/>
          </a:xfrm>
          <a:prstGeom prst="line">
            <a:avLst/>
          </a:prstGeom>
          <a:ln w="165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2">
            <a:extLst>
              <a:ext uri="{FF2B5EF4-FFF2-40B4-BE49-F238E27FC236}">
                <a16:creationId xmlns:a16="http://schemas.microsoft.com/office/drawing/2014/main" id="{3023154F-D4DE-AB58-1081-722BAA7B27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6425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789150-29CC-E07B-40E0-164B789BB002}"/>
              </a:ext>
            </a:extLst>
          </p:cNvPr>
          <p:cNvSpPr txBox="1"/>
          <p:nvPr/>
        </p:nvSpPr>
        <p:spPr>
          <a:xfrm>
            <a:off x="1819402" y="1131812"/>
            <a:ext cx="142312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spc="1200" dirty="0">
                <a:solidFill>
                  <a:srgbClr val="1EAE92"/>
                </a:solidFill>
                <a:latin typeface="Montserrat" charset="0"/>
                <a:ea typeface="Montserrat" charset="0"/>
                <a:cs typeface="Montserrat" charset="0"/>
              </a:rPr>
              <a:t>REKONSTRUKCE OKEN – TEPELNÁ IZOLACE,VHODNÝ VÝBĚR</a:t>
            </a:r>
            <a:endParaRPr lang="en-US" sz="4000" b="1" spc="1200" dirty="0">
              <a:solidFill>
                <a:srgbClr val="1EAE9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A846BD5-2600-A321-8523-1521DD8CD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7832" y="100510"/>
            <a:ext cx="2582957" cy="83566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94FC688-9CCA-D3C2-0342-D03D8044ED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5765" y="2423352"/>
            <a:ext cx="7474444" cy="992699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5C50F45-57FF-AF22-5BB6-37BF2EAE8FB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139" y="2469632"/>
            <a:ext cx="7434183" cy="9873524"/>
          </a:xfrm>
          <a:prstGeom prst="rect">
            <a:avLst/>
          </a:prstGeom>
        </p:spPr>
      </p:pic>
      <p:sp>
        <p:nvSpPr>
          <p:cNvPr id="17" name="Šipka: dolů 16">
            <a:extLst>
              <a:ext uri="{FF2B5EF4-FFF2-40B4-BE49-F238E27FC236}">
                <a16:creationId xmlns:a16="http://schemas.microsoft.com/office/drawing/2014/main" id="{BD6BAB70-478B-FEAD-9BA3-D225CC6D8793}"/>
              </a:ext>
            </a:extLst>
          </p:cNvPr>
          <p:cNvSpPr/>
          <p:nvPr/>
        </p:nvSpPr>
        <p:spPr>
          <a:xfrm rot="10800000">
            <a:off x="15258153" y="8699364"/>
            <a:ext cx="531176" cy="1338150"/>
          </a:xfrm>
          <a:prstGeom prst="downArrow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Šipka: dolů 14">
            <a:extLst>
              <a:ext uri="{FF2B5EF4-FFF2-40B4-BE49-F238E27FC236}">
                <a16:creationId xmlns:a16="http://schemas.microsoft.com/office/drawing/2014/main" id="{B2F5A08E-19D3-B584-5E54-AD9B904F87BC}"/>
              </a:ext>
            </a:extLst>
          </p:cNvPr>
          <p:cNvSpPr/>
          <p:nvPr/>
        </p:nvSpPr>
        <p:spPr>
          <a:xfrm rot="10800000">
            <a:off x="5494827" y="7289253"/>
            <a:ext cx="531176" cy="1338150"/>
          </a:xfrm>
          <a:prstGeom prst="downArrow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ectangle 54">
            <a:extLst>
              <a:ext uri="{FF2B5EF4-FFF2-40B4-BE49-F238E27FC236}">
                <a16:creationId xmlns:a16="http://schemas.microsoft.com/office/drawing/2014/main" id="{334845E1-3BCB-0697-240D-3C2789726E48}"/>
              </a:ext>
            </a:extLst>
          </p:cNvPr>
          <p:cNvSpPr/>
          <p:nvPr/>
        </p:nvSpPr>
        <p:spPr>
          <a:xfrm>
            <a:off x="4588140" y="12629231"/>
            <a:ext cx="151320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Plastová okna – Izolační dvojsklo s AL rámečkem4-12-4 </a:t>
            </a:r>
            <a:r>
              <a:rPr lang="cs-CZ" sz="3200" spc="600" dirty="0" err="1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Ug</a:t>
            </a:r>
            <a:r>
              <a:rPr lang="cs-CZ" sz="3200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 = 1,9 W/(m</a:t>
            </a:r>
            <a:r>
              <a:rPr lang="cs-CZ" sz="3200" spc="600" baseline="300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2</a:t>
            </a:r>
            <a:r>
              <a:rPr lang="cs-CZ" sz="3200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.K); </a:t>
            </a:r>
            <a:r>
              <a:rPr lang="cs-CZ" sz="3200" spc="600" dirty="0" err="1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Rw</a:t>
            </a:r>
            <a:r>
              <a:rPr lang="cs-CZ" sz="3200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 = 30 dB; Tloušťka 20 mm (1998)</a:t>
            </a:r>
            <a:endParaRPr lang="en-US" sz="3200" spc="600" dirty="0">
              <a:solidFill>
                <a:schemeClr val="tx2"/>
              </a:solidFill>
              <a:latin typeface="Usual" panose="020B0603030403020204" pitchFamily="34" charset="-18"/>
              <a:ea typeface="Montserrat" charset="0"/>
              <a:cs typeface="Montserrat" charset="0"/>
            </a:endParaRPr>
          </a:p>
        </p:txBody>
      </p:sp>
      <p:sp>
        <p:nvSpPr>
          <p:cNvPr id="21" name="Rectangle 54">
            <a:extLst>
              <a:ext uri="{FF2B5EF4-FFF2-40B4-BE49-F238E27FC236}">
                <a16:creationId xmlns:a16="http://schemas.microsoft.com/office/drawing/2014/main" id="{96BA470B-8EFF-B803-FFF8-24B95ABD8A08}"/>
              </a:ext>
            </a:extLst>
          </p:cNvPr>
          <p:cNvSpPr/>
          <p:nvPr/>
        </p:nvSpPr>
        <p:spPr>
          <a:xfrm>
            <a:off x="301838" y="1839699"/>
            <a:ext cx="4072021" cy="10205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300000"/>
              </a:lnSpc>
            </a:pPr>
            <a:r>
              <a:rPr lang="cs-CZ" sz="2800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4-12-4 </a:t>
            </a:r>
          </a:p>
          <a:p>
            <a:pPr algn="r">
              <a:lnSpc>
                <a:spcPct val="300000"/>
              </a:lnSpc>
            </a:pPr>
            <a:r>
              <a:rPr lang="cs-CZ" sz="2800" spc="600" dirty="0" err="1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Ug</a:t>
            </a:r>
            <a:r>
              <a:rPr lang="cs-CZ" sz="2800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 = 1,9 W/(m</a:t>
            </a:r>
            <a:r>
              <a:rPr lang="cs-CZ" sz="2800" spc="600" baseline="300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2</a:t>
            </a:r>
            <a:r>
              <a:rPr lang="cs-CZ" sz="2800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.K)</a:t>
            </a:r>
          </a:p>
          <a:p>
            <a:pPr algn="r">
              <a:lnSpc>
                <a:spcPct val="300000"/>
              </a:lnSpc>
            </a:pPr>
            <a:r>
              <a:rPr lang="cs-CZ" sz="2800" spc="600" dirty="0" err="1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Rw</a:t>
            </a:r>
            <a:r>
              <a:rPr lang="cs-CZ" sz="2800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 = 30 dB Tloušťka 20 mm</a:t>
            </a:r>
          </a:p>
          <a:p>
            <a:pPr algn="r">
              <a:lnSpc>
                <a:spcPct val="300000"/>
              </a:lnSpc>
            </a:pPr>
            <a:endParaRPr lang="cs-CZ" sz="2800" spc="600" dirty="0">
              <a:solidFill>
                <a:schemeClr val="tx2"/>
              </a:solidFill>
              <a:latin typeface="Usual" panose="020B0603030403020204" pitchFamily="34" charset="-18"/>
              <a:ea typeface="Montserrat" charset="0"/>
              <a:cs typeface="Montserrat" charset="0"/>
            </a:endParaRPr>
          </a:p>
          <a:p>
            <a:pPr algn="r"/>
            <a:r>
              <a:rPr lang="cs-CZ" sz="2800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ROSENÍ VE SPODNÍ ČÁSTI IS 10 cm </a:t>
            </a:r>
          </a:p>
          <a:p>
            <a:pPr algn="r">
              <a:lnSpc>
                <a:spcPct val="300000"/>
              </a:lnSpc>
            </a:pPr>
            <a:r>
              <a:rPr lang="cs-CZ" sz="2800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POCIT CHLADU</a:t>
            </a:r>
          </a:p>
          <a:p>
            <a:pPr algn="r">
              <a:lnSpc>
                <a:spcPct val="300000"/>
              </a:lnSpc>
            </a:pPr>
            <a:endParaRPr lang="en-US" sz="2800" spc="600" dirty="0">
              <a:solidFill>
                <a:schemeClr val="tx2"/>
              </a:solidFill>
              <a:latin typeface="Usual" panose="020B0603030403020204" pitchFamily="34" charset="-18"/>
              <a:ea typeface="Montserrat" charset="0"/>
              <a:cs typeface="Montserrat" charset="0"/>
            </a:endParaRPr>
          </a:p>
        </p:txBody>
      </p:sp>
      <p:sp>
        <p:nvSpPr>
          <p:cNvPr id="22" name="Rectangle 54">
            <a:extLst>
              <a:ext uri="{FF2B5EF4-FFF2-40B4-BE49-F238E27FC236}">
                <a16:creationId xmlns:a16="http://schemas.microsoft.com/office/drawing/2014/main" id="{B27F1673-4E6D-43C1-B275-6F1CE9F35433}"/>
              </a:ext>
            </a:extLst>
          </p:cNvPr>
          <p:cNvSpPr/>
          <p:nvPr/>
        </p:nvSpPr>
        <p:spPr>
          <a:xfrm>
            <a:off x="20148768" y="1839699"/>
            <a:ext cx="4072021" cy="8912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lang="cs-CZ" sz="2800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4-10-4-10-4 </a:t>
            </a:r>
          </a:p>
          <a:p>
            <a:pPr>
              <a:lnSpc>
                <a:spcPct val="300000"/>
              </a:lnSpc>
            </a:pPr>
            <a:r>
              <a:rPr lang="cs-CZ" sz="2800" spc="600" dirty="0" err="1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Ug</a:t>
            </a:r>
            <a:r>
              <a:rPr lang="cs-CZ" sz="2800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 = 0,8 W/(m</a:t>
            </a:r>
            <a:r>
              <a:rPr lang="cs-CZ" sz="2800" spc="600" baseline="300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2</a:t>
            </a:r>
            <a:r>
              <a:rPr lang="cs-CZ" sz="2800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.K)</a:t>
            </a:r>
          </a:p>
          <a:p>
            <a:pPr>
              <a:lnSpc>
                <a:spcPct val="300000"/>
              </a:lnSpc>
            </a:pPr>
            <a:r>
              <a:rPr lang="cs-CZ" sz="2800" spc="600" dirty="0" err="1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Rw</a:t>
            </a:r>
            <a:r>
              <a:rPr lang="cs-CZ" sz="2800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 = 31 dB Tloušťka 32 mm</a:t>
            </a:r>
          </a:p>
          <a:p>
            <a:endParaRPr lang="cs-CZ" sz="2800" spc="600" dirty="0">
              <a:solidFill>
                <a:schemeClr val="tx2"/>
              </a:solidFill>
              <a:latin typeface="Usual" panose="020B0603030403020204" pitchFamily="34" charset="-18"/>
              <a:ea typeface="Montserrat" charset="0"/>
              <a:cs typeface="Montserrat" charset="0"/>
            </a:endParaRPr>
          </a:p>
          <a:p>
            <a:pPr>
              <a:lnSpc>
                <a:spcPct val="150000"/>
              </a:lnSpc>
            </a:pPr>
            <a:r>
              <a:rPr lang="cs-CZ" sz="2800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ŽÁDNÉ ROSENÍ </a:t>
            </a:r>
          </a:p>
          <a:p>
            <a:pPr>
              <a:lnSpc>
                <a:spcPct val="150000"/>
              </a:lnSpc>
            </a:pPr>
            <a:r>
              <a:rPr lang="cs-CZ" sz="2800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 </a:t>
            </a:r>
          </a:p>
          <a:p>
            <a:r>
              <a:rPr lang="cs-CZ" sz="2800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POCIT CHLADU NENÍ</a:t>
            </a:r>
            <a:endParaRPr lang="en-US" sz="2800" spc="600" dirty="0">
              <a:solidFill>
                <a:schemeClr val="tx2"/>
              </a:solidFill>
              <a:latin typeface="Usual" panose="020B0603030403020204" pitchFamily="34" charset="-18"/>
              <a:ea typeface="Montserrat" charset="0"/>
              <a:cs typeface="Montserrat" charset="0"/>
            </a:endParaRPr>
          </a:p>
          <a:p>
            <a:pPr>
              <a:lnSpc>
                <a:spcPct val="300000"/>
              </a:lnSpc>
            </a:pPr>
            <a:endParaRPr lang="en-US" sz="2800" spc="600" dirty="0">
              <a:solidFill>
                <a:schemeClr val="tx2"/>
              </a:solidFill>
              <a:latin typeface="Usual" panose="020B0603030403020204" pitchFamily="34" charset="-18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6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F31275-4ED1-948F-D536-6626E57BE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text, hodiny, klipart&#10;&#10;Popis byl vytvořen automaticky">
            <a:extLst>
              <a:ext uri="{FF2B5EF4-FFF2-40B4-BE49-F238E27FC236}">
                <a16:creationId xmlns:a16="http://schemas.microsoft.com/office/drawing/2014/main" id="{1764CDC2-889F-A4C1-20CA-EBE0F5108A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81" y="11766696"/>
            <a:ext cx="2105367" cy="967005"/>
          </a:xfrm>
          <a:prstGeom prst="rect">
            <a:avLst/>
          </a:prstGeom>
        </p:spPr>
      </p:pic>
      <p:cxnSp>
        <p:nvCxnSpPr>
          <p:cNvPr id="13" name="Straight Connector 57">
            <a:extLst>
              <a:ext uri="{FF2B5EF4-FFF2-40B4-BE49-F238E27FC236}">
                <a16:creationId xmlns:a16="http://schemas.microsoft.com/office/drawing/2014/main" id="{5ECE2F1E-555A-360A-0429-40A48DE8EDF5}"/>
              </a:ext>
            </a:extLst>
          </p:cNvPr>
          <p:cNvCxnSpPr>
            <a:cxnSpLocks/>
          </p:cNvCxnSpPr>
          <p:nvPr/>
        </p:nvCxnSpPr>
        <p:spPr>
          <a:xfrm flipH="1">
            <a:off x="0" y="1475175"/>
            <a:ext cx="1246881" cy="0"/>
          </a:xfrm>
          <a:prstGeom prst="line">
            <a:avLst/>
          </a:prstGeom>
          <a:ln w="165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2">
            <a:extLst>
              <a:ext uri="{FF2B5EF4-FFF2-40B4-BE49-F238E27FC236}">
                <a16:creationId xmlns:a16="http://schemas.microsoft.com/office/drawing/2014/main" id="{CCD856A9-9745-C730-7D0E-FF7FB846F8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6425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77A4A4D-8FE5-5E71-B188-3F11D4C97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7832" y="100510"/>
            <a:ext cx="2582957" cy="83566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4A5CA32-8FD3-4C85-6938-8780916AE6B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782" y="1785359"/>
            <a:ext cx="7409303" cy="9840481"/>
          </a:xfrm>
          <a:prstGeom prst="rect">
            <a:avLst/>
          </a:prstGeom>
        </p:spPr>
      </p:pic>
      <p:sp>
        <p:nvSpPr>
          <p:cNvPr id="15" name="Šipka: dolů 14">
            <a:extLst>
              <a:ext uri="{FF2B5EF4-FFF2-40B4-BE49-F238E27FC236}">
                <a16:creationId xmlns:a16="http://schemas.microsoft.com/office/drawing/2014/main" id="{3F8483A5-0031-D615-6CCC-CD33DFD7AE35}"/>
              </a:ext>
            </a:extLst>
          </p:cNvPr>
          <p:cNvSpPr/>
          <p:nvPr/>
        </p:nvSpPr>
        <p:spPr>
          <a:xfrm rot="16200000">
            <a:off x="5698607" y="7131744"/>
            <a:ext cx="531176" cy="1338150"/>
          </a:xfrm>
          <a:prstGeom prst="downArrow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B30979C0-6DAD-61E7-5F98-AEADA640C40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796" y="1763588"/>
            <a:ext cx="7474446" cy="9926998"/>
          </a:xfrm>
          <a:prstGeom prst="rect">
            <a:avLst/>
          </a:prstGeom>
        </p:spPr>
      </p:pic>
      <p:sp>
        <p:nvSpPr>
          <p:cNvPr id="17" name="Šipka: dolů 16">
            <a:extLst>
              <a:ext uri="{FF2B5EF4-FFF2-40B4-BE49-F238E27FC236}">
                <a16:creationId xmlns:a16="http://schemas.microsoft.com/office/drawing/2014/main" id="{AAC2BB9A-BB80-EEF5-A171-8A5063E4DE34}"/>
              </a:ext>
            </a:extLst>
          </p:cNvPr>
          <p:cNvSpPr/>
          <p:nvPr/>
        </p:nvSpPr>
        <p:spPr>
          <a:xfrm rot="10800000">
            <a:off x="16441646" y="7800819"/>
            <a:ext cx="531176" cy="1338150"/>
          </a:xfrm>
          <a:prstGeom prst="downArrow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Rectangle 54">
            <a:extLst>
              <a:ext uri="{FF2B5EF4-FFF2-40B4-BE49-F238E27FC236}">
                <a16:creationId xmlns:a16="http://schemas.microsoft.com/office/drawing/2014/main" id="{2981D13C-9141-FAAC-2D13-B9A03F927779}"/>
              </a:ext>
            </a:extLst>
          </p:cNvPr>
          <p:cNvSpPr/>
          <p:nvPr/>
        </p:nvSpPr>
        <p:spPr>
          <a:xfrm>
            <a:off x="5000409" y="11870596"/>
            <a:ext cx="1522753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Plastová okna – Izolační trojsklo s </a:t>
            </a:r>
            <a:r>
              <a:rPr lang="cs-CZ" sz="3200" spc="600" dirty="0" err="1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plastoými</a:t>
            </a:r>
            <a:r>
              <a:rPr lang="cs-CZ" sz="3200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 rámečky 4-10-4-10-4 </a:t>
            </a:r>
            <a:r>
              <a:rPr lang="cs-CZ" sz="3200" spc="600" dirty="0" err="1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Ug</a:t>
            </a:r>
            <a:r>
              <a:rPr lang="cs-CZ" sz="3200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 = 0,8 W/(m</a:t>
            </a:r>
            <a:r>
              <a:rPr lang="cs-CZ" sz="3200" spc="600" baseline="300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2</a:t>
            </a:r>
            <a:r>
              <a:rPr lang="cs-CZ" sz="3200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.K); </a:t>
            </a:r>
            <a:r>
              <a:rPr lang="cs-CZ" sz="3200" spc="600" dirty="0" err="1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Rw</a:t>
            </a:r>
            <a:r>
              <a:rPr lang="cs-CZ" sz="3200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 = 31 dB ; Tloušťka 32 mm – zlepšení téměř  2,4×, resp. o 1 dB (2025 – 27 let)</a:t>
            </a:r>
            <a:endParaRPr lang="en-US" sz="3200" spc="600" dirty="0">
              <a:solidFill>
                <a:schemeClr val="tx2"/>
              </a:solidFill>
              <a:latin typeface="Usual" panose="020B0603030403020204" pitchFamily="34" charset="-18"/>
              <a:ea typeface="Montserrat" charset="0"/>
              <a:cs typeface="Montserrat" charset="0"/>
            </a:endParaRPr>
          </a:p>
          <a:p>
            <a:endParaRPr lang="en-US" sz="3200" spc="600" dirty="0">
              <a:solidFill>
                <a:schemeClr val="tx2"/>
              </a:solidFill>
              <a:latin typeface="Usual" panose="020B0603030403020204" pitchFamily="34" charset="-18"/>
              <a:ea typeface="Montserrat" charset="0"/>
              <a:cs typeface="Montserrat" charset="0"/>
            </a:endParaRPr>
          </a:p>
        </p:txBody>
      </p:sp>
      <p:sp>
        <p:nvSpPr>
          <p:cNvPr id="22" name="Rectangle 54">
            <a:extLst>
              <a:ext uri="{FF2B5EF4-FFF2-40B4-BE49-F238E27FC236}">
                <a16:creationId xmlns:a16="http://schemas.microsoft.com/office/drawing/2014/main" id="{6CD2F6CE-236E-A7FB-420B-3B97B6117010}"/>
              </a:ext>
            </a:extLst>
          </p:cNvPr>
          <p:cNvSpPr/>
          <p:nvPr/>
        </p:nvSpPr>
        <p:spPr>
          <a:xfrm>
            <a:off x="20342953" y="1763588"/>
            <a:ext cx="4072021" cy="8912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lang="cs-CZ" sz="2800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4-10-4-10-4 </a:t>
            </a:r>
          </a:p>
          <a:p>
            <a:pPr>
              <a:lnSpc>
                <a:spcPct val="300000"/>
              </a:lnSpc>
            </a:pPr>
            <a:r>
              <a:rPr lang="cs-CZ" sz="2800" spc="600" dirty="0" err="1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Ug</a:t>
            </a:r>
            <a:r>
              <a:rPr lang="cs-CZ" sz="2800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 = 0,8 W/(m</a:t>
            </a:r>
            <a:r>
              <a:rPr lang="cs-CZ" sz="2800" spc="600" baseline="300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2</a:t>
            </a:r>
            <a:r>
              <a:rPr lang="cs-CZ" sz="2800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.K)</a:t>
            </a:r>
          </a:p>
          <a:p>
            <a:pPr>
              <a:lnSpc>
                <a:spcPct val="300000"/>
              </a:lnSpc>
            </a:pPr>
            <a:r>
              <a:rPr lang="cs-CZ" sz="2800" spc="600" dirty="0" err="1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Rw</a:t>
            </a:r>
            <a:r>
              <a:rPr lang="cs-CZ" sz="2800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 = 31 dB Tloušťka 32 mm</a:t>
            </a:r>
          </a:p>
          <a:p>
            <a:endParaRPr lang="cs-CZ" sz="2800" spc="600" dirty="0">
              <a:solidFill>
                <a:schemeClr val="tx2"/>
              </a:solidFill>
              <a:latin typeface="Usual" panose="020B0603030403020204" pitchFamily="34" charset="-18"/>
              <a:ea typeface="Montserrat" charset="0"/>
              <a:cs typeface="Montserrat" charset="0"/>
            </a:endParaRPr>
          </a:p>
          <a:p>
            <a:pPr>
              <a:lnSpc>
                <a:spcPct val="150000"/>
              </a:lnSpc>
            </a:pPr>
            <a:r>
              <a:rPr lang="cs-CZ" sz="2800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ŽÁDNÉ ROSENÍ </a:t>
            </a:r>
          </a:p>
          <a:p>
            <a:pPr>
              <a:lnSpc>
                <a:spcPct val="150000"/>
              </a:lnSpc>
            </a:pPr>
            <a:r>
              <a:rPr lang="cs-CZ" sz="2800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 </a:t>
            </a:r>
          </a:p>
          <a:p>
            <a:r>
              <a:rPr lang="cs-CZ" sz="2800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POCIT CHLADU NENÍ</a:t>
            </a:r>
            <a:endParaRPr lang="en-US" sz="2800" spc="600" dirty="0">
              <a:solidFill>
                <a:schemeClr val="tx2"/>
              </a:solidFill>
              <a:latin typeface="Usual" panose="020B0603030403020204" pitchFamily="34" charset="-18"/>
              <a:ea typeface="Montserrat" charset="0"/>
              <a:cs typeface="Montserrat" charset="0"/>
            </a:endParaRPr>
          </a:p>
          <a:p>
            <a:pPr>
              <a:lnSpc>
                <a:spcPct val="300000"/>
              </a:lnSpc>
            </a:pPr>
            <a:endParaRPr lang="en-US" sz="2800" spc="600" dirty="0">
              <a:solidFill>
                <a:schemeClr val="tx2"/>
              </a:solidFill>
              <a:latin typeface="Usual" panose="020B0603030403020204" pitchFamily="34" charset="-18"/>
              <a:ea typeface="Montserrat" charset="0"/>
              <a:cs typeface="Montserrat" charset="0"/>
            </a:endParaRPr>
          </a:p>
        </p:txBody>
      </p:sp>
      <p:sp>
        <p:nvSpPr>
          <p:cNvPr id="23" name="Rectangle 54">
            <a:extLst>
              <a:ext uri="{FF2B5EF4-FFF2-40B4-BE49-F238E27FC236}">
                <a16:creationId xmlns:a16="http://schemas.microsoft.com/office/drawing/2014/main" id="{C65BC58C-9EF6-011F-57E2-2BAAB0129028}"/>
              </a:ext>
            </a:extLst>
          </p:cNvPr>
          <p:cNvSpPr/>
          <p:nvPr/>
        </p:nvSpPr>
        <p:spPr>
          <a:xfrm>
            <a:off x="484770" y="1697062"/>
            <a:ext cx="4072021" cy="10205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300000"/>
              </a:lnSpc>
            </a:pPr>
            <a:r>
              <a:rPr lang="cs-CZ" sz="2800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4-12-4 </a:t>
            </a:r>
          </a:p>
          <a:p>
            <a:pPr algn="r">
              <a:lnSpc>
                <a:spcPct val="300000"/>
              </a:lnSpc>
            </a:pPr>
            <a:r>
              <a:rPr lang="cs-CZ" sz="2800" spc="600" dirty="0" err="1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Ug</a:t>
            </a:r>
            <a:r>
              <a:rPr lang="cs-CZ" sz="2800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 = 1,9 W/(m</a:t>
            </a:r>
            <a:r>
              <a:rPr lang="cs-CZ" sz="2800" spc="600" baseline="300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2</a:t>
            </a:r>
            <a:r>
              <a:rPr lang="cs-CZ" sz="2800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.K)</a:t>
            </a:r>
          </a:p>
          <a:p>
            <a:pPr algn="r">
              <a:lnSpc>
                <a:spcPct val="300000"/>
              </a:lnSpc>
            </a:pPr>
            <a:r>
              <a:rPr lang="cs-CZ" sz="2800" spc="600" dirty="0" err="1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Rw</a:t>
            </a:r>
            <a:r>
              <a:rPr lang="cs-CZ" sz="2800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 = 30 dB Tloušťka 20 mm</a:t>
            </a:r>
          </a:p>
          <a:p>
            <a:pPr algn="r">
              <a:lnSpc>
                <a:spcPct val="300000"/>
              </a:lnSpc>
            </a:pPr>
            <a:endParaRPr lang="cs-CZ" sz="2800" spc="600" dirty="0">
              <a:solidFill>
                <a:schemeClr val="tx2"/>
              </a:solidFill>
              <a:latin typeface="Usual" panose="020B0603030403020204" pitchFamily="34" charset="-18"/>
              <a:ea typeface="Montserrat" charset="0"/>
              <a:cs typeface="Montserrat" charset="0"/>
            </a:endParaRPr>
          </a:p>
          <a:p>
            <a:pPr algn="r"/>
            <a:r>
              <a:rPr lang="cs-CZ" sz="2800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ROSENÍ VE SPODNÍ ČÁSTI IS 10 cm </a:t>
            </a:r>
          </a:p>
          <a:p>
            <a:pPr algn="r">
              <a:lnSpc>
                <a:spcPct val="300000"/>
              </a:lnSpc>
            </a:pPr>
            <a:r>
              <a:rPr lang="cs-CZ" sz="2800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POCIT CHLADU</a:t>
            </a:r>
          </a:p>
          <a:p>
            <a:pPr algn="r">
              <a:lnSpc>
                <a:spcPct val="300000"/>
              </a:lnSpc>
            </a:pPr>
            <a:endParaRPr lang="en-US" sz="2800" spc="600" dirty="0">
              <a:solidFill>
                <a:schemeClr val="tx2"/>
              </a:solidFill>
              <a:latin typeface="Usual" panose="020B0603030403020204" pitchFamily="34" charset="-18"/>
              <a:ea typeface="Montserrat" charset="0"/>
              <a:cs typeface="Montserrat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7C1EBD-973E-ABA4-CAFB-157A161E4AC6}"/>
              </a:ext>
            </a:extLst>
          </p:cNvPr>
          <p:cNvSpPr txBox="1"/>
          <p:nvPr/>
        </p:nvSpPr>
        <p:spPr>
          <a:xfrm>
            <a:off x="1819402" y="1131812"/>
            <a:ext cx="144257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spc="1200" dirty="0">
                <a:solidFill>
                  <a:srgbClr val="1EAE92"/>
                </a:solidFill>
                <a:latin typeface="Montserrat" charset="0"/>
                <a:ea typeface="Montserrat" charset="0"/>
                <a:cs typeface="Montserrat" charset="0"/>
              </a:rPr>
              <a:t>REKONSTRUKCE OKEN – TEPELNÁ IZOLACE,VHODNÝ VÝBĚR</a:t>
            </a:r>
            <a:endParaRPr lang="en-US" sz="4000" b="1" spc="1200" dirty="0">
              <a:solidFill>
                <a:srgbClr val="1EAE9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022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A2D0D-9163-4020-4710-45122DCD7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hodiny, klipart&#10;&#10;Popis byl vytvořen automaticky">
            <a:extLst>
              <a:ext uri="{FF2B5EF4-FFF2-40B4-BE49-F238E27FC236}">
                <a16:creationId xmlns:a16="http://schemas.microsoft.com/office/drawing/2014/main" id="{ED447BEB-76A6-07BC-1647-934277A5E9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55" y="10497264"/>
            <a:ext cx="4099222" cy="1882793"/>
          </a:xfrm>
          <a:prstGeom prst="rect">
            <a:avLst/>
          </a:prstGeom>
        </p:spPr>
      </p:pic>
      <p:pic>
        <p:nvPicPr>
          <p:cNvPr id="18" name="Zástupný symbol obrázku 17" descr="Obsah obrázku lavice, park, dřevěné&#10;&#10;Popis byl vytvořen automaticky">
            <a:extLst>
              <a:ext uri="{FF2B5EF4-FFF2-40B4-BE49-F238E27FC236}">
                <a16:creationId xmlns:a16="http://schemas.microsoft.com/office/drawing/2014/main" id="{8FC0D720-85B6-D2CC-CB5F-5F621B19FAB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1" b="20241"/>
          <a:stretch>
            <a:fillRect/>
          </a:stretch>
        </p:blipFill>
        <p:spPr/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1479F51-D50A-FF33-626D-B568654AA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4377650" cy="104666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3CCB039-9F1A-ECD4-F7D8-E3ED7FB80ACF}"/>
              </a:ext>
            </a:extLst>
          </p:cNvPr>
          <p:cNvGrpSpPr/>
          <p:nvPr/>
        </p:nvGrpSpPr>
        <p:grpSpPr>
          <a:xfrm>
            <a:off x="9204325" y="8441502"/>
            <a:ext cx="15173325" cy="5257800"/>
            <a:chOff x="0" y="6353991"/>
            <a:chExt cx="15173325" cy="52578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E44DC35-836B-67B1-9F6E-B339FE52BA74}"/>
                </a:ext>
              </a:extLst>
            </p:cNvPr>
            <p:cNvSpPr/>
            <p:nvPr/>
          </p:nvSpPr>
          <p:spPr>
            <a:xfrm>
              <a:off x="0" y="6353991"/>
              <a:ext cx="15173325" cy="5257800"/>
            </a:xfrm>
            <a:prstGeom prst="rect">
              <a:avLst/>
            </a:prstGeom>
            <a:solidFill>
              <a:srgbClr val="1EAE92">
                <a:alpha val="80000"/>
              </a:srgbClr>
            </a:solidFill>
            <a:ln>
              <a:solidFill>
                <a:srgbClr val="1EAE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BC37451-BEF6-3F66-9CE5-804B96D242B3}"/>
                </a:ext>
              </a:extLst>
            </p:cNvPr>
            <p:cNvSpPr txBox="1"/>
            <p:nvPr/>
          </p:nvSpPr>
          <p:spPr>
            <a:xfrm>
              <a:off x="1649551" y="10294045"/>
              <a:ext cx="11205299" cy="563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80"/>
                </a:lnSpc>
              </a:pPr>
              <a:endParaRPr lang="en-US" sz="2800" spc="3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</p:grpSp>
      <p:pic>
        <p:nvPicPr>
          <p:cNvPr id="4" name="Obrázek 3">
            <a:extLst>
              <a:ext uri="{FF2B5EF4-FFF2-40B4-BE49-F238E27FC236}">
                <a16:creationId xmlns:a16="http://schemas.microsoft.com/office/drawing/2014/main" id="{664F84D9-DC50-0711-C035-9024A15EFD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37832" y="100510"/>
            <a:ext cx="2582957" cy="835663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ACDC68AB-DEB0-2F65-6A26-C18831B38611}"/>
              </a:ext>
            </a:extLst>
          </p:cNvPr>
          <p:cNvSpPr txBox="1"/>
          <p:nvPr/>
        </p:nvSpPr>
        <p:spPr>
          <a:xfrm>
            <a:off x="10213612" y="8638006"/>
            <a:ext cx="1315475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IZOLAČNÍ SKLO – Výrobky HELUZ IZOS,</a:t>
            </a:r>
          </a:p>
          <a:p>
            <a:r>
              <a:rPr lang="cs-CZ" sz="80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AKUSTICKÁ IZOLACE,</a:t>
            </a:r>
          </a:p>
          <a:p>
            <a:r>
              <a:rPr lang="cs-CZ" sz="80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IZOS ACOUSTIC</a:t>
            </a:r>
            <a:endParaRPr lang="en-US" sz="8000" b="1" spc="600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534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819402" y="1131813"/>
            <a:ext cx="79560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spc="1200" dirty="0">
                <a:solidFill>
                  <a:srgbClr val="1EAE92"/>
                </a:solidFill>
                <a:latin typeface="Montserrat" charset="0"/>
                <a:ea typeface="Montserrat" charset="0"/>
                <a:cs typeface="Montserrat" charset="0"/>
              </a:rPr>
              <a:t>AKUSTICKÝ ÚTLUM </a:t>
            </a:r>
            <a:endParaRPr lang="en-US" sz="4000" b="1" spc="1200" dirty="0">
              <a:solidFill>
                <a:srgbClr val="1EAE9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cxnSp>
        <p:nvCxnSpPr>
          <p:cNvPr id="13" name="Straight Connector 57">
            <a:extLst>
              <a:ext uri="{FF2B5EF4-FFF2-40B4-BE49-F238E27FC236}">
                <a16:creationId xmlns:a16="http://schemas.microsoft.com/office/drawing/2014/main" id="{78BFD9CF-47A6-ED9C-67DD-7708A3118536}"/>
              </a:ext>
            </a:extLst>
          </p:cNvPr>
          <p:cNvCxnSpPr>
            <a:cxnSpLocks/>
          </p:cNvCxnSpPr>
          <p:nvPr/>
        </p:nvCxnSpPr>
        <p:spPr>
          <a:xfrm flipH="1">
            <a:off x="0" y="1475175"/>
            <a:ext cx="1246881" cy="0"/>
          </a:xfrm>
          <a:prstGeom prst="line">
            <a:avLst/>
          </a:prstGeom>
          <a:ln w="165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2446B431-6709-81B2-C1A8-75F2C13445AE}"/>
              </a:ext>
            </a:extLst>
          </p:cNvPr>
          <p:cNvSpPr txBox="1"/>
          <p:nvPr/>
        </p:nvSpPr>
        <p:spPr>
          <a:xfrm>
            <a:off x="2567747" y="2591013"/>
            <a:ext cx="192421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0" dirty="0">
                <a:hlinkClick r:id="rId2"/>
              </a:rPr>
              <a:t>HELUZ IZOS - IZOS ACOUSTIC, akustická izolační skla, 3D video</a:t>
            </a:r>
            <a:endParaRPr lang="cs-CZ" sz="60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ECE738A-0A73-DE85-63FA-5EF480BBD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3283" y="4357991"/>
            <a:ext cx="19011084" cy="8396063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95E370D2-7E1C-ED15-595F-2D6D8C4F5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37832" y="100510"/>
            <a:ext cx="2582957" cy="83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8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819402" y="1131813"/>
            <a:ext cx="76562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spc="1200" dirty="0">
                <a:solidFill>
                  <a:srgbClr val="1EAE92"/>
                </a:solidFill>
                <a:latin typeface="Montserrat" charset="0"/>
                <a:ea typeface="Montserrat" charset="0"/>
                <a:cs typeface="Montserrat" charset="0"/>
              </a:rPr>
              <a:t>AKUSTICKÝ ÚTLUM</a:t>
            </a:r>
            <a:endParaRPr lang="en-US" sz="4000" b="1" spc="1200" dirty="0">
              <a:solidFill>
                <a:srgbClr val="1EAE9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cxnSp>
        <p:nvCxnSpPr>
          <p:cNvPr id="13" name="Straight Connector 57">
            <a:extLst>
              <a:ext uri="{FF2B5EF4-FFF2-40B4-BE49-F238E27FC236}">
                <a16:creationId xmlns:a16="http://schemas.microsoft.com/office/drawing/2014/main" id="{78BFD9CF-47A6-ED9C-67DD-7708A3118536}"/>
              </a:ext>
            </a:extLst>
          </p:cNvPr>
          <p:cNvCxnSpPr>
            <a:cxnSpLocks/>
          </p:cNvCxnSpPr>
          <p:nvPr/>
        </p:nvCxnSpPr>
        <p:spPr>
          <a:xfrm flipH="1">
            <a:off x="0" y="1475175"/>
            <a:ext cx="1246881" cy="0"/>
          </a:xfrm>
          <a:prstGeom prst="line">
            <a:avLst/>
          </a:prstGeom>
          <a:ln w="165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 descr="Obsah obrázku text, strom, snímek obrazovky, obloha&#10;&#10;Popis byl vytvořen automaticky">
            <a:extLst>
              <a:ext uri="{FF2B5EF4-FFF2-40B4-BE49-F238E27FC236}">
                <a16:creationId xmlns:a16="http://schemas.microsoft.com/office/drawing/2014/main" id="{43D56CBA-9A78-EAE2-F256-7F69F186D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401" y="1963197"/>
            <a:ext cx="20863617" cy="11735785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A1A2458F-4CE8-8F2D-7C98-FCCF65C3F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7832" y="100510"/>
            <a:ext cx="2582957" cy="83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32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819402" y="1131813"/>
            <a:ext cx="76562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spc="1200">
                <a:solidFill>
                  <a:srgbClr val="1EAE92"/>
                </a:solidFill>
                <a:latin typeface="Montserrat" charset="0"/>
                <a:ea typeface="Montserrat" charset="0"/>
                <a:cs typeface="Montserrat" charset="0"/>
              </a:rPr>
              <a:t>AKUSTICKÝ ÚTLUM</a:t>
            </a:r>
            <a:endParaRPr lang="en-US" sz="4000" b="1" spc="1200" dirty="0">
              <a:solidFill>
                <a:srgbClr val="1EAE9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cxnSp>
        <p:nvCxnSpPr>
          <p:cNvPr id="13" name="Straight Connector 57">
            <a:extLst>
              <a:ext uri="{FF2B5EF4-FFF2-40B4-BE49-F238E27FC236}">
                <a16:creationId xmlns:a16="http://schemas.microsoft.com/office/drawing/2014/main" id="{78BFD9CF-47A6-ED9C-67DD-7708A3118536}"/>
              </a:ext>
            </a:extLst>
          </p:cNvPr>
          <p:cNvCxnSpPr>
            <a:cxnSpLocks/>
          </p:cNvCxnSpPr>
          <p:nvPr/>
        </p:nvCxnSpPr>
        <p:spPr>
          <a:xfrm flipH="1">
            <a:off x="0" y="1475175"/>
            <a:ext cx="1246881" cy="0"/>
          </a:xfrm>
          <a:prstGeom prst="line">
            <a:avLst/>
          </a:prstGeom>
          <a:ln w="165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ovéPole 2">
            <a:extLst>
              <a:ext uri="{FF2B5EF4-FFF2-40B4-BE49-F238E27FC236}">
                <a16:creationId xmlns:a16="http://schemas.microsoft.com/office/drawing/2014/main" id="{949EE483-F886-C1BB-B691-BD22690EDA62}"/>
              </a:ext>
            </a:extLst>
          </p:cNvPr>
          <p:cNvSpPr txBox="1"/>
          <p:nvPr/>
        </p:nvSpPr>
        <p:spPr>
          <a:xfrm>
            <a:off x="623440" y="3462820"/>
            <a:ext cx="103493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4000" b="1">
              <a:solidFill>
                <a:schemeClr val="bg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4000" b="1">
                <a:solidFill>
                  <a:schemeClr val="bg1"/>
                </a:solidFill>
              </a:rPr>
              <a:t>Ucelená řada akustického řešení s útlumem </a:t>
            </a:r>
          </a:p>
          <a:p>
            <a:r>
              <a:rPr lang="cs-CZ" sz="4000" b="1">
                <a:solidFill>
                  <a:schemeClr val="bg1"/>
                </a:solidFill>
              </a:rPr>
              <a:t>     od 31 do 52 dB</a:t>
            </a:r>
          </a:p>
          <a:p>
            <a:endParaRPr lang="cs-CZ" sz="4000" b="1">
              <a:solidFill>
                <a:schemeClr val="bg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4000" b="1">
                <a:solidFill>
                  <a:schemeClr val="bg1"/>
                </a:solidFill>
              </a:rPr>
              <a:t>Limitem při akustice není skladba skel, </a:t>
            </a:r>
          </a:p>
          <a:p>
            <a:r>
              <a:rPr lang="cs-CZ" sz="4000" b="1">
                <a:solidFill>
                  <a:schemeClr val="bg1"/>
                </a:solidFill>
              </a:rPr>
              <a:t>     ale šířka </a:t>
            </a:r>
            <a:r>
              <a:rPr lang="cs-CZ" sz="4000" b="1" u="sng">
                <a:solidFill>
                  <a:schemeClr val="bg1"/>
                </a:solidFill>
              </a:rPr>
              <a:t>plastových rámů – max 51 mm</a:t>
            </a:r>
          </a:p>
          <a:p>
            <a:endParaRPr lang="cs-CZ" sz="4000" b="1">
              <a:solidFill>
                <a:schemeClr val="bg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4000" b="1">
                <a:solidFill>
                  <a:schemeClr val="bg1"/>
                </a:solidFill>
              </a:rPr>
              <a:t>Pro hliníkové a dřevěné rámy řešené teoreticky do 54 – 55 dB</a:t>
            </a:r>
            <a:endParaRPr lang="cs-CZ" sz="4000" dirty="0">
              <a:solidFill>
                <a:schemeClr val="bg1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9B4DE71-A0F6-0E3D-2C81-7B1896E88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3989" y="0"/>
            <a:ext cx="9069934" cy="1371409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349718AC-6D8F-DA08-650C-865B1DCC0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7832" y="100510"/>
            <a:ext cx="2582957" cy="83566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E997AB6-960B-AA4F-8D12-73D9F87A2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167969" y="9268919"/>
            <a:ext cx="2791791" cy="423192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49B1F61-D80F-A4E0-6696-FE570D4DDC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326778" y="9268919"/>
            <a:ext cx="2850773" cy="423192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1D49C88-262C-C841-4691-54CA4B9E4A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267004" y="9268917"/>
            <a:ext cx="2827852" cy="423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621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819402" y="1131813"/>
            <a:ext cx="22287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spc="1200" dirty="0">
                <a:solidFill>
                  <a:srgbClr val="1EAE92"/>
                </a:solidFill>
                <a:latin typeface="Montserrat" charset="0"/>
                <a:ea typeface="Montserrat" charset="0"/>
                <a:cs typeface="Montserrat" charset="0"/>
              </a:rPr>
              <a:t>AKUSTICKÝ ÚTLUM, BEZPEČNOST – UV ochrana</a:t>
            </a:r>
            <a:endParaRPr lang="en-US" sz="4000" b="1" spc="1200" dirty="0">
              <a:solidFill>
                <a:srgbClr val="1EAE9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0" name="Obrázek 9" descr="Obsah obrázku text, hodiny, klipart&#10;&#10;Popis byl vytvořen automaticky">
            <a:extLst>
              <a:ext uri="{FF2B5EF4-FFF2-40B4-BE49-F238E27FC236}">
                <a16:creationId xmlns:a16="http://schemas.microsoft.com/office/drawing/2014/main" id="{138FAA29-2813-E653-55F3-C992A727AD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81" y="11766696"/>
            <a:ext cx="2105367" cy="967005"/>
          </a:xfrm>
          <a:prstGeom prst="rect">
            <a:avLst/>
          </a:prstGeom>
        </p:spPr>
      </p:pic>
      <p:cxnSp>
        <p:nvCxnSpPr>
          <p:cNvPr id="13" name="Straight Connector 57">
            <a:extLst>
              <a:ext uri="{FF2B5EF4-FFF2-40B4-BE49-F238E27FC236}">
                <a16:creationId xmlns:a16="http://schemas.microsoft.com/office/drawing/2014/main" id="{78BFD9CF-47A6-ED9C-67DD-7708A3118536}"/>
              </a:ext>
            </a:extLst>
          </p:cNvPr>
          <p:cNvCxnSpPr>
            <a:cxnSpLocks/>
          </p:cNvCxnSpPr>
          <p:nvPr/>
        </p:nvCxnSpPr>
        <p:spPr>
          <a:xfrm flipH="1">
            <a:off x="0" y="1475175"/>
            <a:ext cx="1246881" cy="0"/>
          </a:xfrm>
          <a:prstGeom prst="line">
            <a:avLst/>
          </a:prstGeom>
          <a:ln w="165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589D88C5-50BC-01C5-DBE3-0132C4EF0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2" y="2060147"/>
            <a:ext cx="23916248" cy="116558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D606F74-2B90-BEE2-2698-624ABC6891F4}"/>
              </a:ext>
            </a:extLst>
          </p:cNvPr>
          <p:cNvSpPr txBox="1"/>
          <p:nvPr/>
        </p:nvSpPr>
        <p:spPr>
          <a:xfrm>
            <a:off x="14231610" y="7163143"/>
            <a:ext cx="987514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>
                <a:solidFill>
                  <a:schemeClr val="bg1"/>
                </a:solidFill>
              </a:rPr>
              <a:t>Důležité vlastnosti pro správný návrh izolačních skel odolných proti UV záření</a:t>
            </a:r>
          </a:p>
          <a:p>
            <a:endParaRPr lang="cs-CZ" sz="4000" b="1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cs-CZ" sz="4000" b="1" dirty="0">
                <a:solidFill>
                  <a:schemeClr val="bg1"/>
                </a:solidFill>
              </a:rPr>
              <a:t>Zajistíme použitím dvojité PVB fólie (0,76 mm) IZOS PROTECT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4000" b="1" dirty="0">
                <a:solidFill>
                  <a:schemeClr val="bg1"/>
                </a:solidFill>
              </a:rPr>
              <a:t>100% Ochrana proti škodlivému UV záření na zdraví člověka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4000" b="1" dirty="0">
                <a:solidFill>
                  <a:schemeClr val="bg1"/>
                </a:solidFill>
              </a:rPr>
              <a:t>100% Ochrana barev materiálů v </a:t>
            </a:r>
            <a:r>
              <a:rPr lang="cs-CZ" sz="4000" b="1" dirty="0" err="1">
                <a:solidFill>
                  <a:schemeClr val="bg1"/>
                </a:solidFill>
              </a:rPr>
              <a:t>int</a:t>
            </a:r>
            <a:r>
              <a:rPr lang="cs-CZ" sz="4000" b="1" dirty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4000" b="1" dirty="0">
                <a:solidFill>
                  <a:schemeClr val="bg1"/>
                </a:solidFill>
              </a:rPr>
              <a:t>100% Ochrana proti destrukci materiálů (čalounění, koberce, plovoucí podlahy atd…) </a:t>
            </a:r>
            <a:endParaRPr lang="cs-CZ" sz="4000" dirty="0">
              <a:solidFill>
                <a:schemeClr val="bg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E5888F9-86B7-79BE-5B8D-D2E1C5E0F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37832" y="100510"/>
            <a:ext cx="2582957" cy="835663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631AC51F-976A-20E3-2A50-8A551D404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8998" y="3734883"/>
            <a:ext cx="5923467" cy="592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954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557B1-E22D-C40A-E236-6C8F96E86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D0CE8B04-8297-1454-5E7E-021B496EB830}"/>
              </a:ext>
            </a:extLst>
          </p:cNvPr>
          <p:cNvSpPr txBox="1"/>
          <p:nvPr/>
        </p:nvSpPr>
        <p:spPr>
          <a:xfrm>
            <a:off x="1819402" y="1131813"/>
            <a:ext cx="226796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spc="1200" dirty="0">
                <a:solidFill>
                  <a:srgbClr val="1EAE92"/>
                </a:solidFill>
                <a:latin typeface="Montserrat" charset="0"/>
                <a:ea typeface="Montserrat" charset="0"/>
                <a:cs typeface="Montserrat" charset="0"/>
              </a:rPr>
              <a:t>IZOLAČNÍ SKLA - AKUSTICKÝ ÚTLUM, NEVHODNÝ VÝBĚR</a:t>
            </a:r>
            <a:endParaRPr lang="en-US" sz="4000" b="1" spc="1200" dirty="0">
              <a:solidFill>
                <a:srgbClr val="1EAE9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cxnSp>
        <p:nvCxnSpPr>
          <p:cNvPr id="13" name="Straight Connector 57">
            <a:extLst>
              <a:ext uri="{FF2B5EF4-FFF2-40B4-BE49-F238E27FC236}">
                <a16:creationId xmlns:a16="http://schemas.microsoft.com/office/drawing/2014/main" id="{EC1F7E96-A02C-6113-1AC9-536FABA0E3B9}"/>
              </a:ext>
            </a:extLst>
          </p:cNvPr>
          <p:cNvCxnSpPr>
            <a:cxnSpLocks/>
          </p:cNvCxnSpPr>
          <p:nvPr/>
        </p:nvCxnSpPr>
        <p:spPr>
          <a:xfrm flipH="1">
            <a:off x="0" y="1475175"/>
            <a:ext cx="1246881" cy="0"/>
          </a:xfrm>
          <a:prstGeom prst="line">
            <a:avLst/>
          </a:prstGeom>
          <a:ln w="165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>
            <a:extLst>
              <a:ext uri="{FF2B5EF4-FFF2-40B4-BE49-F238E27FC236}">
                <a16:creationId xmlns:a16="http://schemas.microsoft.com/office/drawing/2014/main" id="{C60D2336-5518-AA0E-5541-92CF4C0D7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7832" y="100510"/>
            <a:ext cx="2582957" cy="83566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CE9450C-7AEF-5C55-BCF7-CAC12EA15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9015" y="6652352"/>
            <a:ext cx="9989191" cy="566397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96E630D-7C97-B7BE-7472-2E81174CB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541" y="2035338"/>
            <a:ext cx="6679636" cy="892980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C0905AD-8469-77D2-BC6D-51D9E376F6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16" y="2035339"/>
            <a:ext cx="7276586" cy="8929806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08878ADA-DB4F-1665-FD23-8EE0D4B96483}"/>
              </a:ext>
            </a:extLst>
          </p:cNvPr>
          <p:cNvSpPr/>
          <p:nvPr/>
        </p:nvSpPr>
        <p:spPr>
          <a:xfrm>
            <a:off x="5404660" y="7511822"/>
            <a:ext cx="738965" cy="717778"/>
          </a:xfrm>
          <a:prstGeom prst="rect">
            <a:avLst/>
          </a:prstGeom>
          <a:noFill/>
          <a:ln w="1301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23011F8-A855-38E7-F249-A55C93631C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19261" y="2035338"/>
            <a:ext cx="9988945" cy="4539633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C867EC67-C397-00AC-C5B1-290EBE366CE5}"/>
              </a:ext>
            </a:extLst>
          </p:cNvPr>
          <p:cNvSpPr/>
          <p:nvPr/>
        </p:nvSpPr>
        <p:spPr>
          <a:xfrm>
            <a:off x="11174088" y="3848633"/>
            <a:ext cx="2759626" cy="2290910"/>
          </a:xfrm>
          <a:prstGeom prst="rect">
            <a:avLst/>
          </a:prstGeom>
          <a:noFill/>
          <a:ln w="1905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938374A1-C853-CC6B-F0E1-E62FB28CD1CC}"/>
              </a:ext>
            </a:extLst>
          </p:cNvPr>
          <p:cNvSpPr/>
          <p:nvPr/>
        </p:nvSpPr>
        <p:spPr>
          <a:xfrm>
            <a:off x="21003273" y="7084145"/>
            <a:ext cx="2759626" cy="2290910"/>
          </a:xfrm>
          <a:prstGeom prst="rect">
            <a:avLst/>
          </a:prstGeom>
          <a:noFill/>
          <a:ln w="1905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F81390BA-B488-E048-99DB-77B918DA5495}"/>
              </a:ext>
            </a:extLst>
          </p:cNvPr>
          <p:cNvSpPr txBox="1">
            <a:spLocks/>
          </p:cNvSpPr>
          <p:nvPr/>
        </p:nvSpPr>
        <p:spPr>
          <a:xfrm>
            <a:off x="1246881" y="11256780"/>
            <a:ext cx="12686833" cy="2259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l-PL" sz="4400" dirty="0"/>
              <a:t> Bílina okres Teplice, silnice E442 Teplice – Most</a:t>
            </a:r>
          </a:p>
          <a:p>
            <a:pPr algn="just"/>
            <a:r>
              <a:rPr lang="pl-PL" sz="4400" dirty="0"/>
              <a:t> 15 001 – 25 000 vozů denně</a:t>
            </a:r>
          </a:p>
          <a:p>
            <a:pPr algn="just"/>
            <a:r>
              <a:rPr lang="pl-PL" sz="4400" dirty="0">
                <a:sym typeface="Wingdings" panose="05000000000000000000" pitchFamily="2" charset="2"/>
              </a:rPr>
              <a:t> Hladina akustického tlaku L</a:t>
            </a:r>
            <a:r>
              <a:rPr lang="pl-PL" sz="4400" baseline="-25000" dirty="0">
                <a:sym typeface="Wingdings" panose="05000000000000000000" pitchFamily="2" charset="2"/>
              </a:rPr>
              <a:t>n</a:t>
            </a:r>
            <a:r>
              <a:rPr lang="pl-PL" sz="4400" dirty="0">
                <a:sym typeface="Wingdings" panose="05000000000000000000" pitchFamily="2" charset="2"/>
              </a:rPr>
              <a:t> = 65 dB</a:t>
            </a:r>
          </a:p>
          <a:p>
            <a:pPr algn="just"/>
            <a:endParaRPr lang="cs-CZ" sz="1700" dirty="0">
              <a:sym typeface="Wingdings" panose="05000000000000000000" pitchFamily="2" charset="2"/>
            </a:endParaRPr>
          </a:p>
          <a:p>
            <a:pPr lvl="1"/>
            <a:endParaRPr lang="cs-CZ" sz="1800" dirty="0"/>
          </a:p>
          <a:p>
            <a:endParaRPr 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E14129F-BFA6-0640-1623-D3923708C210}"/>
              </a:ext>
            </a:extLst>
          </p:cNvPr>
          <p:cNvSpPr txBox="1"/>
          <p:nvPr/>
        </p:nvSpPr>
        <p:spPr>
          <a:xfrm>
            <a:off x="14859000" y="6770610"/>
            <a:ext cx="5686383" cy="5232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800" dirty="0" err="1">
                <a:solidFill>
                  <a:srgbClr val="000000"/>
                </a:solidFill>
              </a:rPr>
              <a:t>Geoportál</a:t>
            </a:r>
            <a:r>
              <a:rPr lang="cs-CZ" sz="2800" dirty="0">
                <a:solidFill>
                  <a:srgbClr val="000000"/>
                </a:solidFill>
              </a:rPr>
              <a:t> Ministerstva zdravotnictví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1B2728B8-E035-FB34-83F0-4C440B618DF4}"/>
              </a:ext>
            </a:extLst>
          </p:cNvPr>
          <p:cNvSpPr txBox="1"/>
          <p:nvPr/>
        </p:nvSpPr>
        <p:spPr>
          <a:xfrm>
            <a:off x="14317893" y="11321548"/>
            <a:ext cx="9349206" cy="8309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rgbClr val="000000"/>
                </a:solidFill>
              </a:rPr>
              <a:t>Ln</a:t>
            </a:r>
            <a:r>
              <a:rPr lang="cs-CZ" sz="2400" b="1" dirty="0">
                <a:solidFill>
                  <a:srgbClr val="000000"/>
                </a:solidFill>
              </a:rPr>
              <a:t> = 60 – 65 dB, ekvivalentní hladina akustického tlaku A (</a:t>
            </a:r>
            <a:r>
              <a:rPr lang="cs-CZ" sz="2400" b="1" dirty="0" err="1">
                <a:solidFill>
                  <a:srgbClr val="000000"/>
                </a:solidFill>
              </a:rPr>
              <a:t>LAeq</a:t>
            </a:r>
            <a:r>
              <a:rPr lang="cs-CZ" sz="2400" b="1" dirty="0">
                <a:solidFill>
                  <a:srgbClr val="000000"/>
                </a:solidFill>
              </a:rPr>
              <a:t>) za noční dobu</a:t>
            </a:r>
          </a:p>
        </p:txBody>
      </p:sp>
    </p:spTree>
    <p:extLst>
      <p:ext uri="{BB962C8B-B14F-4D97-AF65-F5344CB8AC3E}">
        <p14:creationId xmlns:p14="http://schemas.microsoft.com/office/powerpoint/2010/main" val="3357685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obrázku 8" descr="Obsah obrázku okno, budova, dřevěné, venku&#10;&#10;Popis byl vytvořen automaticky">
            <a:extLst>
              <a:ext uri="{FF2B5EF4-FFF2-40B4-BE49-F238E27FC236}">
                <a16:creationId xmlns:a16="http://schemas.microsoft.com/office/drawing/2014/main" id="{334F665F-116C-CC10-86B1-77DBCCAD5C3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0" b="20190"/>
          <a:stretch>
            <a:fillRect/>
          </a:stretch>
        </p:blipFill>
        <p:spPr>
          <a:xfrm flipH="1">
            <a:off x="-9071" y="-37522"/>
            <a:ext cx="24377648" cy="9672560"/>
          </a:xfrm>
        </p:spPr>
      </p:pic>
      <p:pic>
        <p:nvPicPr>
          <p:cNvPr id="5" name="Obrázek 4" descr="Obsah obrázku text, hodiny, klipart&#10;&#10;Popis byl vytvořen automaticky">
            <a:extLst>
              <a:ext uri="{FF2B5EF4-FFF2-40B4-BE49-F238E27FC236}">
                <a16:creationId xmlns:a16="http://schemas.microsoft.com/office/drawing/2014/main" id="{EF674BB9-B4DC-2BCB-8D28-3C85940C39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55" y="10497264"/>
            <a:ext cx="4099222" cy="188279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F7E3FCD-4298-1F45-A411-051697229F0A}"/>
              </a:ext>
            </a:extLst>
          </p:cNvPr>
          <p:cNvGrpSpPr/>
          <p:nvPr/>
        </p:nvGrpSpPr>
        <p:grpSpPr>
          <a:xfrm>
            <a:off x="9182554" y="6934200"/>
            <a:ext cx="15173325" cy="5257800"/>
            <a:chOff x="0" y="6353991"/>
            <a:chExt cx="15173325" cy="52578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91B0256-5EA8-584C-862F-0F85B5D8E0EB}"/>
                </a:ext>
              </a:extLst>
            </p:cNvPr>
            <p:cNvSpPr/>
            <p:nvPr/>
          </p:nvSpPr>
          <p:spPr>
            <a:xfrm>
              <a:off x="0" y="6353991"/>
              <a:ext cx="15173325" cy="5257800"/>
            </a:xfrm>
            <a:prstGeom prst="rect">
              <a:avLst/>
            </a:prstGeom>
            <a:solidFill>
              <a:srgbClr val="1EAE92">
                <a:alpha val="80000"/>
              </a:srgbClr>
            </a:solidFill>
            <a:ln>
              <a:solidFill>
                <a:srgbClr val="1EAE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CA63CDD-92D6-2344-BB1E-CD855D18F1CB}"/>
                </a:ext>
              </a:extLst>
            </p:cNvPr>
            <p:cNvGrpSpPr/>
            <p:nvPr/>
          </p:nvGrpSpPr>
          <p:grpSpPr>
            <a:xfrm>
              <a:off x="1649551" y="7246154"/>
              <a:ext cx="13154750" cy="3785652"/>
              <a:chOff x="1649551" y="4520404"/>
              <a:chExt cx="13154750" cy="3785652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A0FFD5B-3E4B-FA40-85B1-861F12486F58}"/>
                  </a:ext>
                </a:extLst>
              </p:cNvPr>
              <p:cNvSpPr txBox="1"/>
              <p:nvPr/>
            </p:nvSpPr>
            <p:spPr>
              <a:xfrm>
                <a:off x="1649551" y="4520404"/>
                <a:ext cx="13154750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8000" b="1" spc="600" dirty="0">
                    <a:solidFill>
                      <a:schemeClr val="tx2"/>
                    </a:solidFill>
                    <a:latin typeface="Montserrat" charset="0"/>
                    <a:ea typeface="Montserrat" charset="0"/>
                    <a:cs typeface="Montserrat" charset="0"/>
                  </a:rPr>
                  <a:t>IZOLAČNÍ SKLO – Výrobky HELUZ IZOS,</a:t>
                </a:r>
              </a:p>
              <a:p>
                <a:r>
                  <a:rPr lang="cs-CZ" sz="8000" b="1" spc="600" dirty="0">
                    <a:solidFill>
                      <a:schemeClr val="tx2"/>
                    </a:solidFill>
                    <a:latin typeface="Montserrat" charset="0"/>
                    <a:ea typeface="Montserrat" charset="0"/>
                    <a:cs typeface="Montserrat" charset="0"/>
                  </a:rPr>
                  <a:t>TEPELNÁ IZOLACE</a:t>
                </a:r>
                <a:endParaRPr lang="en-US" sz="8000" b="1" spc="600" dirty="0">
                  <a:solidFill>
                    <a:schemeClr val="tx2"/>
                  </a:solidFill>
                  <a:latin typeface="Montserrat" charset="0"/>
                  <a:ea typeface="Montserrat" charset="0"/>
                  <a:cs typeface="Montserrat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CECA7AA-FDA0-2449-9589-19A4893B496F}"/>
                  </a:ext>
                </a:extLst>
              </p:cNvPr>
              <p:cNvSpPr txBox="1"/>
              <p:nvPr/>
            </p:nvSpPr>
            <p:spPr>
              <a:xfrm>
                <a:off x="1649551" y="7568295"/>
                <a:ext cx="11205299" cy="5631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4080"/>
                  </a:lnSpc>
                </a:pPr>
                <a:endParaRPr lang="en-US" sz="2800" spc="3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</p:txBody>
          </p:sp>
        </p:grpSp>
      </p:grpSp>
      <p:pic>
        <p:nvPicPr>
          <p:cNvPr id="6" name="Obrázek 5">
            <a:extLst>
              <a:ext uri="{FF2B5EF4-FFF2-40B4-BE49-F238E27FC236}">
                <a16:creationId xmlns:a16="http://schemas.microsoft.com/office/drawing/2014/main" id="{233E444F-1D1C-0FBF-394A-E9CAB4213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03" y="209366"/>
            <a:ext cx="4301023" cy="484523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CC31230-CE43-A209-A269-2CB60097D2DA}"/>
              </a:ext>
            </a:extLst>
          </p:cNvPr>
          <p:cNvSpPr txBox="1"/>
          <p:nvPr/>
        </p:nvSpPr>
        <p:spPr>
          <a:xfrm>
            <a:off x="2550948" y="12545464"/>
            <a:ext cx="1660585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5000" dirty="0">
                <a:hlinkClick r:id="rId5"/>
              </a:rPr>
              <a:t>IZOS - Největší Český nezávislý výrobce izolačních skel, 3D video</a:t>
            </a:r>
            <a:endParaRPr lang="cs-CZ" sz="50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3EC8438-717D-3966-D8CA-19BE8EA4B9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37832" y="100510"/>
            <a:ext cx="2582957" cy="83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73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E10C1-19EB-379D-6351-A3EEB8FE6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E675EFF4-A85B-F247-F8B0-44FD0F62D9F3}"/>
              </a:ext>
            </a:extLst>
          </p:cNvPr>
          <p:cNvSpPr txBox="1"/>
          <p:nvPr/>
        </p:nvSpPr>
        <p:spPr>
          <a:xfrm>
            <a:off x="1819402" y="1131813"/>
            <a:ext cx="226796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spc="1200" dirty="0">
                <a:solidFill>
                  <a:srgbClr val="1EAE92"/>
                </a:solidFill>
                <a:latin typeface="Montserrat" charset="0"/>
                <a:ea typeface="Montserrat" charset="0"/>
                <a:cs typeface="Montserrat" charset="0"/>
              </a:rPr>
              <a:t>IZOLAČNÍ SKLA - AKUSTICKÝ ÚTLUM, NEVHODNÝ VÝBĚR</a:t>
            </a:r>
            <a:endParaRPr lang="en-US" sz="4000" b="1" spc="1200" dirty="0">
              <a:solidFill>
                <a:srgbClr val="1EAE9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cxnSp>
        <p:nvCxnSpPr>
          <p:cNvPr id="13" name="Straight Connector 57">
            <a:extLst>
              <a:ext uri="{FF2B5EF4-FFF2-40B4-BE49-F238E27FC236}">
                <a16:creationId xmlns:a16="http://schemas.microsoft.com/office/drawing/2014/main" id="{C99835E7-98CF-378D-D604-012487364993}"/>
              </a:ext>
            </a:extLst>
          </p:cNvPr>
          <p:cNvCxnSpPr>
            <a:cxnSpLocks/>
          </p:cNvCxnSpPr>
          <p:nvPr/>
        </p:nvCxnSpPr>
        <p:spPr>
          <a:xfrm flipH="1">
            <a:off x="0" y="1475175"/>
            <a:ext cx="1246881" cy="0"/>
          </a:xfrm>
          <a:prstGeom prst="line">
            <a:avLst/>
          </a:prstGeom>
          <a:ln w="165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>
            <a:extLst>
              <a:ext uri="{FF2B5EF4-FFF2-40B4-BE49-F238E27FC236}">
                <a16:creationId xmlns:a16="http://schemas.microsoft.com/office/drawing/2014/main" id="{C576BF7E-B7E6-3B99-04F8-128B2A459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7832" y="100510"/>
            <a:ext cx="2582957" cy="83566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3C4FA9D-04E4-969D-9F89-9457023B8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49" y="2322667"/>
            <a:ext cx="10017324" cy="536400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5D97ED3-6259-1EB7-FFC1-253FF11F6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1022" y="2322667"/>
            <a:ext cx="13760879" cy="9621683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B0F905FB-E743-D51A-EABD-AB83E0C6A96C}"/>
              </a:ext>
            </a:extLst>
          </p:cNvPr>
          <p:cNvSpPr txBox="1"/>
          <p:nvPr/>
        </p:nvSpPr>
        <p:spPr>
          <a:xfrm>
            <a:off x="197949" y="7801943"/>
            <a:ext cx="10017324" cy="48320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0000"/>
                </a:solidFill>
              </a:rPr>
              <a:t>Stanovení požadavku na zvukovou izolaci obvodového pláště</a:t>
            </a:r>
          </a:p>
          <a:p>
            <a:endParaRPr lang="cs-CZ" dirty="0">
              <a:solidFill>
                <a:srgbClr val="00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</a:rPr>
              <a:t>ČSN 73 0532: Akustika - Ochrana proti hluku v budovách a posuzování akustických vlastností stavebních výrobků - Požadavky.</a:t>
            </a:r>
          </a:p>
          <a:p>
            <a:endParaRPr lang="cs-CZ" dirty="0">
              <a:solidFill>
                <a:srgbClr val="00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</a:rPr>
              <a:t>- stažení přes sponzorovaný přístup</a:t>
            </a:r>
          </a:p>
          <a:p>
            <a:r>
              <a:rPr lang="cs-CZ" sz="2000" dirty="0">
                <a:solidFill>
                  <a:srgbClr val="00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https://sponzorpristup.agentura-cas.cz/</a:t>
            </a:r>
            <a:endParaRPr lang="cs-CZ" sz="2000" dirty="0">
              <a:solidFill>
                <a:srgbClr val="000000"/>
              </a:solidFill>
            </a:endParaRP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24023956-9729-BDA1-3A28-7BD1099E3514}"/>
              </a:ext>
            </a:extLst>
          </p:cNvPr>
          <p:cNvSpPr/>
          <p:nvPr/>
        </p:nvSpPr>
        <p:spPr>
          <a:xfrm>
            <a:off x="21052044" y="8657599"/>
            <a:ext cx="1307213" cy="707886"/>
          </a:xfrm>
          <a:prstGeom prst="rect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04DD3B39-43BA-53A0-84B1-BCE628A1BAFA}"/>
              </a:ext>
            </a:extLst>
          </p:cNvPr>
          <p:cNvSpPr/>
          <p:nvPr/>
        </p:nvSpPr>
        <p:spPr>
          <a:xfrm>
            <a:off x="21052044" y="9386991"/>
            <a:ext cx="1307213" cy="1172151"/>
          </a:xfrm>
          <a:prstGeom prst="rect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DEF33C4F-F438-41F5-1352-3898F8785394}"/>
              </a:ext>
            </a:extLst>
          </p:cNvPr>
          <p:cNvSpPr/>
          <p:nvPr/>
        </p:nvSpPr>
        <p:spPr>
          <a:xfrm>
            <a:off x="2115826" y="2490281"/>
            <a:ext cx="1447549" cy="1182591"/>
          </a:xfrm>
          <a:prstGeom prst="rect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3630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00905-5CC5-1264-0D38-3E60335B4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C5BF169C-3545-B0CD-866C-89A0B38C1C57}"/>
              </a:ext>
            </a:extLst>
          </p:cNvPr>
          <p:cNvSpPr txBox="1"/>
          <p:nvPr/>
        </p:nvSpPr>
        <p:spPr>
          <a:xfrm>
            <a:off x="1819402" y="1131813"/>
            <a:ext cx="226796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spc="1200" dirty="0">
                <a:solidFill>
                  <a:srgbClr val="1EAE92"/>
                </a:solidFill>
                <a:latin typeface="Montserrat" charset="0"/>
                <a:ea typeface="Montserrat" charset="0"/>
                <a:cs typeface="Montserrat" charset="0"/>
              </a:rPr>
              <a:t>IZOLAČNÍ SKLA - AKUSTICKÝ ÚTLUM, NEVHODNÝ VÝBĚR</a:t>
            </a:r>
            <a:endParaRPr lang="en-US" sz="4000" b="1" spc="1200" dirty="0">
              <a:solidFill>
                <a:srgbClr val="1EAE9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cxnSp>
        <p:nvCxnSpPr>
          <p:cNvPr id="13" name="Straight Connector 57">
            <a:extLst>
              <a:ext uri="{FF2B5EF4-FFF2-40B4-BE49-F238E27FC236}">
                <a16:creationId xmlns:a16="http://schemas.microsoft.com/office/drawing/2014/main" id="{B0CD966B-CD73-C9BC-8521-5570532139FC}"/>
              </a:ext>
            </a:extLst>
          </p:cNvPr>
          <p:cNvCxnSpPr>
            <a:cxnSpLocks/>
          </p:cNvCxnSpPr>
          <p:nvPr/>
        </p:nvCxnSpPr>
        <p:spPr>
          <a:xfrm flipH="1">
            <a:off x="0" y="1475175"/>
            <a:ext cx="1246881" cy="0"/>
          </a:xfrm>
          <a:prstGeom prst="line">
            <a:avLst/>
          </a:prstGeom>
          <a:ln w="165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>
            <a:extLst>
              <a:ext uri="{FF2B5EF4-FFF2-40B4-BE49-F238E27FC236}">
                <a16:creationId xmlns:a16="http://schemas.microsoft.com/office/drawing/2014/main" id="{B81A2EFC-C663-DCE7-0D92-84EC242E8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7832" y="100510"/>
            <a:ext cx="2582957" cy="83566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BA4CB52-2D83-30D8-F216-A8074309E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49" y="2322667"/>
            <a:ext cx="10017324" cy="536400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B42EEB2-B7C6-CE74-BA2F-217E7C9D59F9}"/>
              </a:ext>
            </a:extLst>
          </p:cNvPr>
          <p:cNvSpPr txBox="1"/>
          <p:nvPr/>
        </p:nvSpPr>
        <p:spPr>
          <a:xfrm>
            <a:off x="197949" y="7801943"/>
            <a:ext cx="10017324" cy="42780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0000"/>
                </a:solidFill>
              </a:rPr>
              <a:t>Stanovení minimální neprůzvučnosti plné části OP</a:t>
            </a:r>
          </a:p>
          <a:p>
            <a:endParaRPr lang="cs-CZ" dirty="0">
              <a:solidFill>
                <a:srgbClr val="00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</a:rPr>
              <a:t>ČSN 73 0532: Akustika - Ochrana proti hluku v budovách a posuzování akustických vlastností stavebních výrobků - Požadavky.</a:t>
            </a:r>
          </a:p>
          <a:p>
            <a:endParaRPr lang="cs-CZ" dirty="0">
              <a:solidFill>
                <a:srgbClr val="00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</a:rPr>
              <a:t>- stažení přes sponzorovaný přístup</a:t>
            </a:r>
          </a:p>
          <a:p>
            <a:r>
              <a:rPr lang="cs-CZ" sz="2000" dirty="0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https://sponzorpristup.agentura-cas.cz/</a:t>
            </a:r>
            <a:endParaRPr lang="cs-CZ" sz="2000" dirty="0">
              <a:solidFill>
                <a:srgbClr val="000000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BA0108E-74CB-B0B4-7CA7-60B31D88EF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3915" y="1980365"/>
            <a:ext cx="9348985" cy="11696969"/>
          </a:xfrm>
          <a:prstGeom prst="rect">
            <a:avLst/>
          </a:prstGeom>
        </p:spPr>
      </p:pic>
      <p:sp>
        <p:nvSpPr>
          <p:cNvPr id="8" name="Arrow: Down 1">
            <a:extLst>
              <a:ext uri="{FF2B5EF4-FFF2-40B4-BE49-F238E27FC236}">
                <a16:creationId xmlns:a16="http://schemas.microsoft.com/office/drawing/2014/main" id="{7E7A03B5-54A8-5D73-68CA-1F1D44929F2A}"/>
              </a:ext>
            </a:extLst>
          </p:cNvPr>
          <p:cNvSpPr/>
          <p:nvPr/>
        </p:nvSpPr>
        <p:spPr>
          <a:xfrm rot="16200000">
            <a:off x="11235822" y="7117645"/>
            <a:ext cx="1597544" cy="2387152"/>
          </a:xfrm>
          <a:prstGeom prst="downArrow">
            <a:avLst/>
          </a:prstGeom>
          <a:solidFill>
            <a:srgbClr val="1EAE92"/>
          </a:solidFill>
          <a:ln w="22225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/>
            <a:endParaRPr lang="en-US" sz="9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FE05979D-E182-95D3-AD8E-ACE5810D5104}"/>
              </a:ext>
            </a:extLst>
          </p:cNvPr>
          <p:cNvSpPr/>
          <p:nvPr/>
        </p:nvSpPr>
        <p:spPr>
          <a:xfrm>
            <a:off x="14419956" y="10737130"/>
            <a:ext cx="1307213" cy="848553"/>
          </a:xfrm>
          <a:prstGeom prst="rect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3A501055-330D-73BB-0000-CFF41B30222A}"/>
              </a:ext>
            </a:extLst>
          </p:cNvPr>
          <p:cNvSpPr/>
          <p:nvPr/>
        </p:nvSpPr>
        <p:spPr>
          <a:xfrm>
            <a:off x="15699307" y="10737132"/>
            <a:ext cx="992975" cy="848552"/>
          </a:xfrm>
          <a:prstGeom prst="rect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EB9B7983-A181-EAD5-70D5-706808EF24C7}"/>
              </a:ext>
            </a:extLst>
          </p:cNvPr>
          <p:cNvSpPr/>
          <p:nvPr/>
        </p:nvSpPr>
        <p:spPr>
          <a:xfrm>
            <a:off x="2115826" y="2490281"/>
            <a:ext cx="1447549" cy="1182591"/>
          </a:xfrm>
          <a:prstGeom prst="rect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4818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A348F-92BE-79FF-1D76-87C313E3F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52D9817E-788B-2413-83DB-5A02946A3FCE}"/>
              </a:ext>
            </a:extLst>
          </p:cNvPr>
          <p:cNvSpPr txBox="1"/>
          <p:nvPr/>
        </p:nvSpPr>
        <p:spPr>
          <a:xfrm>
            <a:off x="1819402" y="1131813"/>
            <a:ext cx="226796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spc="1200" dirty="0">
                <a:solidFill>
                  <a:srgbClr val="1EAE92"/>
                </a:solidFill>
                <a:latin typeface="Montserrat" charset="0"/>
                <a:ea typeface="Montserrat" charset="0"/>
                <a:cs typeface="Montserrat" charset="0"/>
              </a:rPr>
              <a:t>IZOLAČNÍ SKLA - AKUSTICKÝ ÚTLUM, NEVHODNÝ VÝBĚR</a:t>
            </a:r>
            <a:endParaRPr lang="en-US" sz="4000" b="1" spc="1200" dirty="0">
              <a:solidFill>
                <a:srgbClr val="1EAE9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cxnSp>
        <p:nvCxnSpPr>
          <p:cNvPr id="13" name="Straight Connector 57">
            <a:extLst>
              <a:ext uri="{FF2B5EF4-FFF2-40B4-BE49-F238E27FC236}">
                <a16:creationId xmlns:a16="http://schemas.microsoft.com/office/drawing/2014/main" id="{38FC4FE9-E355-28A8-B992-E0AEE7584348}"/>
              </a:ext>
            </a:extLst>
          </p:cNvPr>
          <p:cNvCxnSpPr>
            <a:cxnSpLocks/>
          </p:cNvCxnSpPr>
          <p:nvPr/>
        </p:nvCxnSpPr>
        <p:spPr>
          <a:xfrm flipH="1">
            <a:off x="0" y="1475175"/>
            <a:ext cx="1246881" cy="0"/>
          </a:xfrm>
          <a:prstGeom prst="line">
            <a:avLst/>
          </a:prstGeom>
          <a:ln w="165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>
            <a:extLst>
              <a:ext uri="{FF2B5EF4-FFF2-40B4-BE49-F238E27FC236}">
                <a16:creationId xmlns:a16="http://schemas.microsoft.com/office/drawing/2014/main" id="{3CF334E4-79E0-5781-E75D-8189F4562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7832" y="100510"/>
            <a:ext cx="2582957" cy="83566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C8573C7-3259-E785-935B-A7D439DFD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4503" y="1980365"/>
            <a:ext cx="8857895" cy="474316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1FFCA30-EADA-90E2-4A8C-4E42E4000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502" y="1980365"/>
            <a:ext cx="9348985" cy="11696969"/>
          </a:xfrm>
          <a:prstGeom prst="rect">
            <a:avLst/>
          </a:prstGeom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id="{A35ABF2B-378F-E41D-D853-3C80DBE8C3D0}"/>
              </a:ext>
            </a:extLst>
          </p:cNvPr>
          <p:cNvSpPr/>
          <p:nvPr/>
        </p:nvSpPr>
        <p:spPr>
          <a:xfrm>
            <a:off x="811543" y="13016753"/>
            <a:ext cx="1307213" cy="709013"/>
          </a:xfrm>
          <a:prstGeom prst="rect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71287BA0-F60B-4341-2964-8947224CC1BA}"/>
              </a:ext>
            </a:extLst>
          </p:cNvPr>
          <p:cNvSpPr/>
          <p:nvPr/>
        </p:nvSpPr>
        <p:spPr>
          <a:xfrm>
            <a:off x="2090894" y="13285693"/>
            <a:ext cx="992975" cy="440073"/>
          </a:xfrm>
          <a:prstGeom prst="rect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CC4934A-76E4-7F35-22A4-D25E301E7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12414" y="1964232"/>
            <a:ext cx="5074079" cy="4743164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075AB0BB-3A4A-C023-9A49-BBFA22C4CE00}"/>
              </a:ext>
            </a:extLst>
          </p:cNvPr>
          <p:cNvSpPr/>
          <p:nvPr/>
        </p:nvSpPr>
        <p:spPr>
          <a:xfrm>
            <a:off x="11318192" y="2119303"/>
            <a:ext cx="1447549" cy="1035713"/>
          </a:xfrm>
          <a:prstGeom prst="rect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Arrow: Down 1">
            <a:extLst>
              <a:ext uri="{FF2B5EF4-FFF2-40B4-BE49-F238E27FC236}">
                <a16:creationId xmlns:a16="http://schemas.microsoft.com/office/drawing/2014/main" id="{C6017949-2DA2-C3EA-8562-F0556F68F2B0}"/>
              </a:ext>
            </a:extLst>
          </p:cNvPr>
          <p:cNvSpPr/>
          <p:nvPr/>
        </p:nvSpPr>
        <p:spPr>
          <a:xfrm rot="16967639">
            <a:off x="16557733" y="349236"/>
            <a:ext cx="549583" cy="5764433"/>
          </a:xfrm>
          <a:prstGeom prst="downArrow">
            <a:avLst/>
          </a:prstGeom>
          <a:solidFill>
            <a:srgbClr val="FF0000"/>
          </a:solidFill>
          <a:ln w="22225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/>
            <a:endParaRPr lang="en-US" sz="9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2D817BFB-1C34-B41D-7DBC-DF68FD5A4CFB}"/>
              </a:ext>
            </a:extLst>
          </p:cNvPr>
          <p:cNvSpPr/>
          <p:nvPr/>
        </p:nvSpPr>
        <p:spPr>
          <a:xfrm>
            <a:off x="5451535" y="2971218"/>
            <a:ext cx="1163274" cy="705837"/>
          </a:xfrm>
          <a:prstGeom prst="rect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D9D234C-FF87-01BE-1DEE-EEAE63C46554}"/>
              </a:ext>
            </a:extLst>
          </p:cNvPr>
          <p:cNvSpPr txBox="1"/>
          <p:nvPr/>
        </p:nvSpPr>
        <p:spPr>
          <a:xfrm>
            <a:off x="9774503" y="6992471"/>
            <a:ext cx="10497940" cy="286232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Plocha okna je 3,6 m2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Obvodová stěna je 3,5 x 2,8 m = 9,8 m2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Podíl plochy oken k ploše Obvodové stěny je 37%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Železobetonový Panel cca 180 mm </a:t>
            </a:r>
            <a:r>
              <a:rPr lang="cs-CZ" sz="1800" dirty="0" err="1">
                <a:solidFill>
                  <a:schemeClr val="tx1"/>
                </a:solidFill>
              </a:rPr>
              <a:t>R</a:t>
            </a:r>
            <a:r>
              <a:rPr lang="cs-CZ" sz="1800" baseline="-25000" dirty="0" err="1">
                <a:solidFill>
                  <a:schemeClr val="tx1"/>
                </a:solidFill>
              </a:rPr>
              <a:t>ws</a:t>
            </a:r>
            <a:r>
              <a:rPr lang="cs-CZ" sz="1800" baseline="-25000" dirty="0">
                <a:solidFill>
                  <a:schemeClr val="tx1"/>
                </a:solidFill>
              </a:rPr>
              <a:t> (ŽB)</a:t>
            </a:r>
            <a:r>
              <a:rPr lang="cs-CZ" dirty="0">
                <a:solidFill>
                  <a:schemeClr val="tx1"/>
                </a:solidFill>
              </a:rPr>
              <a:t> cca 55 dB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ŽP + 100 mm Polystyren </a:t>
            </a:r>
            <a:r>
              <a:rPr lang="cs-CZ" sz="1800" dirty="0" err="1">
                <a:solidFill>
                  <a:schemeClr val="tx1"/>
                </a:solidFill>
              </a:rPr>
              <a:t>R</a:t>
            </a:r>
            <a:r>
              <a:rPr lang="cs-CZ" sz="1800" baseline="-25000" dirty="0" err="1">
                <a:solidFill>
                  <a:schemeClr val="tx1"/>
                </a:solidFill>
              </a:rPr>
              <a:t>ws</a:t>
            </a:r>
            <a:r>
              <a:rPr lang="cs-CZ" sz="1800" baseline="-25000" dirty="0">
                <a:solidFill>
                  <a:schemeClr val="tx1"/>
                </a:solidFill>
              </a:rPr>
              <a:t> (ŽB+PLSTRN)</a:t>
            </a:r>
            <a:r>
              <a:rPr lang="cs-CZ" dirty="0">
                <a:solidFill>
                  <a:schemeClr val="tx1"/>
                </a:solidFill>
              </a:rPr>
              <a:t>cca 53 dB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031041FC-2F9E-C738-D7CB-AB989E71BFE6}"/>
              </a:ext>
            </a:extLst>
          </p:cNvPr>
          <p:cNvSpPr/>
          <p:nvPr/>
        </p:nvSpPr>
        <p:spPr>
          <a:xfrm>
            <a:off x="18230776" y="7828849"/>
            <a:ext cx="1321819" cy="926045"/>
          </a:xfrm>
          <a:prstGeom prst="rect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8310B6F6-042B-75F8-D235-738C20068254}"/>
              </a:ext>
            </a:extLst>
          </p:cNvPr>
          <p:cNvCxnSpPr>
            <a:cxnSpLocks/>
          </p:cNvCxnSpPr>
          <p:nvPr/>
        </p:nvCxnSpPr>
        <p:spPr>
          <a:xfrm flipV="1">
            <a:off x="6614809" y="11509201"/>
            <a:ext cx="3838331" cy="1743553"/>
          </a:xfrm>
          <a:prstGeom prst="straightConnector1">
            <a:avLst/>
          </a:prstGeom>
          <a:ln w="952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élník 13">
            <a:extLst>
              <a:ext uri="{FF2B5EF4-FFF2-40B4-BE49-F238E27FC236}">
                <a16:creationId xmlns:a16="http://schemas.microsoft.com/office/drawing/2014/main" id="{871A5159-7FEF-FEB8-48DE-F42B6C5CE99F}"/>
              </a:ext>
            </a:extLst>
          </p:cNvPr>
          <p:cNvSpPr/>
          <p:nvPr/>
        </p:nvSpPr>
        <p:spPr>
          <a:xfrm>
            <a:off x="5361322" y="13261477"/>
            <a:ext cx="1253487" cy="440073"/>
          </a:xfrm>
          <a:prstGeom prst="rect">
            <a:avLst/>
          </a:prstGeom>
          <a:noFill/>
          <a:ln w="952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E2FD2900-D2A9-06C6-61CD-755ED5F41AEB}"/>
              </a:ext>
            </a:extLst>
          </p:cNvPr>
          <p:cNvSpPr txBox="1"/>
          <p:nvPr/>
        </p:nvSpPr>
        <p:spPr>
          <a:xfrm>
            <a:off x="10613712" y="11186036"/>
            <a:ext cx="3589738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tx1"/>
                </a:solidFill>
              </a:rPr>
              <a:t>R</a:t>
            </a:r>
            <a:r>
              <a:rPr lang="cs-CZ" baseline="-25000" dirty="0" err="1">
                <a:solidFill>
                  <a:schemeClr val="tx1"/>
                </a:solidFill>
              </a:rPr>
              <a:t>w</a:t>
            </a:r>
            <a:r>
              <a:rPr lang="cs-CZ" dirty="0">
                <a:solidFill>
                  <a:schemeClr val="tx1"/>
                </a:solidFill>
              </a:rPr>
              <a:t> oken = 44 dB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A6DEFB68-5885-AE88-827D-C3FD987CB271}"/>
              </a:ext>
            </a:extLst>
          </p:cNvPr>
          <p:cNvSpPr txBox="1"/>
          <p:nvPr/>
        </p:nvSpPr>
        <p:spPr>
          <a:xfrm>
            <a:off x="15708696" y="11186037"/>
            <a:ext cx="7520955" cy="646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tx1"/>
                </a:solidFill>
              </a:rPr>
              <a:t>R</a:t>
            </a:r>
            <a:r>
              <a:rPr lang="cs-CZ" baseline="-25000" dirty="0" err="1">
                <a:solidFill>
                  <a:schemeClr val="tx1"/>
                </a:solidFill>
              </a:rPr>
              <a:t>w</a:t>
            </a:r>
            <a:r>
              <a:rPr lang="cs-CZ" dirty="0">
                <a:solidFill>
                  <a:schemeClr val="tx1"/>
                </a:solidFill>
              </a:rPr>
              <a:t> Stěny = 48 dB &lt; </a:t>
            </a:r>
            <a:r>
              <a:rPr lang="cs-CZ" dirty="0" err="1">
                <a:solidFill>
                  <a:schemeClr val="tx1"/>
                </a:solidFill>
              </a:rPr>
              <a:t>R</a:t>
            </a:r>
            <a:r>
              <a:rPr lang="cs-CZ" baseline="-25000" dirty="0" err="1">
                <a:solidFill>
                  <a:schemeClr val="tx1"/>
                </a:solidFill>
              </a:rPr>
              <a:t>ws</a:t>
            </a:r>
            <a:r>
              <a:rPr lang="cs-CZ" baseline="-25000" dirty="0">
                <a:solidFill>
                  <a:schemeClr val="tx1"/>
                </a:solidFill>
              </a:rPr>
              <a:t> (ŽB+PLSTRN)</a:t>
            </a:r>
            <a:r>
              <a:rPr lang="cs-CZ" dirty="0">
                <a:solidFill>
                  <a:schemeClr val="tx1"/>
                </a:solidFill>
              </a:rPr>
              <a:t> = 53 dB  </a:t>
            </a:r>
          </a:p>
        </p:txBody>
      </p: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795B2A6A-0BF3-C71E-9332-1542807B39A2}"/>
              </a:ext>
            </a:extLst>
          </p:cNvPr>
          <p:cNvCxnSpPr>
            <a:cxnSpLocks/>
          </p:cNvCxnSpPr>
          <p:nvPr/>
        </p:nvCxnSpPr>
        <p:spPr>
          <a:xfrm>
            <a:off x="14607541" y="11509201"/>
            <a:ext cx="674914" cy="0"/>
          </a:xfrm>
          <a:prstGeom prst="straightConnector1">
            <a:avLst/>
          </a:prstGeom>
          <a:ln w="952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089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FD870-C830-8C28-AD12-FB99EB86B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829A0269-F2A3-21D5-9C60-CF71C730870D}"/>
              </a:ext>
            </a:extLst>
          </p:cNvPr>
          <p:cNvSpPr txBox="1"/>
          <p:nvPr/>
        </p:nvSpPr>
        <p:spPr>
          <a:xfrm>
            <a:off x="1819402" y="1131813"/>
            <a:ext cx="226796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spc="1200" dirty="0">
                <a:solidFill>
                  <a:srgbClr val="1EAE92"/>
                </a:solidFill>
                <a:latin typeface="Montserrat" charset="0"/>
                <a:ea typeface="Montserrat" charset="0"/>
                <a:cs typeface="Montserrat" charset="0"/>
              </a:rPr>
              <a:t>IZOLAČNÍ SKLA - AKUSTICKÝ ÚTLUM, NEVHODNÝ VÝBĚR</a:t>
            </a:r>
            <a:endParaRPr lang="en-US" sz="4000" b="1" spc="1200" dirty="0">
              <a:solidFill>
                <a:srgbClr val="1EAE9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cxnSp>
        <p:nvCxnSpPr>
          <p:cNvPr id="13" name="Straight Connector 57">
            <a:extLst>
              <a:ext uri="{FF2B5EF4-FFF2-40B4-BE49-F238E27FC236}">
                <a16:creationId xmlns:a16="http://schemas.microsoft.com/office/drawing/2014/main" id="{DB0C73D4-5355-6705-922F-D64848108E64}"/>
              </a:ext>
            </a:extLst>
          </p:cNvPr>
          <p:cNvCxnSpPr>
            <a:cxnSpLocks/>
          </p:cNvCxnSpPr>
          <p:nvPr/>
        </p:nvCxnSpPr>
        <p:spPr>
          <a:xfrm flipH="1">
            <a:off x="0" y="1475175"/>
            <a:ext cx="1246881" cy="0"/>
          </a:xfrm>
          <a:prstGeom prst="line">
            <a:avLst/>
          </a:prstGeom>
          <a:ln w="165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>
            <a:extLst>
              <a:ext uri="{FF2B5EF4-FFF2-40B4-BE49-F238E27FC236}">
                <a16:creationId xmlns:a16="http://schemas.microsoft.com/office/drawing/2014/main" id="{B5B9DAEE-4263-2595-BF10-7F8470440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7832" y="100510"/>
            <a:ext cx="2582957" cy="83566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7BF7653-7C9F-C03C-0D09-E8A1CE4C86D9}"/>
              </a:ext>
            </a:extLst>
          </p:cNvPr>
          <p:cNvSpPr txBox="1"/>
          <p:nvPr/>
        </p:nvSpPr>
        <p:spPr>
          <a:xfrm>
            <a:off x="1819402" y="2453872"/>
            <a:ext cx="2168938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REALITA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B7AF341-430A-59E5-E4E2-E371CB0FA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62" y="3437242"/>
            <a:ext cx="6726573" cy="951999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284D914-7685-8FA8-FE74-993E8E95F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3952" y="1836279"/>
            <a:ext cx="11590286" cy="59923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ovéPole 10">
                <a:extLst>
                  <a:ext uri="{FF2B5EF4-FFF2-40B4-BE49-F238E27FC236}">
                    <a16:creationId xmlns:a16="http://schemas.microsoft.com/office/drawing/2014/main" id="{6C2806C3-6F7F-AB7C-FDA7-5778807BD572}"/>
                  </a:ext>
                </a:extLst>
              </p:cNvPr>
              <p:cNvSpPr txBox="1"/>
              <p:nvPr/>
            </p:nvSpPr>
            <p:spPr>
              <a:xfrm>
                <a:off x="7213952" y="7922099"/>
                <a:ext cx="8992329" cy="503514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cs-CZ" sz="3200" dirty="0">
                    <a:solidFill>
                      <a:schemeClr val="tx1"/>
                    </a:solidFill>
                  </a:rPr>
                  <a:t>Požadavek na okno je </a:t>
                </a:r>
                <a:r>
                  <a:rPr lang="cs-CZ" sz="3200" dirty="0" err="1">
                    <a:solidFill>
                      <a:schemeClr val="tx1"/>
                    </a:solidFill>
                  </a:rPr>
                  <a:t>R</a:t>
                </a:r>
                <a:r>
                  <a:rPr lang="cs-CZ" sz="3200" baseline="-25000" dirty="0" err="1">
                    <a:solidFill>
                      <a:schemeClr val="tx1"/>
                    </a:solidFill>
                  </a:rPr>
                  <a:t>wo</a:t>
                </a:r>
                <a:r>
                  <a:rPr lang="cs-CZ" sz="3200" baseline="-25000" dirty="0">
                    <a:solidFill>
                      <a:schemeClr val="tx1"/>
                    </a:solidFill>
                  </a:rPr>
                  <a:t> </a:t>
                </a:r>
                <a:r>
                  <a:rPr lang="cs-CZ" sz="3200" dirty="0">
                    <a:solidFill>
                      <a:schemeClr val="tx1"/>
                    </a:solidFill>
                  </a:rPr>
                  <a:t>= 44 dB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cs-CZ" sz="3200" dirty="0">
                    <a:solidFill>
                      <a:schemeClr val="tx1"/>
                    </a:solidFill>
                  </a:rPr>
                  <a:t>Zvýšený požadavek + 1 dB na </a:t>
                </a:r>
                <a:r>
                  <a:rPr lang="cs-CZ" sz="3200" dirty="0" err="1">
                    <a:solidFill>
                      <a:schemeClr val="tx1"/>
                    </a:solidFill>
                  </a:rPr>
                  <a:t>R</a:t>
                </a:r>
                <a:r>
                  <a:rPr lang="cs-CZ" sz="3200" baseline="-25000" dirty="0" err="1">
                    <a:solidFill>
                      <a:schemeClr val="tx1"/>
                    </a:solidFill>
                  </a:rPr>
                  <a:t>wo</a:t>
                </a:r>
                <a:r>
                  <a:rPr lang="cs-CZ" sz="3200" baseline="-25000" dirty="0">
                    <a:solidFill>
                      <a:schemeClr val="tx1"/>
                    </a:solidFill>
                  </a:rPr>
                  <a:t> </a:t>
                </a:r>
                <a:r>
                  <a:rPr lang="cs-CZ" sz="3200" dirty="0">
                    <a:solidFill>
                      <a:schemeClr val="tx1"/>
                    </a:solidFill>
                  </a:rPr>
                  <a:t>= 45 dB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cs-CZ" sz="3200" dirty="0">
                    <a:solidFill>
                      <a:schemeClr val="tx1"/>
                    </a:solidFill>
                  </a:rPr>
                  <a:t>Realita - PVC okna pochybné kvality – stáří okna cca 8 let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cs-CZ" sz="3200" dirty="0">
                    <a:solidFill>
                      <a:schemeClr val="tx1"/>
                    </a:solidFill>
                  </a:rPr>
                  <a:t>Izolační dvojsklo kde je </a:t>
                </a:r>
                <a:r>
                  <a:rPr lang="cs-CZ" sz="3200" dirty="0" err="1">
                    <a:solidFill>
                      <a:schemeClr val="tx1"/>
                    </a:solidFill>
                  </a:rPr>
                  <a:t>Rw</a:t>
                </a:r>
                <a:r>
                  <a:rPr lang="cs-CZ" sz="3200" dirty="0">
                    <a:solidFill>
                      <a:schemeClr val="tx1"/>
                    </a:solidFill>
                  </a:rPr>
                  <a:t> = 31dB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cs-CZ" sz="3200" b="1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Rozdíl oproti požadavku normy </a:t>
                </a:r>
                <a14:m>
                  <m:oMath xmlns:m="http://schemas.openxmlformats.org/officeDocument/2006/math">
                    <m:r>
                      <a:rPr lang="el-GR" sz="3200" b="1" i="1" smtClean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𝜟</m:t>
                    </m:r>
                  </m:oMath>
                </a14:m>
                <a:r>
                  <a:rPr lang="cs-CZ" sz="3200" b="1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 Rw = 14dB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cs-CZ" sz="3200" b="1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Výsledek </a:t>
                </a:r>
                <a:r>
                  <a:rPr lang="cs-CZ" sz="3200" b="1" dirty="0">
                    <a:solidFill>
                      <a:srgbClr val="FF0000"/>
                    </a:solidFill>
                    <a:highlight>
                      <a:srgbClr val="FFFF00"/>
                    </a:highlight>
                    <a:sym typeface="Wingdings" panose="05000000000000000000" pitchFamily="2" charset="2"/>
                  </a:rPr>
                  <a:t> NEVYHOVUJÍCÍ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cs-CZ" sz="32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Řešení Formální cestou  </a:t>
                </a:r>
                <a:r>
                  <a:rPr lang="cs-CZ" sz="3200" b="1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IZOS </a:t>
                </a:r>
                <a:r>
                  <a:rPr lang="cs-CZ" sz="3200" b="1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Acoustic</a:t>
                </a:r>
                <a:r>
                  <a:rPr lang="cs-CZ" sz="3200" b="1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8-16-4-16-44.2 AC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cs-CZ" sz="3200" b="1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Rw</a:t>
                </a:r>
                <a:r>
                  <a:rPr lang="cs-CZ" sz="3200" b="1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= 45 (-2;-5) dB</a:t>
                </a:r>
                <a:endParaRPr lang="cs-CZ" sz="3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ovéPole 10">
                <a:extLst>
                  <a:ext uri="{FF2B5EF4-FFF2-40B4-BE49-F238E27FC236}">
                    <a16:creationId xmlns:a16="http://schemas.microsoft.com/office/drawing/2014/main" id="{6C2806C3-6F7F-AB7C-FDA7-5778807BD5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952" y="7922099"/>
                <a:ext cx="8992329" cy="5035142"/>
              </a:xfrm>
              <a:prstGeom prst="rect">
                <a:avLst/>
              </a:prstGeom>
              <a:blipFill>
                <a:blip r:embed="rId5"/>
                <a:stretch>
                  <a:fillRect l="-1691" t="-1812" b="-2657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Obrázek 11">
            <a:extLst>
              <a:ext uri="{FF2B5EF4-FFF2-40B4-BE49-F238E27FC236}">
                <a16:creationId xmlns:a16="http://schemas.microsoft.com/office/drawing/2014/main" id="{12E7B5C3-B346-3A2B-8F81-3A5739BA78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14856" y="7922098"/>
            <a:ext cx="7305695" cy="4081833"/>
          </a:xfrm>
          <a:prstGeom prst="rect">
            <a:avLst/>
          </a:prstGeom>
        </p:spPr>
      </p:pic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33323317-CD38-18C9-F76D-EFA2DEEAD797}"/>
              </a:ext>
            </a:extLst>
          </p:cNvPr>
          <p:cNvCxnSpPr>
            <a:cxnSpLocks/>
          </p:cNvCxnSpPr>
          <p:nvPr/>
        </p:nvCxnSpPr>
        <p:spPr>
          <a:xfrm flipH="1">
            <a:off x="16803482" y="5806717"/>
            <a:ext cx="2137519" cy="0"/>
          </a:xfrm>
          <a:prstGeom prst="straightConnector1">
            <a:avLst/>
          </a:prstGeom>
          <a:ln w="95250">
            <a:solidFill>
              <a:srgbClr val="1EAE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C5E7292-D838-FC12-AB2D-2FFFED9786FF}"/>
              </a:ext>
            </a:extLst>
          </p:cNvPr>
          <p:cNvSpPr txBox="1"/>
          <p:nvPr/>
        </p:nvSpPr>
        <p:spPr>
          <a:xfrm>
            <a:off x="19077765" y="5462012"/>
            <a:ext cx="4353644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Plocha okna je 3,6 m2</a:t>
            </a:r>
          </a:p>
        </p:txBody>
      </p:sp>
      <p:sp>
        <p:nvSpPr>
          <p:cNvPr id="8" name="Arrow: Down 1">
            <a:extLst>
              <a:ext uri="{FF2B5EF4-FFF2-40B4-BE49-F238E27FC236}">
                <a16:creationId xmlns:a16="http://schemas.microsoft.com/office/drawing/2014/main" id="{FC710E1C-05FC-0E5A-F7CB-1FE3B8BDC17B}"/>
              </a:ext>
            </a:extLst>
          </p:cNvPr>
          <p:cNvSpPr/>
          <p:nvPr/>
        </p:nvSpPr>
        <p:spPr>
          <a:xfrm rot="18015842">
            <a:off x="15497705" y="8051727"/>
            <a:ext cx="431295" cy="3181411"/>
          </a:xfrm>
          <a:prstGeom prst="downArrow">
            <a:avLst/>
          </a:prstGeom>
          <a:solidFill>
            <a:srgbClr val="1EAE92"/>
          </a:solidFill>
          <a:ln w="22225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/>
            <a:endParaRPr lang="en-US" sz="9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C34A0FAF-725D-7492-FFE5-303EDF3BE8EA}"/>
              </a:ext>
            </a:extLst>
          </p:cNvPr>
          <p:cNvSpPr txBox="1"/>
          <p:nvPr/>
        </p:nvSpPr>
        <p:spPr>
          <a:xfrm>
            <a:off x="362462" y="13104709"/>
            <a:ext cx="18937215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chemeClr val="tx1"/>
                </a:solidFill>
              </a:rPr>
              <a:t>​ČSN EN 14351-1: Okna a dveře - Norma výrobku, funkční vlastnosti - Část 1: Okna a vnější dveře bez vlastností požární odolnosti a/nebo kouřotěsnosti</a:t>
            </a:r>
          </a:p>
        </p:txBody>
      </p:sp>
    </p:spTree>
    <p:extLst>
      <p:ext uri="{BB962C8B-B14F-4D97-AF65-F5344CB8AC3E}">
        <p14:creationId xmlns:p14="http://schemas.microsoft.com/office/powerpoint/2010/main" val="6863574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CEFA1-E1A3-26DB-D07E-F9A2F9DD0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6E58A4F3-E070-9A97-5905-69E05092FBC5}"/>
              </a:ext>
            </a:extLst>
          </p:cNvPr>
          <p:cNvSpPr txBox="1"/>
          <p:nvPr/>
        </p:nvSpPr>
        <p:spPr>
          <a:xfrm>
            <a:off x="1819402" y="1131813"/>
            <a:ext cx="2096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spc="1200" dirty="0">
                <a:solidFill>
                  <a:srgbClr val="1EAE92"/>
                </a:solidFill>
                <a:latin typeface="Montserrat" charset="0"/>
                <a:ea typeface="Montserrat" charset="0"/>
                <a:cs typeface="Montserrat" charset="0"/>
              </a:rPr>
              <a:t>IZOLAČNÍ SKLA – PARAMETRY (ZODPOVĚDNOST)</a:t>
            </a:r>
            <a:endParaRPr lang="en-US" sz="4000" b="1" spc="1200" dirty="0">
              <a:solidFill>
                <a:srgbClr val="1EAE9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cxnSp>
        <p:nvCxnSpPr>
          <p:cNvPr id="13" name="Straight Connector 57">
            <a:extLst>
              <a:ext uri="{FF2B5EF4-FFF2-40B4-BE49-F238E27FC236}">
                <a16:creationId xmlns:a16="http://schemas.microsoft.com/office/drawing/2014/main" id="{D0D699CF-1D53-1E94-F7ED-287F99D2EEBC}"/>
              </a:ext>
            </a:extLst>
          </p:cNvPr>
          <p:cNvCxnSpPr>
            <a:cxnSpLocks/>
          </p:cNvCxnSpPr>
          <p:nvPr/>
        </p:nvCxnSpPr>
        <p:spPr>
          <a:xfrm flipH="1">
            <a:off x="0" y="1475175"/>
            <a:ext cx="1246881" cy="0"/>
          </a:xfrm>
          <a:prstGeom prst="line">
            <a:avLst/>
          </a:prstGeom>
          <a:ln w="165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69EA7621-9FBC-DC68-FC1D-047D8C188C78}"/>
              </a:ext>
            </a:extLst>
          </p:cNvPr>
          <p:cNvSpPr txBox="1"/>
          <p:nvPr/>
        </p:nvSpPr>
        <p:spPr>
          <a:xfrm>
            <a:off x="233600" y="2401132"/>
            <a:ext cx="116001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>
                <a:solidFill>
                  <a:srgbClr val="1EAE92"/>
                </a:solidFill>
              </a:rPr>
              <a:t>Standardní informace v PD návrhu okna resp. IS: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4A72D5C-135C-445B-E544-A76DE9AA007B}"/>
              </a:ext>
            </a:extLst>
          </p:cNvPr>
          <p:cNvSpPr txBox="1"/>
          <p:nvPr/>
        </p:nvSpPr>
        <p:spPr>
          <a:xfrm>
            <a:off x="987464" y="3247712"/>
            <a:ext cx="92071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cs-CZ" sz="4000" b="1" dirty="0">
                <a:solidFill>
                  <a:schemeClr val="bg1"/>
                </a:solidFill>
              </a:rPr>
              <a:t> </a:t>
            </a:r>
            <a:r>
              <a:rPr lang="cs-CZ" sz="3800" b="1" dirty="0">
                <a:solidFill>
                  <a:schemeClr val="bg1"/>
                </a:solidFill>
              </a:rPr>
              <a:t>Plastová (D, AL) okna – barva na výběru investora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3800" b="1" dirty="0">
                <a:solidFill>
                  <a:schemeClr val="bg1"/>
                </a:solidFill>
              </a:rPr>
              <a:t> </a:t>
            </a:r>
            <a:r>
              <a:rPr lang="cs-CZ" sz="3800" b="1" dirty="0" err="1">
                <a:solidFill>
                  <a:schemeClr val="bg1"/>
                </a:solidFill>
              </a:rPr>
              <a:t>Ug</a:t>
            </a:r>
            <a:r>
              <a:rPr lang="cs-CZ" sz="3800" b="1" dirty="0">
                <a:solidFill>
                  <a:schemeClr val="bg1"/>
                </a:solidFill>
              </a:rPr>
              <a:t> = 0,6 W/(m2.K) 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3800" b="1" dirty="0">
                <a:solidFill>
                  <a:schemeClr val="bg1"/>
                </a:solidFill>
              </a:rPr>
              <a:t> </a:t>
            </a:r>
            <a:r>
              <a:rPr lang="cs-CZ" sz="3800" b="1" dirty="0" err="1">
                <a:solidFill>
                  <a:schemeClr val="bg1"/>
                </a:solidFill>
              </a:rPr>
              <a:t>Uw</a:t>
            </a:r>
            <a:r>
              <a:rPr lang="cs-CZ" sz="3800" b="1" dirty="0">
                <a:solidFill>
                  <a:schemeClr val="bg1"/>
                </a:solidFill>
              </a:rPr>
              <a:t> = 0,95 W/(m2.K)</a:t>
            </a:r>
          </a:p>
          <a:p>
            <a:pPr marL="342900" indent="-342900">
              <a:buFont typeface="+mj-lt"/>
              <a:buAutoNum type="arabicPeriod"/>
            </a:pPr>
            <a:endParaRPr lang="cs-CZ" sz="4000" b="1" dirty="0">
              <a:solidFill>
                <a:schemeClr val="bg1"/>
              </a:solidFill>
            </a:endParaRPr>
          </a:p>
          <a:p>
            <a:endParaRPr lang="cs-CZ" sz="40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D2055C8-838E-1273-63E9-3D95A3B7EA21}"/>
              </a:ext>
            </a:extLst>
          </p:cNvPr>
          <p:cNvSpPr txBox="1"/>
          <p:nvPr/>
        </p:nvSpPr>
        <p:spPr>
          <a:xfrm>
            <a:off x="12188823" y="2401131"/>
            <a:ext cx="119552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>
                <a:solidFill>
                  <a:srgbClr val="1EAE92"/>
                </a:solidFill>
              </a:rPr>
              <a:t>Zodpovědné informace v PD návrhu okna resp. IS: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F9E753A-47CE-EB10-0298-590B8722C40B}"/>
              </a:ext>
            </a:extLst>
          </p:cNvPr>
          <p:cNvSpPr txBox="1"/>
          <p:nvPr/>
        </p:nvSpPr>
        <p:spPr>
          <a:xfrm>
            <a:off x="12188824" y="3247711"/>
            <a:ext cx="12188826" cy="10679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cs-CZ" sz="4000" b="1" dirty="0">
                <a:solidFill>
                  <a:schemeClr val="bg1"/>
                </a:solidFill>
              </a:rPr>
              <a:t> </a:t>
            </a:r>
            <a:r>
              <a:rPr lang="cs-CZ" sz="3800" b="1" dirty="0">
                <a:solidFill>
                  <a:srgbClr val="FFFF00"/>
                </a:solidFill>
              </a:rPr>
              <a:t>Plastová okna  (D, AL) – barva na výběru investora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3800" b="1" dirty="0">
                <a:solidFill>
                  <a:schemeClr val="bg1"/>
                </a:solidFill>
              </a:rPr>
              <a:t> </a:t>
            </a:r>
            <a:r>
              <a:rPr lang="cs-CZ" sz="3800" b="1" dirty="0" err="1">
                <a:solidFill>
                  <a:srgbClr val="FFFF00"/>
                </a:solidFill>
              </a:rPr>
              <a:t>Ug</a:t>
            </a:r>
            <a:r>
              <a:rPr lang="cs-CZ" sz="3800" b="1" dirty="0">
                <a:solidFill>
                  <a:srgbClr val="FFFF00"/>
                </a:solidFill>
              </a:rPr>
              <a:t> = 0,6 W/(m2.K) – ČSN EN 673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3800" b="1" dirty="0">
                <a:solidFill>
                  <a:schemeClr val="bg1"/>
                </a:solidFill>
              </a:rPr>
              <a:t> </a:t>
            </a:r>
            <a:r>
              <a:rPr lang="cs-CZ" sz="3800" b="1" dirty="0">
                <a:solidFill>
                  <a:srgbClr val="FFFF00"/>
                </a:solidFill>
              </a:rPr>
              <a:t>Světelná prostupnost </a:t>
            </a:r>
            <a:r>
              <a:rPr lang="cs-CZ" sz="3800" b="1" dirty="0" err="1">
                <a:solidFill>
                  <a:srgbClr val="FFFF00"/>
                </a:solidFill>
              </a:rPr>
              <a:t>Lt</a:t>
            </a:r>
            <a:r>
              <a:rPr lang="cs-CZ" sz="3800" b="1" dirty="0">
                <a:solidFill>
                  <a:srgbClr val="FFFF00"/>
                </a:solidFill>
              </a:rPr>
              <a:t>  </a:t>
            </a:r>
            <a:r>
              <a:rPr lang="en-GB" sz="3800" b="1" dirty="0">
                <a:solidFill>
                  <a:srgbClr val="FFFF00"/>
                </a:solidFill>
              </a:rPr>
              <a:t>[</a:t>
            </a:r>
            <a:r>
              <a:rPr lang="cs-CZ" sz="3800" b="1" dirty="0">
                <a:solidFill>
                  <a:srgbClr val="FFFF00"/>
                </a:solidFill>
              </a:rPr>
              <a:t>%</a:t>
            </a:r>
            <a:r>
              <a:rPr lang="en-GB" sz="3800" b="1" dirty="0">
                <a:solidFill>
                  <a:srgbClr val="FFFF00"/>
                </a:solidFill>
              </a:rPr>
              <a:t>]</a:t>
            </a:r>
            <a:endParaRPr lang="cs-CZ" sz="3800" b="1" dirty="0">
              <a:solidFill>
                <a:srgbClr val="FFFF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cs-CZ" sz="3800" b="1" dirty="0">
                <a:solidFill>
                  <a:schemeClr val="bg1"/>
                </a:solidFill>
              </a:rPr>
              <a:t> Světelná reflexe Lr </a:t>
            </a:r>
            <a:r>
              <a:rPr lang="en-GB" sz="3800" b="1" dirty="0">
                <a:solidFill>
                  <a:schemeClr val="bg1"/>
                </a:solidFill>
              </a:rPr>
              <a:t>[</a:t>
            </a:r>
            <a:r>
              <a:rPr lang="cs-CZ" sz="3800" b="1" dirty="0">
                <a:solidFill>
                  <a:schemeClr val="bg1"/>
                </a:solidFill>
              </a:rPr>
              <a:t>%</a:t>
            </a:r>
            <a:r>
              <a:rPr lang="en-GB" sz="3800" b="1" dirty="0">
                <a:solidFill>
                  <a:schemeClr val="bg1"/>
                </a:solidFill>
              </a:rPr>
              <a:t>]</a:t>
            </a:r>
            <a:endParaRPr lang="cs-CZ" sz="3800" b="1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cs-CZ" sz="3800" b="1" dirty="0">
                <a:solidFill>
                  <a:schemeClr val="bg1"/>
                </a:solidFill>
              </a:rPr>
              <a:t> </a:t>
            </a:r>
            <a:r>
              <a:rPr lang="cs-CZ" sz="3800" b="1" dirty="0">
                <a:solidFill>
                  <a:srgbClr val="FFFF00"/>
                </a:solidFill>
              </a:rPr>
              <a:t>Solární faktor SF = g </a:t>
            </a:r>
            <a:r>
              <a:rPr lang="en-GB" sz="3800" b="1" dirty="0">
                <a:solidFill>
                  <a:srgbClr val="FFFF00"/>
                </a:solidFill>
              </a:rPr>
              <a:t>[</a:t>
            </a:r>
            <a:r>
              <a:rPr lang="cs-CZ" sz="3800" b="1" dirty="0">
                <a:solidFill>
                  <a:srgbClr val="FFFF00"/>
                </a:solidFill>
              </a:rPr>
              <a:t>%</a:t>
            </a:r>
            <a:r>
              <a:rPr lang="en-GB" sz="3800" b="1" dirty="0">
                <a:solidFill>
                  <a:srgbClr val="FFFF00"/>
                </a:solidFill>
              </a:rPr>
              <a:t>]</a:t>
            </a:r>
            <a:endParaRPr lang="cs-CZ" sz="3800" b="1" dirty="0">
              <a:solidFill>
                <a:srgbClr val="FFFF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cs-CZ" sz="3800" b="1" dirty="0">
                <a:solidFill>
                  <a:schemeClr val="bg1"/>
                </a:solidFill>
              </a:rPr>
              <a:t> </a:t>
            </a:r>
            <a:r>
              <a:rPr lang="cs-CZ" sz="3800" b="1" dirty="0">
                <a:solidFill>
                  <a:srgbClr val="FFFF00"/>
                </a:solidFill>
              </a:rPr>
              <a:t>Případně </a:t>
            </a:r>
            <a:r>
              <a:rPr lang="cs-CZ" sz="3800" b="1" dirty="0" err="1">
                <a:solidFill>
                  <a:srgbClr val="FFFF00"/>
                </a:solidFill>
              </a:rPr>
              <a:t>Uw</a:t>
            </a:r>
            <a:r>
              <a:rPr lang="cs-CZ" sz="3800" b="1" dirty="0">
                <a:solidFill>
                  <a:srgbClr val="FFFF00"/>
                </a:solidFill>
              </a:rPr>
              <a:t> </a:t>
            </a:r>
            <a:r>
              <a:rPr lang="en-GB" sz="3800" b="1" dirty="0">
                <a:solidFill>
                  <a:srgbClr val="FFFF00"/>
                </a:solidFill>
              </a:rPr>
              <a:t>[</a:t>
            </a:r>
            <a:r>
              <a:rPr lang="cs-CZ" sz="3800" b="1" dirty="0">
                <a:solidFill>
                  <a:srgbClr val="FFFF00"/>
                </a:solidFill>
              </a:rPr>
              <a:t>W/(m2.K)</a:t>
            </a:r>
            <a:r>
              <a:rPr lang="en-GB" sz="3800" b="1" dirty="0">
                <a:solidFill>
                  <a:srgbClr val="FFFF00"/>
                </a:solidFill>
              </a:rPr>
              <a:t>]</a:t>
            </a:r>
            <a:r>
              <a:rPr lang="cs-CZ" sz="3800" b="1" dirty="0">
                <a:solidFill>
                  <a:srgbClr val="FFFF00"/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3800" b="1" dirty="0">
                <a:solidFill>
                  <a:schemeClr val="bg1"/>
                </a:solidFill>
              </a:rPr>
              <a:t> </a:t>
            </a:r>
            <a:r>
              <a:rPr lang="cs-CZ" sz="3800" b="1" dirty="0">
                <a:solidFill>
                  <a:srgbClr val="FFFF00"/>
                </a:solidFill>
              </a:rPr>
              <a:t>Vzhled IS – Neutrální</a:t>
            </a:r>
            <a:r>
              <a:rPr lang="cs-CZ" sz="3800" b="1" dirty="0">
                <a:solidFill>
                  <a:schemeClr val="bg1"/>
                </a:solidFill>
              </a:rPr>
              <a:t>, Reflexní, Zabarvené (Bronze,   </a:t>
            </a:r>
            <a:r>
              <a:rPr lang="cs-CZ" sz="3800" b="1" dirty="0" err="1">
                <a:solidFill>
                  <a:schemeClr val="bg1"/>
                </a:solidFill>
              </a:rPr>
              <a:t>Grey</a:t>
            </a:r>
            <a:r>
              <a:rPr lang="cs-CZ" sz="3800" b="1" dirty="0">
                <a:solidFill>
                  <a:schemeClr val="bg1"/>
                </a:solidFill>
              </a:rPr>
              <a:t>, Green …)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3800" b="1" dirty="0">
                <a:solidFill>
                  <a:schemeClr val="bg1"/>
                </a:solidFill>
              </a:rPr>
              <a:t> Distanční rámeček – Typ příp. hodnota </a:t>
            </a:r>
            <a:r>
              <a:rPr lang="el-GR" sz="3800" b="1" dirty="0">
                <a:solidFill>
                  <a:schemeClr val="bg1"/>
                </a:solidFill>
              </a:rPr>
              <a:t>Ψ</a:t>
            </a:r>
            <a:r>
              <a:rPr lang="cs-CZ" sz="3800" b="1" dirty="0">
                <a:solidFill>
                  <a:schemeClr val="bg1"/>
                </a:solidFill>
              </a:rPr>
              <a:t> a Barva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3800" b="1" dirty="0">
                <a:solidFill>
                  <a:schemeClr val="bg1"/>
                </a:solidFill>
              </a:rPr>
              <a:t> </a:t>
            </a:r>
            <a:r>
              <a:rPr lang="cs-CZ" sz="3800" b="1" dirty="0">
                <a:solidFill>
                  <a:srgbClr val="FFFF00"/>
                </a:solidFill>
              </a:rPr>
              <a:t>Akustika Vzduchová neprůzvučnost </a:t>
            </a:r>
            <a:r>
              <a:rPr lang="cs-CZ" sz="3800" b="1" dirty="0" err="1">
                <a:solidFill>
                  <a:srgbClr val="FFFF00"/>
                </a:solidFill>
              </a:rPr>
              <a:t>Rw</a:t>
            </a:r>
            <a:r>
              <a:rPr lang="cs-CZ" sz="3800" b="1" dirty="0">
                <a:solidFill>
                  <a:srgbClr val="FFFF00"/>
                </a:solidFill>
              </a:rPr>
              <a:t> – EN ISO 10140-2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3800" b="1" dirty="0">
                <a:solidFill>
                  <a:srgbClr val="FFFF00"/>
                </a:solidFill>
              </a:rPr>
              <a:t>Bezpečnost proti úrazu – ČSN EN 12600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3800" b="1" dirty="0">
                <a:solidFill>
                  <a:schemeClr val="bg1"/>
                </a:solidFill>
              </a:rPr>
              <a:t> </a:t>
            </a:r>
            <a:r>
              <a:rPr lang="cs-CZ" sz="3800" b="1" dirty="0">
                <a:solidFill>
                  <a:srgbClr val="FFFF00"/>
                </a:solidFill>
              </a:rPr>
              <a:t>Bezpečnost proti násilnému vniknutí – ČSN EN 356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3800" b="1" dirty="0">
                <a:solidFill>
                  <a:srgbClr val="FFFF00"/>
                </a:solidFill>
              </a:rPr>
              <a:t> Bezpečnost proti propadnutí – ČSN 74 3305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3800" b="1" dirty="0">
                <a:solidFill>
                  <a:srgbClr val="FFFF00"/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3800" b="1" dirty="0">
                <a:solidFill>
                  <a:schemeClr val="bg1"/>
                </a:solidFill>
              </a:rPr>
              <a:t> UV propustnost </a:t>
            </a:r>
            <a:r>
              <a:rPr lang="en-GB" sz="3800" b="1" dirty="0">
                <a:solidFill>
                  <a:schemeClr val="bg1"/>
                </a:solidFill>
              </a:rPr>
              <a:t>[</a:t>
            </a:r>
            <a:r>
              <a:rPr lang="cs-CZ" sz="3800" b="1" dirty="0">
                <a:solidFill>
                  <a:schemeClr val="bg1"/>
                </a:solidFill>
              </a:rPr>
              <a:t>%</a:t>
            </a:r>
            <a:r>
              <a:rPr lang="en-GB" sz="3800" b="1" dirty="0">
                <a:solidFill>
                  <a:schemeClr val="bg1"/>
                </a:solidFill>
              </a:rPr>
              <a:t>]</a:t>
            </a:r>
            <a:endParaRPr lang="cs-CZ" sz="3800" b="1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cs-CZ" sz="3800" b="1" dirty="0">
                <a:solidFill>
                  <a:schemeClr val="bg1"/>
                </a:solidFill>
              </a:rPr>
              <a:t> Nejlépe referenční složení IS konzultované s výrobcem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3800" b="1" dirty="0">
                <a:solidFill>
                  <a:schemeClr val="bg1"/>
                </a:solidFill>
              </a:rPr>
              <a:t> Statika – zodpovědnost výrobce oken</a:t>
            </a:r>
          </a:p>
          <a:p>
            <a:endParaRPr lang="cs-CZ" sz="4000" b="1" dirty="0">
              <a:solidFill>
                <a:schemeClr val="bg1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458554D-A045-3774-BD79-46D20F6A9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226" y="5888985"/>
            <a:ext cx="5581731" cy="761816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0B0EAE4-3864-402D-A9E9-D2B197133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7832" y="100510"/>
            <a:ext cx="2582957" cy="83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21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14626-099B-E3E5-027D-949854A69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hodiny, klipart&#10;&#10;Popis byl vytvořen automaticky">
            <a:extLst>
              <a:ext uri="{FF2B5EF4-FFF2-40B4-BE49-F238E27FC236}">
                <a16:creationId xmlns:a16="http://schemas.microsoft.com/office/drawing/2014/main" id="{6E0DE204-51DE-4815-7323-A7749B6933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55" y="10649664"/>
            <a:ext cx="4099222" cy="188279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A2E4BE0-577D-DA4C-BECA-B1A720DB1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77650" cy="108246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3B5385C-FAF1-EC04-4E8C-1DF2FCCB9DED}"/>
              </a:ext>
            </a:extLst>
          </p:cNvPr>
          <p:cNvGrpSpPr/>
          <p:nvPr/>
        </p:nvGrpSpPr>
        <p:grpSpPr>
          <a:xfrm>
            <a:off x="9204325" y="6934200"/>
            <a:ext cx="15173325" cy="5257800"/>
            <a:chOff x="0" y="6353991"/>
            <a:chExt cx="15173325" cy="52578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850353E-24D5-B57A-3D47-A41F2BF66104}"/>
                </a:ext>
              </a:extLst>
            </p:cNvPr>
            <p:cNvSpPr/>
            <p:nvPr/>
          </p:nvSpPr>
          <p:spPr>
            <a:xfrm>
              <a:off x="0" y="6353991"/>
              <a:ext cx="15173325" cy="5257800"/>
            </a:xfrm>
            <a:prstGeom prst="rect">
              <a:avLst/>
            </a:prstGeom>
            <a:solidFill>
              <a:srgbClr val="1EAE92">
                <a:alpha val="80000"/>
              </a:srgbClr>
            </a:solidFill>
            <a:ln>
              <a:solidFill>
                <a:srgbClr val="1EAE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B86CFD8-E557-FE5B-3C39-6080ED16AACF}"/>
                </a:ext>
              </a:extLst>
            </p:cNvPr>
            <p:cNvGrpSpPr/>
            <p:nvPr/>
          </p:nvGrpSpPr>
          <p:grpSpPr>
            <a:xfrm>
              <a:off x="1649551" y="7246154"/>
              <a:ext cx="13154750" cy="3611058"/>
              <a:chOff x="1649551" y="4520404"/>
              <a:chExt cx="13154750" cy="3611058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DEA74AD-3ADA-B8B1-59DA-A46E97C9E3B7}"/>
                  </a:ext>
                </a:extLst>
              </p:cNvPr>
              <p:cNvSpPr txBox="1"/>
              <p:nvPr/>
            </p:nvSpPr>
            <p:spPr>
              <a:xfrm>
                <a:off x="1649551" y="4520404"/>
                <a:ext cx="13154750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8000" b="1" spc="600" dirty="0">
                    <a:solidFill>
                      <a:schemeClr val="tx2"/>
                    </a:solidFill>
                    <a:latin typeface="Montserrat" charset="0"/>
                    <a:ea typeface="Montserrat" charset="0"/>
                    <a:cs typeface="Montserrat" charset="0"/>
                  </a:rPr>
                  <a:t>IZOLAČNÍ SKLO a Selektor skel</a:t>
                </a:r>
                <a:endParaRPr lang="en-US" sz="8000" b="1" spc="600" dirty="0">
                  <a:solidFill>
                    <a:schemeClr val="tx2"/>
                  </a:solidFill>
                  <a:latin typeface="Montserrat" charset="0"/>
                  <a:ea typeface="Montserrat" charset="0"/>
                  <a:cs typeface="Montserrat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80D2230-A943-3F12-CD70-86EB5E22616B}"/>
                  </a:ext>
                </a:extLst>
              </p:cNvPr>
              <p:cNvSpPr txBox="1"/>
              <p:nvPr/>
            </p:nvSpPr>
            <p:spPr>
              <a:xfrm>
                <a:off x="1649551" y="7568295"/>
                <a:ext cx="11205299" cy="5631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4080"/>
                  </a:lnSpc>
                </a:pPr>
                <a:endParaRPr lang="en-US" sz="2800" spc="3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</p:txBody>
          </p:sp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Rukopis 13">
                <a:extLst>
                  <a:ext uri="{FF2B5EF4-FFF2-40B4-BE49-F238E27FC236}">
                    <a16:creationId xmlns:a16="http://schemas.microsoft.com/office/drawing/2014/main" id="{800B9A5C-2B34-610D-D0D6-52219D839174}"/>
                  </a:ext>
                </a:extLst>
              </p14:cNvPr>
              <p14:cNvContentPartPr/>
              <p14:nvPr/>
            </p14:nvContentPartPr>
            <p14:xfrm>
              <a:off x="19426000" y="528320"/>
              <a:ext cx="1911240" cy="720"/>
            </p14:xfrm>
          </p:contentPart>
        </mc:Choice>
        <mc:Fallback xmlns="">
          <p:pic>
            <p:nvPicPr>
              <p:cNvPr id="14" name="Rukopis 13">
                <a:extLst>
                  <a:ext uri="{FF2B5EF4-FFF2-40B4-BE49-F238E27FC236}">
                    <a16:creationId xmlns:a16="http://schemas.microsoft.com/office/drawing/2014/main" id="{800B9A5C-2B34-610D-D0D6-52219D83917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336000" y="168320"/>
                <a:ext cx="2090880" cy="72000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Šipka: nahoru 16">
            <a:extLst>
              <a:ext uri="{FF2B5EF4-FFF2-40B4-BE49-F238E27FC236}">
                <a16:creationId xmlns:a16="http://schemas.microsoft.com/office/drawing/2014/main" id="{E6406B0D-130D-A7EC-550A-A4413F88738E}"/>
              </a:ext>
            </a:extLst>
          </p:cNvPr>
          <p:cNvSpPr/>
          <p:nvPr/>
        </p:nvSpPr>
        <p:spPr>
          <a:xfrm>
            <a:off x="20071080" y="1057360"/>
            <a:ext cx="853440" cy="3386960"/>
          </a:xfrm>
          <a:prstGeom prst="upArrow">
            <a:avLst/>
          </a:prstGeom>
          <a:solidFill>
            <a:srgbClr val="FFFF00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90898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obrázku 6" descr="Obsah obrázku patro&#10;&#10;Popis byl vytvořen automaticky">
            <a:extLst>
              <a:ext uri="{FF2B5EF4-FFF2-40B4-BE49-F238E27FC236}">
                <a16:creationId xmlns:a16="http://schemas.microsoft.com/office/drawing/2014/main" id="{CA1DCC7B-DA8D-6664-83D5-4A195393D3D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47" b="38947"/>
          <a:stretch>
            <a:fillRect/>
          </a:stretch>
        </p:blipFill>
        <p:spPr>
          <a:xfrm>
            <a:off x="0" y="3424889"/>
            <a:ext cx="24377650" cy="8083335"/>
          </a:xfr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00D966E1-8AC7-FD4A-9E01-EF2DF5648685}"/>
              </a:ext>
            </a:extLst>
          </p:cNvPr>
          <p:cNvSpPr/>
          <p:nvPr/>
        </p:nvSpPr>
        <p:spPr>
          <a:xfrm>
            <a:off x="-13539" y="3423542"/>
            <a:ext cx="24377650" cy="8083335"/>
          </a:xfrm>
          <a:prstGeom prst="rect">
            <a:avLst/>
          </a:prstGeom>
          <a:solidFill>
            <a:srgbClr val="1EAE9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                  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56502FD-378E-AA4A-B786-38CDFA48A418}"/>
              </a:ext>
            </a:extLst>
          </p:cNvPr>
          <p:cNvGrpSpPr/>
          <p:nvPr/>
        </p:nvGrpSpPr>
        <p:grpSpPr>
          <a:xfrm>
            <a:off x="1664592" y="7131139"/>
            <a:ext cx="21554020" cy="3168780"/>
            <a:chOff x="2248792" y="7185726"/>
            <a:chExt cx="21554020" cy="316878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3B27C8D-3853-B24A-ABBA-D2F9CB030FED}"/>
                </a:ext>
              </a:extLst>
            </p:cNvPr>
            <p:cNvGrpSpPr/>
            <p:nvPr/>
          </p:nvGrpSpPr>
          <p:grpSpPr>
            <a:xfrm>
              <a:off x="19409216" y="7338061"/>
              <a:ext cx="1326672" cy="1009922"/>
              <a:chOff x="17083598" y="2386671"/>
              <a:chExt cx="1081851" cy="823555"/>
            </a:xfrm>
          </p:grpSpPr>
          <p:sp>
            <p:nvSpPr>
              <p:cNvPr id="25" name="Freeform 16">
                <a:extLst>
                  <a:ext uri="{FF2B5EF4-FFF2-40B4-BE49-F238E27FC236}">
                    <a16:creationId xmlns:a16="http://schemas.microsoft.com/office/drawing/2014/main" id="{BEEC71B2-8791-F143-8C87-E87DB54477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95376" y="2667430"/>
                <a:ext cx="262040" cy="265783"/>
              </a:xfrm>
              <a:custGeom>
                <a:avLst/>
                <a:gdLst>
                  <a:gd name="T0" fmla="*/ 83434 w 309"/>
                  <a:gd name="T1" fmla="*/ 32306 h 314"/>
                  <a:gd name="T2" fmla="*/ 83434 w 309"/>
                  <a:gd name="T3" fmla="*/ 79329 h 314"/>
                  <a:gd name="T4" fmla="*/ 83434 w 309"/>
                  <a:gd name="T5" fmla="*/ 79329 h 314"/>
                  <a:gd name="T6" fmla="*/ 77680 w 309"/>
                  <a:gd name="T7" fmla="*/ 85790 h 314"/>
                  <a:gd name="T8" fmla="*/ 32367 w 309"/>
                  <a:gd name="T9" fmla="*/ 85790 h 314"/>
                  <a:gd name="T10" fmla="*/ 32367 w 309"/>
                  <a:gd name="T11" fmla="*/ 85790 h 314"/>
                  <a:gd name="T12" fmla="*/ 26612 w 309"/>
                  <a:gd name="T13" fmla="*/ 79329 h 314"/>
                  <a:gd name="T14" fmla="*/ 26612 w 309"/>
                  <a:gd name="T15" fmla="*/ 32306 h 314"/>
                  <a:gd name="T16" fmla="*/ 26612 w 309"/>
                  <a:gd name="T17" fmla="*/ 32306 h 314"/>
                  <a:gd name="T18" fmla="*/ 32367 w 309"/>
                  <a:gd name="T19" fmla="*/ 26204 h 314"/>
                  <a:gd name="T20" fmla="*/ 77680 w 309"/>
                  <a:gd name="T21" fmla="*/ 26204 h 314"/>
                  <a:gd name="T22" fmla="*/ 77680 w 309"/>
                  <a:gd name="T23" fmla="*/ 26204 h 314"/>
                  <a:gd name="T24" fmla="*/ 83434 w 309"/>
                  <a:gd name="T25" fmla="*/ 32306 h 314"/>
                  <a:gd name="T26" fmla="*/ 32367 w 309"/>
                  <a:gd name="T27" fmla="*/ 0 h 314"/>
                  <a:gd name="T28" fmla="*/ 32367 w 309"/>
                  <a:gd name="T29" fmla="*/ 0 h 314"/>
                  <a:gd name="T30" fmla="*/ 0 w 309"/>
                  <a:gd name="T31" fmla="*/ 32306 h 314"/>
                  <a:gd name="T32" fmla="*/ 0 w 309"/>
                  <a:gd name="T33" fmla="*/ 79329 h 314"/>
                  <a:gd name="T34" fmla="*/ 0 w 309"/>
                  <a:gd name="T35" fmla="*/ 79329 h 314"/>
                  <a:gd name="T36" fmla="*/ 32367 w 309"/>
                  <a:gd name="T37" fmla="*/ 112353 h 314"/>
                  <a:gd name="T38" fmla="*/ 77680 w 309"/>
                  <a:gd name="T39" fmla="*/ 112353 h 314"/>
                  <a:gd name="T40" fmla="*/ 77680 w 309"/>
                  <a:gd name="T41" fmla="*/ 112353 h 314"/>
                  <a:gd name="T42" fmla="*/ 110765 w 309"/>
                  <a:gd name="T43" fmla="*/ 79329 h 314"/>
                  <a:gd name="T44" fmla="*/ 110765 w 309"/>
                  <a:gd name="T45" fmla="*/ 32306 h 314"/>
                  <a:gd name="T46" fmla="*/ 110765 w 309"/>
                  <a:gd name="T47" fmla="*/ 32306 h 314"/>
                  <a:gd name="T48" fmla="*/ 77680 w 309"/>
                  <a:gd name="T49" fmla="*/ 0 h 314"/>
                  <a:gd name="T50" fmla="*/ 32367 w 309"/>
                  <a:gd name="T51" fmla="*/ 0 h 31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09" h="314">
                    <a:moveTo>
                      <a:pt x="232" y="90"/>
                    </a:moveTo>
                    <a:lnTo>
                      <a:pt x="232" y="221"/>
                    </a:lnTo>
                    <a:cubicBezTo>
                      <a:pt x="232" y="232"/>
                      <a:pt x="225" y="239"/>
                      <a:pt x="216" y="239"/>
                    </a:cubicBezTo>
                    <a:lnTo>
                      <a:pt x="90" y="239"/>
                    </a:lnTo>
                    <a:cubicBezTo>
                      <a:pt x="81" y="239"/>
                      <a:pt x="74" y="232"/>
                      <a:pt x="74" y="221"/>
                    </a:cubicBezTo>
                    <a:lnTo>
                      <a:pt x="74" y="90"/>
                    </a:lnTo>
                    <a:cubicBezTo>
                      <a:pt x="74" y="81"/>
                      <a:pt x="81" y="73"/>
                      <a:pt x="90" y="73"/>
                    </a:cubicBezTo>
                    <a:lnTo>
                      <a:pt x="216" y="73"/>
                    </a:lnTo>
                    <a:cubicBezTo>
                      <a:pt x="225" y="73"/>
                      <a:pt x="232" y="81"/>
                      <a:pt x="232" y="90"/>
                    </a:cubicBezTo>
                    <a:close/>
                    <a:moveTo>
                      <a:pt x="90" y="0"/>
                    </a:moveTo>
                    <a:lnTo>
                      <a:pt x="90" y="0"/>
                    </a:lnTo>
                    <a:cubicBezTo>
                      <a:pt x="40" y="0"/>
                      <a:pt x="0" y="39"/>
                      <a:pt x="0" y="90"/>
                    </a:cubicBezTo>
                    <a:lnTo>
                      <a:pt x="0" y="221"/>
                    </a:lnTo>
                    <a:cubicBezTo>
                      <a:pt x="0" y="272"/>
                      <a:pt x="40" y="313"/>
                      <a:pt x="90" y="313"/>
                    </a:cubicBezTo>
                    <a:lnTo>
                      <a:pt x="216" y="313"/>
                    </a:lnTo>
                    <a:cubicBezTo>
                      <a:pt x="266" y="313"/>
                      <a:pt x="308" y="272"/>
                      <a:pt x="308" y="221"/>
                    </a:cubicBezTo>
                    <a:lnTo>
                      <a:pt x="308" y="90"/>
                    </a:lnTo>
                    <a:cubicBezTo>
                      <a:pt x="308" y="39"/>
                      <a:pt x="266" y="0"/>
                      <a:pt x="216" y="0"/>
                    </a:cubicBez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28" name="Freeform 17">
                <a:extLst>
                  <a:ext uri="{FF2B5EF4-FFF2-40B4-BE49-F238E27FC236}">
                    <a16:creationId xmlns:a16="http://schemas.microsoft.com/office/drawing/2014/main" id="{D65B83B4-5C44-A945-9B80-C9669BC2F4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13020" y="2955673"/>
                <a:ext cx="426751" cy="254553"/>
              </a:xfrm>
              <a:custGeom>
                <a:avLst/>
                <a:gdLst>
                  <a:gd name="T0" fmla="*/ 150993 w 501"/>
                  <a:gd name="T1" fmla="*/ 78970 h 298"/>
                  <a:gd name="T2" fmla="*/ 150993 w 501"/>
                  <a:gd name="T3" fmla="*/ 78970 h 298"/>
                  <a:gd name="T4" fmla="*/ 146658 w 501"/>
                  <a:gd name="T5" fmla="*/ 80781 h 298"/>
                  <a:gd name="T6" fmla="*/ 33955 w 501"/>
                  <a:gd name="T7" fmla="*/ 80781 h 298"/>
                  <a:gd name="T8" fmla="*/ 33955 w 501"/>
                  <a:gd name="T9" fmla="*/ 80781 h 298"/>
                  <a:gd name="T10" fmla="*/ 29621 w 501"/>
                  <a:gd name="T11" fmla="*/ 78970 h 298"/>
                  <a:gd name="T12" fmla="*/ 29621 w 501"/>
                  <a:gd name="T13" fmla="*/ 78970 h 298"/>
                  <a:gd name="T14" fmla="*/ 28537 w 501"/>
                  <a:gd name="T15" fmla="*/ 73899 h 298"/>
                  <a:gd name="T16" fmla="*/ 40096 w 501"/>
                  <a:gd name="T17" fmla="*/ 30791 h 298"/>
                  <a:gd name="T18" fmla="*/ 40096 w 501"/>
                  <a:gd name="T19" fmla="*/ 30791 h 298"/>
                  <a:gd name="T20" fmla="*/ 45515 w 501"/>
                  <a:gd name="T21" fmla="*/ 26806 h 298"/>
                  <a:gd name="T22" fmla="*/ 135099 w 501"/>
                  <a:gd name="T23" fmla="*/ 26806 h 298"/>
                  <a:gd name="T24" fmla="*/ 135099 w 501"/>
                  <a:gd name="T25" fmla="*/ 26806 h 298"/>
                  <a:gd name="T26" fmla="*/ 140518 w 501"/>
                  <a:gd name="T27" fmla="*/ 30791 h 298"/>
                  <a:gd name="T28" fmla="*/ 152077 w 501"/>
                  <a:gd name="T29" fmla="*/ 73899 h 298"/>
                  <a:gd name="T30" fmla="*/ 152077 w 501"/>
                  <a:gd name="T31" fmla="*/ 73899 h 298"/>
                  <a:gd name="T32" fmla="*/ 150993 w 501"/>
                  <a:gd name="T33" fmla="*/ 78970 h 298"/>
                  <a:gd name="T34" fmla="*/ 166526 w 501"/>
                  <a:gd name="T35" fmla="*/ 24271 h 298"/>
                  <a:gd name="T36" fmla="*/ 166526 w 501"/>
                  <a:gd name="T37" fmla="*/ 24271 h 298"/>
                  <a:gd name="T38" fmla="*/ 135099 w 501"/>
                  <a:gd name="T39" fmla="*/ 0 h 298"/>
                  <a:gd name="T40" fmla="*/ 45515 w 501"/>
                  <a:gd name="T41" fmla="*/ 0 h 298"/>
                  <a:gd name="T42" fmla="*/ 45515 w 501"/>
                  <a:gd name="T43" fmla="*/ 0 h 298"/>
                  <a:gd name="T44" fmla="*/ 14449 w 501"/>
                  <a:gd name="T45" fmla="*/ 24271 h 298"/>
                  <a:gd name="T46" fmla="*/ 2890 w 501"/>
                  <a:gd name="T47" fmla="*/ 67016 h 298"/>
                  <a:gd name="T48" fmla="*/ 2890 w 501"/>
                  <a:gd name="T49" fmla="*/ 67016 h 298"/>
                  <a:gd name="T50" fmla="*/ 8308 w 501"/>
                  <a:gd name="T51" fmla="*/ 95271 h 298"/>
                  <a:gd name="T52" fmla="*/ 8308 w 501"/>
                  <a:gd name="T53" fmla="*/ 95271 h 298"/>
                  <a:gd name="T54" fmla="*/ 33955 w 501"/>
                  <a:gd name="T55" fmla="*/ 107588 h 298"/>
                  <a:gd name="T56" fmla="*/ 146658 w 501"/>
                  <a:gd name="T57" fmla="*/ 107588 h 298"/>
                  <a:gd name="T58" fmla="*/ 146658 w 501"/>
                  <a:gd name="T59" fmla="*/ 107588 h 298"/>
                  <a:gd name="T60" fmla="*/ 172306 w 501"/>
                  <a:gd name="T61" fmla="*/ 95271 h 298"/>
                  <a:gd name="T62" fmla="*/ 172306 w 501"/>
                  <a:gd name="T63" fmla="*/ 95271 h 298"/>
                  <a:gd name="T64" fmla="*/ 177724 w 501"/>
                  <a:gd name="T65" fmla="*/ 67016 h 298"/>
                  <a:gd name="T66" fmla="*/ 166526 w 501"/>
                  <a:gd name="T67" fmla="*/ 24271 h 29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501" h="298">
                    <a:moveTo>
                      <a:pt x="418" y="218"/>
                    </a:moveTo>
                    <a:lnTo>
                      <a:pt x="418" y="218"/>
                    </a:lnTo>
                    <a:cubicBezTo>
                      <a:pt x="416" y="220"/>
                      <a:pt x="412" y="223"/>
                      <a:pt x="406" y="223"/>
                    </a:cubicBezTo>
                    <a:lnTo>
                      <a:pt x="94" y="223"/>
                    </a:lnTo>
                    <a:cubicBezTo>
                      <a:pt x="88" y="223"/>
                      <a:pt x="83" y="220"/>
                      <a:pt x="82" y="218"/>
                    </a:cubicBezTo>
                    <a:cubicBezTo>
                      <a:pt x="81" y="216"/>
                      <a:pt x="77" y="210"/>
                      <a:pt x="79" y="204"/>
                    </a:cubicBezTo>
                    <a:lnTo>
                      <a:pt x="111" y="85"/>
                    </a:lnTo>
                    <a:cubicBezTo>
                      <a:pt x="113" y="78"/>
                      <a:pt x="119" y="74"/>
                      <a:pt x="126" y="74"/>
                    </a:cubicBezTo>
                    <a:lnTo>
                      <a:pt x="374" y="74"/>
                    </a:lnTo>
                    <a:cubicBezTo>
                      <a:pt x="381" y="74"/>
                      <a:pt x="387" y="78"/>
                      <a:pt x="389" y="85"/>
                    </a:cubicBezTo>
                    <a:lnTo>
                      <a:pt x="421" y="204"/>
                    </a:lnTo>
                    <a:cubicBezTo>
                      <a:pt x="423" y="210"/>
                      <a:pt x="419" y="216"/>
                      <a:pt x="418" y="218"/>
                    </a:cubicBezTo>
                    <a:close/>
                    <a:moveTo>
                      <a:pt x="461" y="67"/>
                    </a:moveTo>
                    <a:lnTo>
                      <a:pt x="461" y="67"/>
                    </a:lnTo>
                    <a:cubicBezTo>
                      <a:pt x="449" y="27"/>
                      <a:pt x="414" y="0"/>
                      <a:pt x="374" y="0"/>
                    </a:cubicBezTo>
                    <a:lnTo>
                      <a:pt x="126" y="0"/>
                    </a:lnTo>
                    <a:cubicBezTo>
                      <a:pt x="86" y="0"/>
                      <a:pt x="51" y="27"/>
                      <a:pt x="40" y="67"/>
                    </a:cubicBezTo>
                    <a:lnTo>
                      <a:pt x="8" y="185"/>
                    </a:lnTo>
                    <a:cubicBezTo>
                      <a:pt x="0" y="211"/>
                      <a:pt x="6" y="240"/>
                      <a:pt x="23" y="263"/>
                    </a:cubicBezTo>
                    <a:cubicBezTo>
                      <a:pt x="40" y="285"/>
                      <a:pt x="65" y="297"/>
                      <a:pt x="94" y="297"/>
                    </a:cubicBezTo>
                    <a:lnTo>
                      <a:pt x="406" y="297"/>
                    </a:lnTo>
                    <a:cubicBezTo>
                      <a:pt x="434" y="297"/>
                      <a:pt x="459" y="285"/>
                      <a:pt x="477" y="263"/>
                    </a:cubicBezTo>
                    <a:cubicBezTo>
                      <a:pt x="495" y="240"/>
                      <a:pt x="500" y="211"/>
                      <a:pt x="492" y="185"/>
                    </a:cubicBezTo>
                    <a:lnTo>
                      <a:pt x="461" y="67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29" name="Freeform 18">
                <a:extLst>
                  <a:ext uri="{FF2B5EF4-FFF2-40B4-BE49-F238E27FC236}">
                    <a16:creationId xmlns:a16="http://schemas.microsoft.com/office/drawing/2014/main" id="{20FB8A53-5A39-3645-BA92-56007CA82B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47236" y="2704864"/>
                <a:ext cx="205890" cy="209632"/>
              </a:xfrm>
              <a:custGeom>
                <a:avLst/>
                <a:gdLst>
                  <a:gd name="T0" fmla="*/ 26480 w 244"/>
                  <a:gd name="T1" fmla="*/ 29276 h 249"/>
                  <a:gd name="T2" fmla="*/ 26480 w 244"/>
                  <a:gd name="T3" fmla="*/ 29276 h 249"/>
                  <a:gd name="T4" fmla="*/ 29343 w 244"/>
                  <a:gd name="T5" fmla="*/ 26777 h 249"/>
                  <a:gd name="T6" fmla="*/ 57612 w 244"/>
                  <a:gd name="T7" fmla="*/ 26777 h 249"/>
                  <a:gd name="T8" fmla="*/ 57612 w 244"/>
                  <a:gd name="T9" fmla="*/ 26777 h 249"/>
                  <a:gd name="T10" fmla="*/ 60475 w 244"/>
                  <a:gd name="T11" fmla="*/ 29276 h 249"/>
                  <a:gd name="T12" fmla="*/ 60475 w 244"/>
                  <a:gd name="T13" fmla="*/ 58910 h 249"/>
                  <a:gd name="T14" fmla="*/ 60475 w 244"/>
                  <a:gd name="T15" fmla="*/ 58910 h 249"/>
                  <a:gd name="T16" fmla="*/ 57612 w 244"/>
                  <a:gd name="T17" fmla="*/ 62123 h 249"/>
                  <a:gd name="T18" fmla="*/ 29343 w 244"/>
                  <a:gd name="T19" fmla="*/ 62123 h 249"/>
                  <a:gd name="T20" fmla="*/ 29343 w 244"/>
                  <a:gd name="T21" fmla="*/ 62123 h 249"/>
                  <a:gd name="T22" fmla="*/ 26480 w 244"/>
                  <a:gd name="T23" fmla="*/ 58910 h 249"/>
                  <a:gd name="T24" fmla="*/ 26480 w 244"/>
                  <a:gd name="T25" fmla="*/ 29276 h 249"/>
                  <a:gd name="T26" fmla="*/ 29343 w 244"/>
                  <a:gd name="T27" fmla="*/ 88543 h 249"/>
                  <a:gd name="T28" fmla="*/ 57612 w 244"/>
                  <a:gd name="T29" fmla="*/ 88543 h 249"/>
                  <a:gd name="T30" fmla="*/ 57612 w 244"/>
                  <a:gd name="T31" fmla="*/ 88543 h 249"/>
                  <a:gd name="T32" fmla="*/ 86955 w 244"/>
                  <a:gd name="T33" fmla="*/ 58910 h 249"/>
                  <a:gd name="T34" fmla="*/ 86955 w 244"/>
                  <a:gd name="T35" fmla="*/ 29276 h 249"/>
                  <a:gd name="T36" fmla="*/ 86955 w 244"/>
                  <a:gd name="T37" fmla="*/ 29276 h 249"/>
                  <a:gd name="T38" fmla="*/ 57612 w 244"/>
                  <a:gd name="T39" fmla="*/ 0 h 249"/>
                  <a:gd name="T40" fmla="*/ 29343 w 244"/>
                  <a:gd name="T41" fmla="*/ 0 h 249"/>
                  <a:gd name="T42" fmla="*/ 29343 w 244"/>
                  <a:gd name="T43" fmla="*/ 0 h 249"/>
                  <a:gd name="T44" fmla="*/ 0 w 244"/>
                  <a:gd name="T45" fmla="*/ 29276 h 249"/>
                  <a:gd name="T46" fmla="*/ 0 w 244"/>
                  <a:gd name="T47" fmla="*/ 58910 h 249"/>
                  <a:gd name="T48" fmla="*/ 0 w 244"/>
                  <a:gd name="T49" fmla="*/ 58910 h 249"/>
                  <a:gd name="T50" fmla="*/ 29343 w 244"/>
                  <a:gd name="T51" fmla="*/ 88543 h 24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4" h="249">
                    <a:moveTo>
                      <a:pt x="74" y="82"/>
                    </a:moveTo>
                    <a:lnTo>
                      <a:pt x="74" y="82"/>
                    </a:lnTo>
                    <a:cubicBezTo>
                      <a:pt x="74" y="77"/>
                      <a:pt x="77" y="75"/>
                      <a:pt x="82" y="75"/>
                    </a:cubicBezTo>
                    <a:lnTo>
                      <a:pt x="161" y="75"/>
                    </a:lnTo>
                    <a:cubicBezTo>
                      <a:pt x="165" y="75"/>
                      <a:pt x="169" y="77"/>
                      <a:pt x="169" y="82"/>
                    </a:cubicBezTo>
                    <a:lnTo>
                      <a:pt x="169" y="165"/>
                    </a:lnTo>
                    <a:cubicBezTo>
                      <a:pt x="169" y="170"/>
                      <a:pt x="165" y="174"/>
                      <a:pt x="161" y="174"/>
                    </a:cubicBezTo>
                    <a:lnTo>
                      <a:pt x="82" y="174"/>
                    </a:lnTo>
                    <a:cubicBezTo>
                      <a:pt x="77" y="174"/>
                      <a:pt x="74" y="170"/>
                      <a:pt x="74" y="165"/>
                    </a:cubicBezTo>
                    <a:lnTo>
                      <a:pt x="74" y="82"/>
                    </a:lnTo>
                    <a:close/>
                    <a:moveTo>
                      <a:pt x="82" y="248"/>
                    </a:moveTo>
                    <a:lnTo>
                      <a:pt x="161" y="248"/>
                    </a:lnTo>
                    <a:cubicBezTo>
                      <a:pt x="206" y="248"/>
                      <a:pt x="243" y="211"/>
                      <a:pt x="243" y="165"/>
                    </a:cubicBezTo>
                    <a:lnTo>
                      <a:pt x="243" y="82"/>
                    </a:lnTo>
                    <a:cubicBezTo>
                      <a:pt x="243" y="37"/>
                      <a:pt x="206" y="0"/>
                      <a:pt x="161" y="0"/>
                    </a:cubicBezTo>
                    <a:lnTo>
                      <a:pt x="82" y="0"/>
                    </a:lnTo>
                    <a:cubicBezTo>
                      <a:pt x="37" y="0"/>
                      <a:pt x="0" y="37"/>
                      <a:pt x="0" y="82"/>
                    </a:cubicBezTo>
                    <a:lnTo>
                      <a:pt x="0" y="165"/>
                    </a:lnTo>
                    <a:cubicBezTo>
                      <a:pt x="0" y="211"/>
                      <a:pt x="37" y="248"/>
                      <a:pt x="82" y="24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30" name="Freeform 19">
                <a:extLst>
                  <a:ext uri="{FF2B5EF4-FFF2-40B4-BE49-F238E27FC236}">
                    <a16:creationId xmlns:a16="http://schemas.microsoft.com/office/drawing/2014/main" id="{EF13AFF3-C146-744B-8ECD-C810B64F69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83598" y="2936957"/>
                <a:ext cx="325677" cy="202145"/>
              </a:xfrm>
              <a:custGeom>
                <a:avLst/>
                <a:gdLst>
                  <a:gd name="T0" fmla="*/ 109698 w 384"/>
                  <a:gd name="T1" fmla="*/ 58711 h 238"/>
                  <a:gd name="T2" fmla="*/ 28054 w 384"/>
                  <a:gd name="T3" fmla="*/ 58711 h 238"/>
                  <a:gd name="T4" fmla="*/ 28054 w 384"/>
                  <a:gd name="T5" fmla="*/ 58711 h 238"/>
                  <a:gd name="T6" fmla="*/ 28054 w 384"/>
                  <a:gd name="T7" fmla="*/ 57990 h 238"/>
                  <a:gd name="T8" fmla="*/ 36686 w 384"/>
                  <a:gd name="T9" fmla="*/ 27014 h 238"/>
                  <a:gd name="T10" fmla="*/ 36686 w 384"/>
                  <a:gd name="T11" fmla="*/ 27014 h 238"/>
                  <a:gd name="T12" fmla="*/ 36686 w 384"/>
                  <a:gd name="T13" fmla="*/ 27014 h 238"/>
                  <a:gd name="T14" fmla="*/ 101786 w 384"/>
                  <a:gd name="T15" fmla="*/ 27014 h 238"/>
                  <a:gd name="T16" fmla="*/ 101786 w 384"/>
                  <a:gd name="T17" fmla="*/ 27014 h 238"/>
                  <a:gd name="T18" fmla="*/ 101786 w 384"/>
                  <a:gd name="T19" fmla="*/ 27014 h 238"/>
                  <a:gd name="T20" fmla="*/ 110058 w 384"/>
                  <a:gd name="T21" fmla="*/ 57990 h 238"/>
                  <a:gd name="T22" fmla="*/ 110058 w 384"/>
                  <a:gd name="T23" fmla="*/ 57990 h 238"/>
                  <a:gd name="T24" fmla="*/ 109698 w 384"/>
                  <a:gd name="T25" fmla="*/ 58711 h 238"/>
                  <a:gd name="T26" fmla="*/ 127322 w 384"/>
                  <a:gd name="T27" fmla="*/ 20171 h 238"/>
                  <a:gd name="T28" fmla="*/ 127322 w 384"/>
                  <a:gd name="T29" fmla="*/ 20171 h 238"/>
                  <a:gd name="T30" fmla="*/ 101786 w 384"/>
                  <a:gd name="T31" fmla="*/ 0 h 238"/>
                  <a:gd name="T32" fmla="*/ 36686 w 384"/>
                  <a:gd name="T33" fmla="*/ 0 h 238"/>
                  <a:gd name="T34" fmla="*/ 36686 w 384"/>
                  <a:gd name="T35" fmla="*/ 0 h 238"/>
                  <a:gd name="T36" fmla="*/ 10430 w 384"/>
                  <a:gd name="T37" fmla="*/ 20171 h 238"/>
                  <a:gd name="T38" fmla="*/ 2518 w 384"/>
                  <a:gd name="T39" fmla="*/ 51147 h 238"/>
                  <a:gd name="T40" fmla="*/ 2518 w 384"/>
                  <a:gd name="T41" fmla="*/ 51147 h 238"/>
                  <a:gd name="T42" fmla="*/ 6834 w 384"/>
                  <a:gd name="T43" fmla="*/ 74559 h 238"/>
                  <a:gd name="T44" fmla="*/ 6834 w 384"/>
                  <a:gd name="T45" fmla="*/ 74559 h 238"/>
                  <a:gd name="T46" fmla="*/ 28773 w 384"/>
                  <a:gd name="T47" fmla="*/ 85365 h 238"/>
                  <a:gd name="T48" fmla="*/ 109698 w 384"/>
                  <a:gd name="T49" fmla="*/ 85365 h 238"/>
                  <a:gd name="T50" fmla="*/ 109698 w 384"/>
                  <a:gd name="T51" fmla="*/ 85365 h 238"/>
                  <a:gd name="T52" fmla="*/ 131638 w 384"/>
                  <a:gd name="T53" fmla="*/ 74559 h 238"/>
                  <a:gd name="T54" fmla="*/ 131638 w 384"/>
                  <a:gd name="T55" fmla="*/ 74559 h 238"/>
                  <a:gd name="T56" fmla="*/ 135954 w 384"/>
                  <a:gd name="T57" fmla="*/ 51147 h 238"/>
                  <a:gd name="T58" fmla="*/ 127322 w 384"/>
                  <a:gd name="T59" fmla="*/ 20171 h 238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384" h="238">
                    <a:moveTo>
                      <a:pt x="305" y="163"/>
                    </a:moveTo>
                    <a:lnTo>
                      <a:pt x="78" y="163"/>
                    </a:lnTo>
                    <a:cubicBezTo>
                      <a:pt x="78" y="163"/>
                      <a:pt x="78" y="163"/>
                      <a:pt x="78" y="161"/>
                    </a:cubicBezTo>
                    <a:lnTo>
                      <a:pt x="102" y="75"/>
                    </a:lnTo>
                    <a:lnTo>
                      <a:pt x="283" y="75"/>
                    </a:lnTo>
                    <a:lnTo>
                      <a:pt x="306" y="161"/>
                    </a:lnTo>
                    <a:cubicBezTo>
                      <a:pt x="306" y="163"/>
                      <a:pt x="305" y="163"/>
                      <a:pt x="305" y="163"/>
                    </a:cubicBezTo>
                    <a:close/>
                    <a:moveTo>
                      <a:pt x="354" y="56"/>
                    </a:moveTo>
                    <a:lnTo>
                      <a:pt x="354" y="56"/>
                    </a:lnTo>
                    <a:cubicBezTo>
                      <a:pt x="345" y="23"/>
                      <a:pt x="316" y="0"/>
                      <a:pt x="283" y="0"/>
                    </a:cubicBezTo>
                    <a:lnTo>
                      <a:pt x="102" y="0"/>
                    </a:lnTo>
                    <a:cubicBezTo>
                      <a:pt x="69" y="0"/>
                      <a:pt x="38" y="23"/>
                      <a:pt x="29" y="56"/>
                    </a:cubicBezTo>
                    <a:lnTo>
                      <a:pt x="7" y="142"/>
                    </a:lnTo>
                    <a:cubicBezTo>
                      <a:pt x="0" y="164"/>
                      <a:pt x="6" y="189"/>
                      <a:pt x="19" y="207"/>
                    </a:cubicBezTo>
                    <a:cubicBezTo>
                      <a:pt x="34" y="226"/>
                      <a:pt x="56" y="237"/>
                      <a:pt x="80" y="237"/>
                    </a:cubicBezTo>
                    <a:lnTo>
                      <a:pt x="305" y="237"/>
                    </a:lnTo>
                    <a:cubicBezTo>
                      <a:pt x="329" y="237"/>
                      <a:pt x="351" y="226"/>
                      <a:pt x="366" y="207"/>
                    </a:cubicBezTo>
                    <a:cubicBezTo>
                      <a:pt x="379" y="189"/>
                      <a:pt x="383" y="164"/>
                      <a:pt x="378" y="142"/>
                    </a:cubicBezTo>
                    <a:lnTo>
                      <a:pt x="354" y="56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31" name="Freeform 20">
                <a:extLst>
                  <a:ext uri="{FF2B5EF4-FFF2-40B4-BE49-F238E27FC236}">
                    <a16:creationId xmlns:a16="http://schemas.microsoft.com/office/drawing/2014/main" id="{1D5801FB-65A9-0447-A236-9957948479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99667" y="2704864"/>
                <a:ext cx="209632" cy="209632"/>
              </a:xfrm>
              <a:custGeom>
                <a:avLst/>
                <a:gdLst>
                  <a:gd name="T0" fmla="*/ 61686 w 245"/>
                  <a:gd name="T1" fmla="*/ 29276 h 249"/>
                  <a:gd name="T2" fmla="*/ 61686 w 245"/>
                  <a:gd name="T3" fmla="*/ 58910 h 249"/>
                  <a:gd name="T4" fmla="*/ 61686 w 245"/>
                  <a:gd name="T5" fmla="*/ 58910 h 249"/>
                  <a:gd name="T6" fmla="*/ 58420 w 245"/>
                  <a:gd name="T7" fmla="*/ 62123 h 249"/>
                  <a:gd name="T8" fmla="*/ 30117 w 245"/>
                  <a:gd name="T9" fmla="*/ 62123 h 249"/>
                  <a:gd name="T10" fmla="*/ 30117 w 245"/>
                  <a:gd name="T11" fmla="*/ 62123 h 249"/>
                  <a:gd name="T12" fmla="*/ 27214 w 245"/>
                  <a:gd name="T13" fmla="*/ 58910 h 249"/>
                  <a:gd name="T14" fmla="*/ 27214 w 245"/>
                  <a:gd name="T15" fmla="*/ 29276 h 249"/>
                  <a:gd name="T16" fmla="*/ 27214 w 245"/>
                  <a:gd name="T17" fmla="*/ 29276 h 249"/>
                  <a:gd name="T18" fmla="*/ 30117 w 245"/>
                  <a:gd name="T19" fmla="*/ 26777 h 249"/>
                  <a:gd name="T20" fmla="*/ 58420 w 245"/>
                  <a:gd name="T21" fmla="*/ 26777 h 249"/>
                  <a:gd name="T22" fmla="*/ 58420 w 245"/>
                  <a:gd name="T23" fmla="*/ 26777 h 249"/>
                  <a:gd name="T24" fmla="*/ 61686 w 245"/>
                  <a:gd name="T25" fmla="*/ 29276 h 249"/>
                  <a:gd name="T26" fmla="*/ 0 w 245"/>
                  <a:gd name="T27" fmla="*/ 29276 h 249"/>
                  <a:gd name="T28" fmla="*/ 0 w 245"/>
                  <a:gd name="T29" fmla="*/ 58910 h 249"/>
                  <a:gd name="T30" fmla="*/ 0 w 245"/>
                  <a:gd name="T31" fmla="*/ 58910 h 249"/>
                  <a:gd name="T32" fmla="*/ 30117 w 245"/>
                  <a:gd name="T33" fmla="*/ 88543 h 249"/>
                  <a:gd name="T34" fmla="*/ 58420 w 245"/>
                  <a:gd name="T35" fmla="*/ 88543 h 249"/>
                  <a:gd name="T36" fmla="*/ 58420 w 245"/>
                  <a:gd name="T37" fmla="*/ 88543 h 249"/>
                  <a:gd name="T38" fmla="*/ 88537 w 245"/>
                  <a:gd name="T39" fmla="*/ 58910 h 249"/>
                  <a:gd name="T40" fmla="*/ 88537 w 245"/>
                  <a:gd name="T41" fmla="*/ 29276 h 249"/>
                  <a:gd name="T42" fmla="*/ 88537 w 245"/>
                  <a:gd name="T43" fmla="*/ 29276 h 249"/>
                  <a:gd name="T44" fmla="*/ 58420 w 245"/>
                  <a:gd name="T45" fmla="*/ 0 h 249"/>
                  <a:gd name="T46" fmla="*/ 30117 w 245"/>
                  <a:gd name="T47" fmla="*/ 0 h 249"/>
                  <a:gd name="T48" fmla="*/ 30117 w 245"/>
                  <a:gd name="T49" fmla="*/ 0 h 249"/>
                  <a:gd name="T50" fmla="*/ 0 w 245"/>
                  <a:gd name="T51" fmla="*/ 29276 h 24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5" h="249">
                    <a:moveTo>
                      <a:pt x="170" y="82"/>
                    </a:moveTo>
                    <a:lnTo>
                      <a:pt x="170" y="165"/>
                    </a:lnTo>
                    <a:cubicBezTo>
                      <a:pt x="170" y="170"/>
                      <a:pt x="166" y="174"/>
                      <a:pt x="161" y="174"/>
                    </a:cubicBezTo>
                    <a:lnTo>
                      <a:pt x="83" y="174"/>
                    </a:lnTo>
                    <a:cubicBezTo>
                      <a:pt x="79" y="174"/>
                      <a:pt x="75" y="170"/>
                      <a:pt x="75" y="165"/>
                    </a:cubicBezTo>
                    <a:lnTo>
                      <a:pt x="75" y="82"/>
                    </a:lnTo>
                    <a:cubicBezTo>
                      <a:pt x="75" y="77"/>
                      <a:pt x="79" y="75"/>
                      <a:pt x="83" y="75"/>
                    </a:cubicBezTo>
                    <a:lnTo>
                      <a:pt x="161" y="75"/>
                    </a:lnTo>
                    <a:cubicBezTo>
                      <a:pt x="166" y="75"/>
                      <a:pt x="170" y="77"/>
                      <a:pt x="170" y="82"/>
                    </a:cubicBezTo>
                    <a:close/>
                    <a:moveTo>
                      <a:pt x="0" y="82"/>
                    </a:moveTo>
                    <a:lnTo>
                      <a:pt x="0" y="165"/>
                    </a:lnTo>
                    <a:cubicBezTo>
                      <a:pt x="0" y="211"/>
                      <a:pt x="37" y="248"/>
                      <a:pt x="83" y="248"/>
                    </a:cubicBezTo>
                    <a:lnTo>
                      <a:pt x="161" y="248"/>
                    </a:lnTo>
                    <a:cubicBezTo>
                      <a:pt x="207" y="248"/>
                      <a:pt x="244" y="211"/>
                      <a:pt x="244" y="165"/>
                    </a:cubicBezTo>
                    <a:lnTo>
                      <a:pt x="244" y="82"/>
                    </a:lnTo>
                    <a:cubicBezTo>
                      <a:pt x="244" y="37"/>
                      <a:pt x="207" y="0"/>
                      <a:pt x="161" y="0"/>
                    </a:cubicBezTo>
                    <a:lnTo>
                      <a:pt x="83" y="0"/>
                    </a:lnTo>
                    <a:cubicBezTo>
                      <a:pt x="37" y="0"/>
                      <a:pt x="0" y="37"/>
                      <a:pt x="0" y="82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32" name="Freeform 21">
                <a:extLst>
                  <a:ext uri="{FF2B5EF4-FFF2-40B4-BE49-F238E27FC236}">
                    <a16:creationId xmlns:a16="http://schemas.microsoft.com/office/drawing/2014/main" id="{AF387983-36E9-DF46-A7B4-45AF0C20F8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39772" y="2936957"/>
                <a:ext cx="325677" cy="202145"/>
              </a:xfrm>
              <a:custGeom>
                <a:avLst/>
                <a:gdLst>
                  <a:gd name="T0" fmla="*/ 109413 w 385"/>
                  <a:gd name="T1" fmla="*/ 58711 h 238"/>
                  <a:gd name="T2" fmla="*/ 28340 w 385"/>
                  <a:gd name="T3" fmla="*/ 58711 h 238"/>
                  <a:gd name="T4" fmla="*/ 28340 w 385"/>
                  <a:gd name="T5" fmla="*/ 58711 h 238"/>
                  <a:gd name="T6" fmla="*/ 28340 w 385"/>
                  <a:gd name="T7" fmla="*/ 57990 h 238"/>
                  <a:gd name="T8" fmla="*/ 36232 w 385"/>
                  <a:gd name="T9" fmla="*/ 27014 h 238"/>
                  <a:gd name="T10" fmla="*/ 36232 w 385"/>
                  <a:gd name="T11" fmla="*/ 27014 h 238"/>
                  <a:gd name="T12" fmla="*/ 36591 w 385"/>
                  <a:gd name="T13" fmla="*/ 27014 h 238"/>
                  <a:gd name="T14" fmla="*/ 101163 w 385"/>
                  <a:gd name="T15" fmla="*/ 27014 h 238"/>
                  <a:gd name="T16" fmla="*/ 101163 w 385"/>
                  <a:gd name="T17" fmla="*/ 27014 h 238"/>
                  <a:gd name="T18" fmla="*/ 101521 w 385"/>
                  <a:gd name="T19" fmla="*/ 27014 h 238"/>
                  <a:gd name="T20" fmla="*/ 109413 w 385"/>
                  <a:gd name="T21" fmla="*/ 57990 h 238"/>
                  <a:gd name="T22" fmla="*/ 109413 w 385"/>
                  <a:gd name="T23" fmla="*/ 57990 h 238"/>
                  <a:gd name="T24" fmla="*/ 109413 w 385"/>
                  <a:gd name="T25" fmla="*/ 58711 h 238"/>
                  <a:gd name="T26" fmla="*/ 135601 w 385"/>
                  <a:gd name="T27" fmla="*/ 51147 h 238"/>
                  <a:gd name="T28" fmla="*/ 126991 w 385"/>
                  <a:gd name="T29" fmla="*/ 20171 h 238"/>
                  <a:gd name="T30" fmla="*/ 126991 w 385"/>
                  <a:gd name="T31" fmla="*/ 20171 h 238"/>
                  <a:gd name="T32" fmla="*/ 101163 w 385"/>
                  <a:gd name="T33" fmla="*/ 0 h 238"/>
                  <a:gd name="T34" fmla="*/ 36591 w 385"/>
                  <a:gd name="T35" fmla="*/ 0 h 238"/>
                  <a:gd name="T36" fmla="*/ 36591 w 385"/>
                  <a:gd name="T37" fmla="*/ 0 h 238"/>
                  <a:gd name="T38" fmla="*/ 10762 w 385"/>
                  <a:gd name="T39" fmla="*/ 20171 h 238"/>
                  <a:gd name="T40" fmla="*/ 2511 w 385"/>
                  <a:gd name="T41" fmla="*/ 51147 h 238"/>
                  <a:gd name="T42" fmla="*/ 2511 w 385"/>
                  <a:gd name="T43" fmla="*/ 51147 h 238"/>
                  <a:gd name="T44" fmla="*/ 7175 w 385"/>
                  <a:gd name="T45" fmla="*/ 74559 h 238"/>
                  <a:gd name="T46" fmla="*/ 7175 w 385"/>
                  <a:gd name="T47" fmla="*/ 74559 h 238"/>
                  <a:gd name="T48" fmla="*/ 28340 w 385"/>
                  <a:gd name="T49" fmla="*/ 85365 h 238"/>
                  <a:gd name="T50" fmla="*/ 109413 w 385"/>
                  <a:gd name="T51" fmla="*/ 85365 h 238"/>
                  <a:gd name="T52" fmla="*/ 109413 w 385"/>
                  <a:gd name="T53" fmla="*/ 85365 h 238"/>
                  <a:gd name="T54" fmla="*/ 130937 w 385"/>
                  <a:gd name="T55" fmla="*/ 74559 h 238"/>
                  <a:gd name="T56" fmla="*/ 130937 w 385"/>
                  <a:gd name="T57" fmla="*/ 74559 h 238"/>
                  <a:gd name="T58" fmla="*/ 135601 w 385"/>
                  <a:gd name="T59" fmla="*/ 51147 h 238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385" h="238">
                    <a:moveTo>
                      <a:pt x="305" y="163"/>
                    </a:moveTo>
                    <a:lnTo>
                      <a:pt x="79" y="163"/>
                    </a:lnTo>
                    <a:cubicBezTo>
                      <a:pt x="79" y="163"/>
                      <a:pt x="77" y="163"/>
                      <a:pt x="79" y="161"/>
                    </a:cubicBezTo>
                    <a:lnTo>
                      <a:pt x="101" y="75"/>
                    </a:lnTo>
                    <a:cubicBezTo>
                      <a:pt x="102" y="75"/>
                      <a:pt x="102" y="75"/>
                      <a:pt x="102" y="75"/>
                    </a:cubicBezTo>
                    <a:lnTo>
                      <a:pt x="282" y="75"/>
                    </a:lnTo>
                    <a:lnTo>
                      <a:pt x="283" y="75"/>
                    </a:lnTo>
                    <a:lnTo>
                      <a:pt x="305" y="161"/>
                    </a:lnTo>
                    <a:cubicBezTo>
                      <a:pt x="307" y="163"/>
                      <a:pt x="305" y="163"/>
                      <a:pt x="305" y="163"/>
                    </a:cubicBezTo>
                    <a:close/>
                    <a:moveTo>
                      <a:pt x="378" y="142"/>
                    </a:moveTo>
                    <a:lnTo>
                      <a:pt x="354" y="56"/>
                    </a:lnTo>
                    <a:cubicBezTo>
                      <a:pt x="345" y="23"/>
                      <a:pt x="316" y="0"/>
                      <a:pt x="282" y="0"/>
                    </a:cubicBezTo>
                    <a:lnTo>
                      <a:pt x="102" y="0"/>
                    </a:lnTo>
                    <a:cubicBezTo>
                      <a:pt x="68" y="0"/>
                      <a:pt x="39" y="23"/>
                      <a:pt x="30" y="56"/>
                    </a:cubicBezTo>
                    <a:lnTo>
                      <a:pt x="7" y="142"/>
                    </a:lnTo>
                    <a:cubicBezTo>
                      <a:pt x="0" y="164"/>
                      <a:pt x="5" y="189"/>
                      <a:pt x="20" y="207"/>
                    </a:cubicBezTo>
                    <a:cubicBezTo>
                      <a:pt x="35" y="226"/>
                      <a:pt x="55" y="237"/>
                      <a:pt x="79" y="237"/>
                    </a:cubicBezTo>
                    <a:lnTo>
                      <a:pt x="305" y="237"/>
                    </a:lnTo>
                    <a:cubicBezTo>
                      <a:pt x="329" y="237"/>
                      <a:pt x="350" y="226"/>
                      <a:pt x="365" y="207"/>
                    </a:cubicBezTo>
                    <a:cubicBezTo>
                      <a:pt x="380" y="189"/>
                      <a:pt x="384" y="164"/>
                      <a:pt x="378" y="142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33" name="Freeform 22">
                <a:extLst>
                  <a:ext uri="{FF2B5EF4-FFF2-40B4-BE49-F238E27FC236}">
                    <a16:creationId xmlns:a16="http://schemas.microsoft.com/office/drawing/2014/main" id="{C23AD43D-AF76-2545-9B54-B35B58CD52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4565" y="2386671"/>
                <a:ext cx="763660" cy="288246"/>
              </a:xfrm>
              <a:custGeom>
                <a:avLst/>
                <a:gdLst>
                  <a:gd name="T0" fmla="*/ 9366 w 899"/>
                  <a:gd name="T1" fmla="*/ 118653 h 341"/>
                  <a:gd name="T2" fmla="*/ 9366 w 899"/>
                  <a:gd name="T3" fmla="*/ 118653 h 341"/>
                  <a:gd name="T4" fmla="*/ 27018 w 899"/>
                  <a:gd name="T5" fmla="*/ 112201 h 341"/>
                  <a:gd name="T6" fmla="*/ 27018 w 899"/>
                  <a:gd name="T7" fmla="*/ 112201 h 341"/>
                  <a:gd name="T8" fmla="*/ 80692 w 899"/>
                  <a:gd name="T9" fmla="*/ 50186 h 341"/>
                  <a:gd name="T10" fmla="*/ 80692 w 899"/>
                  <a:gd name="T11" fmla="*/ 50186 h 341"/>
                  <a:gd name="T12" fmla="*/ 162105 w 899"/>
                  <a:gd name="T13" fmla="*/ 26527 h 341"/>
                  <a:gd name="T14" fmla="*/ 162105 w 899"/>
                  <a:gd name="T15" fmla="*/ 26527 h 341"/>
                  <a:gd name="T16" fmla="*/ 242797 w 899"/>
                  <a:gd name="T17" fmla="*/ 50186 h 341"/>
                  <a:gd name="T18" fmla="*/ 242797 w 899"/>
                  <a:gd name="T19" fmla="*/ 50186 h 341"/>
                  <a:gd name="T20" fmla="*/ 295752 w 899"/>
                  <a:gd name="T21" fmla="*/ 111125 h 341"/>
                  <a:gd name="T22" fmla="*/ 295752 w 899"/>
                  <a:gd name="T23" fmla="*/ 111125 h 341"/>
                  <a:gd name="T24" fmla="*/ 314124 w 899"/>
                  <a:gd name="T25" fmla="*/ 117936 h 341"/>
                  <a:gd name="T26" fmla="*/ 314124 w 899"/>
                  <a:gd name="T27" fmla="*/ 117936 h 341"/>
                  <a:gd name="T28" fmla="*/ 320608 w 899"/>
                  <a:gd name="T29" fmla="*/ 99654 h 341"/>
                  <a:gd name="T30" fmla="*/ 320608 w 899"/>
                  <a:gd name="T31" fmla="*/ 99654 h 341"/>
                  <a:gd name="T32" fmla="*/ 256847 w 899"/>
                  <a:gd name="T33" fmla="*/ 27961 h 341"/>
                  <a:gd name="T34" fmla="*/ 256847 w 899"/>
                  <a:gd name="T35" fmla="*/ 27961 h 341"/>
                  <a:gd name="T36" fmla="*/ 162105 w 899"/>
                  <a:gd name="T37" fmla="*/ 0 h 341"/>
                  <a:gd name="T38" fmla="*/ 162105 w 899"/>
                  <a:gd name="T39" fmla="*/ 0 h 341"/>
                  <a:gd name="T40" fmla="*/ 65923 w 899"/>
                  <a:gd name="T41" fmla="*/ 27961 h 341"/>
                  <a:gd name="T42" fmla="*/ 65923 w 899"/>
                  <a:gd name="T43" fmla="*/ 27961 h 341"/>
                  <a:gd name="T44" fmla="*/ 2522 w 899"/>
                  <a:gd name="T45" fmla="*/ 101088 h 341"/>
                  <a:gd name="T46" fmla="*/ 2522 w 899"/>
                  <a:gd name="T47" fmla="*/ 101088 h 341"/>
                  <a:gd name="T48" fmla="*/ 9366 w 899"/>
                  <a:gd name="T49" fmla="*/ 118653 h 34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899" h="341">
                    <a:moveTo>
                      <a:pt x="26" y="331"/>
                    </a:moveTo>
                    <a:lnTo>
                      <a:pt x="26" y="331"/>
                    </a:lnTo>
                    <a:cubicBezTo>
                      <a:pt x="45" y="340"/>
                      <a:pt x="69" y="326"/>
                      <a:pt x="75" y="313"/>
                    </a:cubicBezTo>
                    <a:cubicBezTo>
                      <a:pt x="108" y="242"/>
                      <a:pt x="159" y="183"/>
                      <a:pt x="224" y="140"/>
                    </a:cubicBezTo>
                    <a:cubicBezTo>
                      <a:pt x="292" y="97"/>
                      <a:pt x="369" y="74"/>
                      <a:pt x="450" y="74"/>
                    </a:cubicBezTo>
                    <a:cubicBezTo>
                      <a:pt x="528" y="74"/>
                      <a:pt x="606" y="97"/>
                      <a:pt x="674" y="140"/>
                    </a:cubicBezTo>
                    <a:cubicBezTo>
                      <a:pt x="737" y="182"/>
                      <a:pt x="789" y="241"/>
                      <a:pt x="821" y="310"/>
                    </a:cubicBezTo>
                    <a:cubicBezTo>
                      <a:pt x="830" y="329"/>
                      <a:pt x="853" y="337"/>
                      <a:pt x="872" y="329"/>
                    </a:cubicBezTo>
                    <a:cubicBezTo>
                      <a:pt x="890" y="319"/>
                      <a:pt x="898" y="297"/>
                      <a:pt x="890" y="278"/>
                    </a:cubicBezTo>
                    <a:cubicBezTo>
                      <a:pt x="851" y="196"/>
                      <a:pt x="789" y="127"/>
                      <a:pt x="713" y="78"/>
                    </a:cubicBezTo>
                    <a:cubicBezTo>
                      <a:pt x="635" y="26"/>
                      <a:pt x="543" y="0"/>
                      <a:pt x="450" y="0"/>
                    </a:cubicBezTo>
                    <a:cubicBezTo>
                      <a:pt x="355" y="0"/>
                      <a:pt x="263" y="28"/>
                      <a:pt x="183" y="78"/>
                    </a:cubicBezTo>
                    <a:cubicBezTo>
                      <a:pt x="106" y="128"/>
                      <a:pt x="45" y="199"/>
                      <a:pt x="7" y="282"/>
                    </a:cubicBezTo>
                    <a:cubicBezTo>
                      <a:pt x="0" y="300"/>
                      <a:pt x="7" y="322"/>
                      <a:pt x="26" y="331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BFBE05B-DB0B-9E46-8283-176887C140FB}"/>
                </a:ext>
              </a:extLst>
            </p:cNvPr>
            <p:cNvGrpSpPr/>
            <p:nvPr/>
          </p:nvGrpSpPr>
          <p:grpSpPr>
            <a:xfrm>
              <a:off x="3917336" y="7185726"/>
              <a:ext cx="1322082" cy="1322080"/>
              <a:chOff x="5123329" y="2255652"/>
              <a:chExt cx="1078109" cy="1078108"/>
            </a:xfrm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B2BC9FAA-AE22-FB46-9484-EE74820AD8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7988" y="2446566"/>
                <a:ext cx="688792" cy="688792"/>
              </a:xfrm>
              <a:custGeom>
                <a:avLst/>
                <a:gdLst>
                  <a:gd name="T0" fmla="*/ 206484 w 812"/>
                  <a:gd name="T1" fmla="*/ 78781 h 812"/>
                  <a:gd name="T2" fmla="*/ 197132 w 812"/>
                  <a:gd name="T3" fmla="*/ 47125 h 812"/>
                  <a:gd name="T4" fmla="*/ 191736 w 812"/>
                  <a:gd name="T5" fmla="*/ 35613 h 812"/>
                  <a:gd name="T6" fmla="*/ 244616 w 812"/>
                  <a:gd name="T7" fmla="*/ 78781 h 812"/>
                  <a:gd name="T8" fmla="*/ 191736 w 812"/>
                  <a:gd name="T9" fmla="*/ 255767 h 812"/>
                  <a:gd name="T10" fmla="*/ 197132 w 812"/>
                  <a:gd name="T11" fmla="*/ 244616 h 812"/>
                  <a:gd name="T12" fmla="*/ 244975 w 812"/>
                  <a:gd name="T13" fmla="*/ 212240 h 812"/>
                  <a:gd name="T14" fmla="*/ 191736 w 812"/>
                  <a:gd name="T15" fmla="*/ 255767 h 812"/>
                  <a:gd name="T16" fmla="*/ 84896 w 812"/>
                  <a:gd name="T17" fmla="*/ 212240 h 812"/>
                  <a:gd name="T18" fmla="*/ 94968 w 812"/>
                  <a:gd name="T19" fmla="*/ 244616 h 812"/>
                  <a:gd name="T20" fmla="*/ 100005 w 812"/>
                  <a:gd name="T21" fmla="*/ 255767 h 812"/>
                  <a:gd name="T22" fmla="*/ 46405 w 812"/>
                  <a:gd name="T23" fmla="*/ 212240 h 812"/>
                  <a:gd name="T24" fmla="*/ 100005 w 812"/>
                  <a:gd name="T25" fmla="*/ 35613 h 812"/>
                  <a:gd name="T26" fmla="*/ 94968 w 812"/>
                  <a:gd name="T27" fmla="*/ 47125 h 812"/>
                  <a:gd name="T28" fmla="*/ 47484 w 812"/>
                  <a:gd name="T29" fmla="*/ 78781 h 812"/>
                  <a:gd name="T30" fmla="*/ 100005 w 812"/>
                  <a:gd name="T31" fmla="*/ 35613 h 812"/>
                  <a:gd name="T32" fmla="*/ 26620 w 812"/>
                  <a:gd name="T33" fmla="*/ 146050 h 812"/>
                  <a:gd name="T34" fmla="*/ 79860 w 812"/>
                  <a:gd name="T35" fmla="*/ 105401 h 812"/>
                  <a:gd name="T36" fmla="*/ 77701 w 812"/>
                  <a:gd name="T37" fmla="*/ 146050 h 812"/>
                  <a:gd name="T38" fmla="*/ 79860 w 812"/>
                  <a:gd name="T39" fmla="*/ 185260 h 812"/>
                  <a:gd name="T40" fmla="*/ 33095 w 812"/>
                  <a:gd name="T41" fmla="*/ 185260 h 812"/>
                  <a:gd name="T42" fmla="*/ 100005 w 812"/>
                  <a:gd name="T43" fmla="*/ 35613 h 812"/>
                  <a:gd name="T44" fmla="*/ 146050 w 812"/>
                  <a:gd name="T45" fmla="*/ 264761 h 812"/>
                  <a:gd name="T46" fmla="*/ 179505 w 812"/>
                  <a:gd name="T47" fmla="*/ 212240 h 812"/>
                  <a:gd name="T48" fmla="*/ 146050 w 812"/>
                  <a:gd name="T49" fmla="*/ 264761 h 812"/>
                  <a:gd name="T50" fmla="*/ 187059 w 812"/>
                  <a:gd name="T51" fmla="*/ 146050 h 812"/>
                  <a:gd name="T52" fmla="*/ 107199 w 812"/>
                  <a:gd name="T53" fmla="*/ 185260 h 812"/>
                  <a:gd name="T54" fmla="*/ 104321 w 812"/>
                  <a:gd name="T55" fmla="*/ 146050 h 812"/>
                  <a:gd name="T56" fmla="*/ 107199 w 812"/>
                  <a:gd name="T57" fmla="*/ 105401 h 812"/>
                  <a:gd name="T58" fmla="*/ 184181 w 812"/>
                  <a:gd name="T59" fmla="*/ 105401 h 812"/>
                  <a:gd name="T60" fmla="*/ 265120 w 812"/>
                  <a:gd name="T61" fmla="*/ 146050 h 812"/>
                  <a:gd name="T62" fmla="*/ 258285 w 812"/>
                  <a:gd name="T63" fmla="*/ 185260 h 812"/>
                  <a:gd name="T64" fmla="*/ 211521 w 812"/>
                  <a:gd name="T65" fmla="*/ 185260 h 812"/>
                  <a:gd name="T66" fmla="*/ 214039 w 812"/>
                  <a:gd name="T67" fmla="*/ 146050 h 812"/>
                  <a:gd name="T68" fmla="*/ 257926 w 812"/>
                  <a:gd name="T69" fmla="*/ 105401 h 812"/>
                  <a:gd name="T70" fmla="*/ 265120 w 812"/>
                  <a:gd name="T71" fmla="*/ 146050 h 812"/>
                  <a:gd name="T72" fmla="*/ 112595 w 812"/>
                  <a:gd name="T73" fmla="*/ 78781 h 812"/>
                  <a:gd name="T74" fmla="*/ 146050 w 812"/>
                  <a:gd name="T75" fmla="*/ 26620 h 812"/>
                  <a:gd name="T76" fmla="*/ 179505 w 812"/>
                  <a:gd name="T77" fmla="*/ 78781 h 812"/>
                  <a:gd name="T78" fmla="*/ 12950 w 812"/>
                  <a:gd name="T79" fmla="*/ 85616 h 812"/>
                  <a:gd name="T80" fmla="*/ 12231 w 812"/>
                  <a:gd name="T81" fmla="*/ 87414 h 812"/>
                  <a:gd name="T82" fmla="*/ 0 w 812"/>
                  <a:gd name="T83" fmla="*/ 146050 h 812"/>
                  <a:gd name="T84" fmla="*/ 146050 w 812"/>
                  <a:gd name="T85" fmla="*/ 291740 h 812"/>
                  <a:gd name="T86" fmla="*/ 291740 w 812"/>
                  <a:gd name="T87" fmla="*/ 146050 h 812"/>
                  <a:gd name="T88" fmla="*/ 279509 w 812"/>
                  <a:gd name="T89" fmla="*/ 87414 h 812"/>
                  <a:gd name="T90" fmla="*/ 278430 w 812"/>
                  <a:gd name="T91" fmla="*/ 85616 h 812"/>
                  <a:gd name="T92" fmla="*/ 146050 w 812"/>
                  <a:gd name="T93" fmla="*/ 0 h 81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12" h="812">
                    <a:moveTo>
                      <a:pt x="680" y="219"/>
                    </a:moveTo>
                    <a:lnTo>
                      <a:pt x="574" y="219"/>
                    </a:lnTo>
                    <a:cubicBezTo>
                      <a:pt x="567" y="187"/>
                      <a:pt x="558" y="157"/>
                      <a:pt x="548" y="131"/>
                    </a:cubicBezTo>
                    <a:cubicBezTo>
                      <a:pt x="542" y="120"/>
                      <a:pt x="537" y="110"/>
                      <a:pt x="533" y="99"/>
                    </a:cubicBezTo>
                    <a:cubicBezTo>
                      <a:pt x="592" y="124"/>
                      <a:pt x="643" y="166"/>
                      <a:pt x="680" y="219"/>
                    </a:cubicBezTo>
                    <a:close/>
                    <a:moveTo>
                      <a:pt x="533" y="711"/>
                    </a:moveTo>
                    <a:lnTo>
                      <a:pt x="533" y="711"/>
                    </a:lnTo>
                    <a:cubicBezTo>
                      <a:pt x="537" y="702"/>
                      <a:pt x="542" y="692"/>
                      <a:pt x="548" y="680"/>
                    </a:cubicBezTo>
                    <a:cubicBezTo>
                      <a:pt x="558" y="653"/>
                      <a:pt x="569" y="622"/>
                      <a:pt x="576" y="590"/>
                    </a:cubicBezTo>
                    <a:lnTo>
                      <a:pt x="681" y="590"/>
                    </a:lnTo>
                    <a:cubicBezTo>
                      <a:pt x="646" y="643"/>
                      <a:pt x="594" y="685"/>
                      <a:pt x="533" y="711"/>
                    </a:cubicBezTo>
                    <a:close/>
                    <a:moveTo>
                      <a:pt x="129" y="590"/>
                    </a:moveTo>
                    <a:lnTo>
                      <a:pt x="236" y="590"/>
                    </a:lnTo>
                    <a:cubicBezTo>
                      <a:pt x="243" y="622"/>
                      <a:pt x="252" y="653"/>
                      <a:pt x="264" y="680"/>
                    </a:cubicBezTo>
                    <a:cubicBezTo>
                      <a:pt x="268" y="692"/>
                      <a:pt x="273" y="702"/>
                      <a:pt x="278" y="711"/>
                    </a:cubicBezTo>
                    <a:cubicBezTo>
                      <a:pt x="217" y="685"/>
                      <a:pt x="166" y="643"/>
                      <a:pt x="129" y="590"/>
                    </a:cubicBezTo>
                    <a:close/>
                    <a:moveTo>
                      <a:pt x="278" y="99"/>
                    </a:moveTo>
                    <a:lnTo>
                      <a:pt x="278" y="99"/>
                    </a:lnTo>
                    <a:cubicBezTo>
                      <a:pt x="273" y="110"/>
                      <a:pt x="268" y="120"/>
                      <a:pt x="264" y="131"/>
                    </a:cubicBezTo>
                    <a:cubicBezTo>
                      <a:pt x="252" y="157"/>
                      <a:pt x="243" y="187"/>
                      <a:pt x="236" y="219"/>
                    </a:cubicBezTo>
                    <a:lnTo>
                      <a:pt x="132" y="219"/>
                    </a:lnTo>
                    <a:cubicBezTo>
                      <a:pt x="167" y="166"/>
                      <a:pt x="217" y="124"/>
                      <a:pt x="278" y="99"/>
                    </a:cubicBezTo>
                    <a:lnTo>
                      <a:pt x="74" y="406"/>
                    </a:lnTo>
                    <a:cubicBezTo>
                      <a:pt x="74" y="366"/>
                      <a:pt x="82" y="329"/>
                      <a:pt x="93" y="293"/>
                    </a:cubicBezTo>
                    <a:lnTo>
                      <a:pt x="222" y="293"/>
                    </a:lnTo>
                    <a:cubicBezTo>
                      <a:pt x="217" y="329"/>
                      <a:pt x="216" y="367"/>
                      <a:pt x="216" y="406"/>
                    </a:cubicBezTo>
                    <a:cubicBezTo>
                      <a:pt x="216" y="443"/>
                      <a:pt x="217" y="480"/>
                      <a:pt x="222" y="515"/>
                    </a:cubicBezTo>
                    <a:lnTo>
                      <a:pt x="92" y="515"/>
                    </a:lnTo>
                    <a:cubicBezTo>
                      <a:pt x="80" y="480"/>
                      <a:pt x="74" y="444"/>
                      <a:pt x="74" y="406"/>
                    </a:cubicBezTo>
                    <a:lnTo>
                      <a:pt x="278" y="99"/>
                    </a:lnTo>
                    <a:close/>
                    <a:moveTo>
                      <a:pt x="406" y="736"/>
                    </a:moveTo>
                    <a:lnTo>
                      <a:pt x="406" y="736"/>
                    </a:lnTo>
                    <a:cubicBezTo>
                      <a:pt x="375" y="736"/>
                      <a:pt x="336" y="683"/>
                      <a:pt x="311" y="590"/>
                    </a:cubicBezTo>
                    <a:lnTo>
                      <a:pt x="499" y="590"/>
                    </a:lnTo>
                    <a:cubicBezTo>
                      <a:pt x="476" y="683"/>
                      <a:pt x="435" y="736"/>
                      <a:pt x="406" y="736"/>
                    </a:cubicBezTo>
                    <a:close/>
                    <a:moveTo>
                      <a:pt x="520" y="406"/>
                    </a:moveTo>
                    <a:lnTo>
                      <a:pt x="520" y="406"/>
                    </a:lnTo>
                    <a:cubicBezTo>
                      <a:pt x="520" y="444"/>
                      <a:pt x="518" y="481"/>
                      <a:pt x="514" y="515"/>
                    </a:cubicBezTo>
                    <a:lnTo>
                      <a:pt x="298" y="515"/>
                    </a:lnTo>
                    <a:cubicBezTo>
                      <a:pt x="293" y="481"/>
                      <a:pt x="290" y="444"/>
                      <a:pt x="290" y="406"/>
                    </a:cubicBezTo>
                    <a:cubicBezTo>
                      <a:pt x="290" y="364"/>
                      <a:pt x="293" y="327"/>
                      <a:pt x="298" y="293"/>
                    </a:cubicBezTo>
                    <a:lnTo>
                      <a:pt x="512" y="293"/>
                    </a:lnTo>
                    <a:cubicBezTo>
                      <a:pt x="518" y="327"/>
                      <a:pt x="520" y="364"/>
                      <a:pt x="520" y="406"/>
                    </a:cubicBezTo>
                    <a:close/>
                    <a:moveTo>
                      <a:pt x="737" y="406"/>
                    </a:moveTo>
                    <a:lnTo>
                      <a:pt x="737" y="406"/>
                    </a:lnTo>
                    <a:cubicBezTo>
                      <a:pt x="737" y="444"/>
                      <a:pt x="730" y="480"/>
                      <a:pt x="718" y="515"/>
                    </a:cubicBezTo>
                    <a:lnTo>
                      <a:pt x="588" y="515"/>
                    </a:lnTo>
                    <a:cubicBezTo>
                      <a:pt x="592" y="480"/>
                      <a:pt x="595" y="443"/>
                      <a:pt x="595" y="406"/>
                    </a:cubicBezTo>
                    <a:cubicBezTo>
                      <a:pt x="595" y="367"/>
                      <a:pt x="592" y="329"/>
                      <a:pt x="588" y="293"/>
                    </a:cubicBezTo>
                    <a:lnTo>
                      <a:pt x="717" y="293"/>
                    </a:lnTo>
                    <a:cubicBezTo>
                      <a:pt x="730" y="329"/>
                      <a:pt x="737" y="366"/>
                      <a:pt x="737" y="406"/>
                    </a:cubicBezTo>
                    <a:close/>
                    <a:moveTo>
                      <a:pt x="499" y="219"/>
                    </a:moveTo>
                    <a:lnTo>
                      <a:pt x="313" y="219"/>
                    </a:lnTo>
                    <a:cubicBezTo>
                      <a:pt x="336" y="127"/>
                      <a:pt x="375" y="74"/>
                      <a:pt x="406" y="74"/>
                    </a:cubicBezTo>
                    <a:cubicBezTo>
                      <a:pt x="435" y="74"/>
                      <a:pt x="474" y="127"/>
                      <a:pt x="499" y="219"/>
                    </a:cubicBezTo>
                    <a:close/>
                    <a:moveTo>
                      <a:pt x="36" y="238"/>
                    </a:moveTo>
                    <a:lnTo>
                      <a:pt x="36" y="238"/>
                    </a:lnTo>
                    <a:cubicBezTo>
                      <a:pt x="34" y="240"/>
                      <a:pt x="34" y="241"/>
                      <a:pt x="34" y="243"/>
                    </a:cubicBezTo>
                    <a:cubicBezTo>
                      <a:pt x="12" y="293"/>
                      <a:pt x="0" y="348"/>
                      <a:pt x="0" y="406"/>
                    </a:cubicBezTo>
                    <a:cubicBezTo>
                      <a:pt x="0" y="629"/>
                      <a:pt x="182" y="811"/>
                      <a:pt x="406" y="811"/>
                    </a:cubicBezTo>
                    <a:cubicBezTo>
                      <a:pt x="630" y="811"/>
                      <a:pt x="811" y="629"/>
                      <a:pt x="811" y="406"/>
                    </a:cubicBezTo>
                    <a:cubicBezTo>
                      <a:pt x="811" y="348"/>
                      <a:pt x="800" y="293"/>
                      <a:pt x="777" y="243"/>
                    </a:cubicBezTo>
                    <a:cubicBezTo>
                      <a:pt x="776" y="241"/>
                      <a:pt x="776" y="240"/>
                      <a:pt x="774" y="238"/>
                    </a:cubicBezTo>
                    <a:cubicBezTo>
                      <a:pt x="711" y="98"/>
                      <a:pt x="570" y="0"/>
                      <a:pt x="406" y="0"/>
                    </a:cubicBezTo>
                    <a:cubicBezTo>
                      <a:pt x="241" y="0"/>
                      <a:pt x="99" y="98"/>
                      <a:pt x="36" y="23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8E0AAFA4-14E8-FB46-AE28-8BF00EC5E1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8904" y="2364210"/>
                <a:ext cx="692534" cy="969550"/>
              </a:xfrm>
              <a:custGeom>
                <a:avLst/>
                <a:gdLst>
                  <a:gd name="T0" fmla="*/ 204571 w 814"/>
                  <a:gd name="T1" fmla="*/ 26666 h 1141"/>
                  <a:gd name="T2" fmla="*/ 239207 w 814"/>
                  <a:gd name="T3" fmla="*/ 26666 h 1141"/>
                  <a:gd name="T4" fmla="*/ 239207 w 814"/>
                  <a:gd name="T5" fmla="*/ 61620 h 1141"/>
                  <a:gd name="T6" fmla="*/ 204571 w 814"/>
                  <a:gd name="T7" fmla="*/ 61620 h 1141"/>
                  <a:gd name="T8" fmla="*/ 204571 w 814"/>
                  <a:gd name="T9" fmla="*/ 26666 h 1141"/>
                  <a:gd name="T10" fmla="*/ 265545 w 814"/>
                  <a:gd name="T11" fmla="*/ 73152 h 1141"/>
                  <a:gd name="T12" fmla="*/ 265545 w 814"/>
                  <a:gd name="T13" fmla="*/ 73152 h 1141"/>
                  <a:gd name="T14" fmla="*/ 265906 w 814"/>
                  <a:gd name="T15" fmla="*/ 67386 h 1141"/>
                  <a:gd name="T16" fmla="*/ 265906 w 814"/>
                  <a:gd name="T17" fmla="*/ 20900 h 1141"/>
                  <a:gd name="T18" fmla="*/ 265906 w 814"/>
                  <a:gd name="T19" fmla="*/ 20900 h 1141"/>
                  <a:gd name="T20" fmla="*/ 245340 w 814"/>
                  <a:gd name="T21" fmla="*/ 0 h 1141"/>
                  <a:gd name="T22" fmla="*/ 198437 w 814"/>
                  <a:gd name="T23" fmla="*/ 0 h 1141"/>
                  <a:gd name="T24" fmla="*/ 198437 w 814"/>
                  <a:gd name="T25" fmla="*/ 0 h 1141"/>
                  <a:gd name="T26" fmla="*/ 177872 w 814"/>
                  <a:gd name="T27" fmla="*/ 20900 h 1141"/>
                  <a:gd name="T28" fmla="*/ 177872 w 814"/>
                  <a:gd name="T29" fmla="*/ 67386 h 1141"/>
                  <a:gd name="T30" fmla="*/ 177872 w 814"/>
                  <a:gd name="T31" fmla="*/ 67386 h 1141"/>
                  <a:gd name="T32" fmla="*/ 198437 w 814"/>
                  <a:gd name="T33" fmla="*/ 88287 h 1141"/>
                  <a:gd name="T34" fmla="*/ 242815 w 814"/>
                  <a:gd name="T35" fmla="*/ 88287 h 1141"/>
                  <a:gd name="T36" fmla="*/ 242815 w 814"/>
                  <a:gd name="T37" fmla="*/ 88287 h 1141"/>
                  <a:gd name="T38" fmla="*/ 266267 w 814"/>
                  <a:gd name="T39" fmla="*/ 182699 h 1141"/>
                  <a:gd name="T40" fmla="*/ 266267 w 814"/>
                  <a:gd name="T41" fmla="*/ 182699 h 1141"/>
                  <a:gd name="T42" fmla="*/ 207096 w 814"/>
                  <a:gd name="T43" fmla="*/ 325399 h 1141"/>
                  <a:gd name="T44" fmla="*/ 207096 w 814"/>
                  <a:gd name="T45" fmla="*/ 325399 h 1141"/>
                  <a:gd name="T46" fmla="*/ 64582 w 814"/>
                  <a:gd name="T47" fmla="*/ 383776 h 1141"/>
                  <a:gd name="T48" fmla="*/ 64582 w 814"/>
                  <a:gd name="T49" fmla="*/ 383776 h 1141"/>
                  <a:gd name="T50" fmla="*/ 17679 w 814"/>
                  <a:gd name="T51" fmla="*/ 378371 h 1141"/>
                  <a:gd name="T52" fmla="*/ 17679 w 814"/>
                  <a:gd name="T53" fmla="*/ 378371 h 1141"/>
                  <a:gd name="T54" fmla="*/ 1443 w 814"/>
                  <a:gd name="T55" fmla="*/ 388461 h 1141"/>
                  <a:gd name="T56" fmla="*/ 1443 w 814"/>
                  <a:gd name="T57" fmla="*/ 388461 h 1141"/>
                  <a:gd name="T58" fmla="*/ 10824 w 814"/>
                  <a:gd name="T59" fmla="*/ 404677 h 1141"/>
                  <a:gd name="T60" fmla="*/ 10824 w 814"/>
                  <a:gd name="T61" fmla="*/ 404677 h 1141"/>
                  <a:gd name="T62" fmla="*/ 64582 w 814"/>
                  <a:gd name="T63" fmla="*/ 410803 h 1141"/>
                  <a:gd name="T64" fmla="*/ 64582 w 814"/>
                  <a:gd name="T65" fmla="*/ 410803 h 1141"/>
                  <a:gd name="T66" fmla="*/ 225858 w 814"/>
                  <a:gd name="T67" fmla="*/ 343777 h 1141"/>
                  <a:gd name="T68" fmla="*/ 225858 w 814"/>
                  <a:gd name="T69" fmla="*/ 343777 h 1141"/>
                  <a:gd name="T70" fmla="*/ 293326 w 814"/>
                  <a:gd name="T71" fmla="*/ 182699 h 1141"/>
                  <a:gd name="T72" fmla="*/ 293326 w 814"/>
                  <a:gd name="T73" fmla="*/ 182699 h 1141"/>
                  <a:gd name="T74" fmla="*/ 265545 w 814"/>
                  <a:gd name="T75" fmla="*/ 73152 h 114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814" h="1141">
                    <a:moveTo>
                      <a:pt x="567" y="74"/>
                    </a:moveTo>
                    <a:lnTo>
                      <a:pt x="663" y="74"/>
                    </a:lnTo>
                    <a:lnTo>
                      <a:pt x="663" y="171"/>
                    </a:lnTo>
                    <a:lnTo>
                      <a:pt x="567" y="171"/>
                    </a:lnTo>
                    <a:lnTo>
                      <a:pt x="567" y="74"/>
                    </a:lnTo>
                    <a:close/>
                    <a:moveTo>
                      <a:pt x="736" y="203"/>
                    </a:moveTo>
                    <a:lnTo>
                      <a:pt x="736" y="203"/>
                    </a:lnTo>
                    <a:cubicBezTo>
                      <a:pt x="736" y="197"/>
                      <a:pt x="737" y="193"/>
                      <a:pt x="737" y="187"/>
                    </a:cubicBezTo>
                    <a:lnTo>
                      <a:pt x="737" y="58"/>
                    </a:lnTo>
                    <a:cubicBezTo>
                      <a:pt x="737" y="27"/>
                      <a:pt x="710" y="0"/>
                      <a:pt x="680" y="0"/>
                    </a:cubicBezTo>
                    <a:lnTo>
                      <a:pt x="550" y="0"/>
                    </a:lnTo>
                    <a:cubicBezTo>
                      <a:pt x="519" y="0"/>
                      <a:pt x="493" y="27"/>
                      <a:pt x="493" y="58"/>
                    </a:cubicBezTo>
                    <a:lnTo>
                      <a:pt x="493" y="187"/>
                    </a:lnTo>
                    <a:cubicBezTo>
                      <a:pt x="493" y="220"/>
                      <a:pt x="519" y="245"/>
                      <a:pt x="550" y="245"/>
                    </a:cubicBezTo>
                    <a:lnTo>
                      <a:pt x="673" y="245"/>
                    </a:lnTo>
                    <a:cubicBezTo>
                      <a:pt x="716" y="325"/>
                      <a:pt x="738" y="415"/>
                      <a:pt x="738" y="507"/>
                    </a:cubicBezTo>
                    <a:cubicBezTo>
                      <a:pt x="738" y="656"/>
                      <a:pt x="680" y="795"/>
                      <a:pt x="574" y="903"/>
                    </a:cubicBezTo>
                    <a:cubicBezTo>
                      <a:pt x="469" y="1007"/>
                      <a:pt x="328" y="1065"/>
                      <a:pt x="179" y="1065"/>
                    </a:cubicBezTo>
                    <a:cubicBezTo>
                      <a:pt x="135" y="1065"/>
                      <a:pt x="91" y="1061"/>
                      <a:pt x="49" y="1050"/>
                    </a:cubicBezTo>
                    <a:cubicBezTo>
                      <a:pt x="29" y="1046"/>
                      <a:pt x="9" y="1058"/>
                      <a:pt x="4" y="1078"/>
                    </a:cubicBezTo>
                    <a:cubicBezTo>
                      <a:pt x="0" y="1098"/>
                      <a:pt x="11" y="1119"/>
                      <a:pt x="30" y="1123"/>
                    </a:cubicBezTo>
                    <a:cubicBezTo>
                      <a:pt x="79" y="1135"/>
                      <a:pt x="128" y="1140"/>
                      <a:pt x="179" y="1140"/>
                    </a:cubicBezTo>
                    <a:cubicBezTo>
                      <a:pt x="347" y="1140"/>
                      <a:pt x="507" y="1074"/>
                      <a:pt x="626" y="954"/>
                    </a:cubicBezTo>
                    <a:cubicBezTo>
                      <a:pt x="746" y="834"/>
                      <a:pt x="813" y="676"/>
                      <a:pt x="813" y="507"/>
                    </a:cubicBezTo>
                    <a:cubicBezTo>
                      <a:pt x="813" y="400"/>
                      <a:pt x="786" y="295"/>
                      <a:pt x="736" y="203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F5F90685-B53F-8C4D-8D20-F166B18108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3329" y="2255652"/>
                <a:ext cx="722484" cy="1006982"/>
              </a:xfrm>
              <a:custGeom>
                <a:avLst/>
                <a:gdLst>
                  <a:gd name="T0" fmla="*/ 99972 w 852"/>
                  <a:gd name="T1" fmla="*/ 399312 h 1186"/>
                  <a:gd name="T2" fmla="*/ 66168 w 852"/>
                  <a:gd name="T3" fmla="*/ 399312 h 1186"/>
                  <a:gd name="T4" fmla="*/ 66168 w 852"/>
                  <a:gd name="T5" fmla="*/ 365106 h 1186"/>
                  <a:gd name="T6" fmla="*/ 99972 w 852"/>
                  <a:gd name="T7" fmla="*/ 365106 h 1186"/>
                  <a:gd name="T8" fmla="*/ 99972 w 852"/>
                  <a:gd name="T9" fmla="*/ 399312 h 1186"/>
                  <a:gd name="T10" fmla="*/ 106445 w 852"/>
                  <a:gd name="T11" fmla="*/ 338821 h 1186"/>
                  <a:gd name="T12" fmla="*/ 60055 w 852"/>
                  <a:gd name="T13" fmla="*/ 338821 h 1186"/>
                  <a:gd name="T14" fmla="*/ 60055 w 852"/>
                  <a:gd name="T15" fmla="*/ 338821 h 1186"/>
                  <a:gd name="T16" fmla="*/ 59695 w 852"/>
                  <a:gd name="T17" fmla="*/ 338821 h 1186"/>
                  <a:gd name="T18" fmla="*/ 59695 w 852"/>
                  <a:gd name="T19" fmla="*/ 338821 h 1186"/>
                  <a:gd name="T20" fmla="*/ 26611 w 852"/>
                  <a:gd name="T21" fmla="*/ 228281 h 1186"/>
                  <a:gd name="T22" fmla="*/ 26611 w 852"/>
                  <a:gd name="T23" fmla="*/ 228281 h 1186"/>
                  <a:gd name="T24" fmla="*/ 85587 w 852"/>
                  <a:gd name="T25" fmla="*/ 85695 h 1186"/>
                  <a:gd name="T26" fmla="*/ 85587 w 852"/>
                  <a:gd name="T27" fmla="*/ 85695 h 1186"/>
                  <a:gd name="T28" fmla="*/ 227993 w 852"/>
                  <a:gd name="T29" fmla="*/ 26645 h 1186"/>
                  <a:gd name="T30" fmla="*/ 227993 w 852"/>
                  <a:gd name="T31" fmla="*/ 26645 h 1186"/>
                  <a:gd name="T32" fmla="*/ 286969 w 852"/>
                  <a:gd name="T33" fmla="*/ 35646 h 1186"/>
                  <a:gd name="T34" fmla="*/ 286969 w 852"/>
                  <a:gd name="T35" fmla="*/ 35646 h 1186"/>
                  <a:gd name="T36" fmla="*/ 303511 w 852"/>
                  <a:gd name="T37" fmla="*/ 26645 h 1186"/>
                  <a:gd name="T38" fmla="*/ 303511 w 852"/>
                  <a:gd name="T39" fmla="*/ 26645 h 1186"/>
                  <a:gd name="T40" fmla="*/ 294880 w 852"/>
                  <a:gd name="T41" fmla="*/ 10082 h 1186"/>
                  <a:gd name="T42" fmla="*/ 294880 w 852"/>
                  <a:gd name="T43" fmla="*/ 10082 h 1186"/>
                  <a:gd name="T44" fmla="*/ 227993 w 852"/>
                  <a:gd name="T45" fmla="*/ 0 h 1186"/>
                  <a:gd name="T46" fmla="*/ 227993 w 852"/>
                  <a:gd name="T47" fmla="*/ 0 h 1186"/>
                  <a:gd name="T48" fmla="*/ 66528 w 852"/>
                  <a:gd name="T49" fmla="*/ 66612 h 1186"/>
                  <a:gd name="T50" fmla="*/ 66528 w 852"/>
                  <a:gd name="T51" fmla="*/ 66612 h 1186"/>
                  <a:gd name="T52" fmla="*/ 0 w 852"/>
                  <a:gd name="T53" fmla="*/ 228281 h 1186"/>
                  <a:gd name="T54" fmla="*/ 0 w 852"/>
                  <a:gd name="T55" fmla="*/ 228281 h 1186"/>
                  <a:gd name="T56" fmla="*/ 39557 w 852"/>
                  <a:gd name="T57" fmla="*/ 356104 h 1186"/>
                  <a:gd name="T58" fmla="*/ 39557 w 852"/>
                  <a:gd name="T59" fmla="*/ 356104 h 1186"/>
                  <a:gd name="T60" fmla="*/ 39557 w 852"/>
                  <a:gd name="T61" fmla="*/ 359345 h 1186"/>
                  <a:gd name="T62" fmla="*/ 39557 w 852"/>
                  <a:gd name="T63" fmla="*/ 405793 h 1186"/>
                  <a:gd name="T64" fmla="*/ 39557 w 852"/>
                  <a:gd name="T65" fmla="*/ 405793 h 1186"/>
                  <a:gd name="T66" fmla="*/ 60055 w 852"/>
                  <a:gd name="T67" fmla="*/ 426677 h 1186"/>
                  <a:gd name="T68" fmla="*/ 106445 w 852"/>
                  <a:gd name="T69" fmla="*/ 426677 h 1186"/>
                  <a:gd name="T70" fmla="*/ 106445 w 852"/>
                  <a:gd name="T71" fmla="*/ 426677 h 1186"/>
                  <a:gd name="T72" fmla="*/ 127302 w 852"/>
                  <a:gd name="T73" fmla="*/ 405793 h 1186"/>
                  <a:gd name="T74" fmla="*/ 127302 w 852"/>
                  <a:gd name="T75" fmla="*/ 359345 h 1186"/>
                  <a:gd name="T76" fmla="*/ 127302 w 852"/>
                  <a:gd name="T77" fmla="*/ 359345 h 1186"/>
                  <a:gd name="T78" fmla="*/ 106445 w 852"/>
                  <a:gd name="T79" fmla="*/ 338821 h 118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852" h="1186">
                    <a:moveTo>
                      <a:pt x="278" y="1109"/>
                    </a:moveTo>
                    <a:lnTo>
                      <a:pt x="184" y="1109"/>
                    </a:lnTo>
                    <a:lnTo>
                      <a:pt x="184" y="1014"/>
                    </a:lnTo>
                    <a:lnTo>
                      <a:pt x="278" y="1014"/>
                    </a:lnTo>
                    <a:lnTo>
                      <a:pt x="278" y="1109"/>
                    </a:lnTo>
                    <a:close/>
                    <a:moveTo>
                      <a:pt x="296" y="941"/>
                    </a:moveTo>
                    <a:lnTo>
                      <a:pt x="167" y="941"/>
                    </a:lnTo>
                    <a:cubicBezTo>
                      <a:pt x="166" y="941"/>
                      <a:pt x="166" y="941"/>
                      <a:pt x="166" y="941"/>
                    </a:cubicBezTo>
                    <a:cubicBezTo>
                      <a:pt x="105" y="848"/>
                      <a:pt x="74" y="743"/>
                      <a:pt x="74" y="634"/>
                    </a:cubicBezTo>
                    <a:cubicBezTo>
                      <a:pt x="74" y="485"/>
                      <a:pt x="132" y="343"/>
                      <a:pt x="238" y="238"/>
                    </a:cubicBezTo>
                    <a:cubicBezTo>
                      <a:pt x="343" y="132"/>
                      <a:pt x="484" y="74"/>
                      <a:pt x="634" y="74"/>
                    </a:cubicBezTo>
                    <a:cubicBezTo>
                      <a:pt x="690" y="74"/>
                      <a:pt x="745" y="83"/>
                      <a:pt x="798" y="99"/>
                    </a:cubicBezTo>
                    <a:cubicBezTo>
                      <a:pt x="818" y="105"/>
                      <a:pt x="838" y="93"/>
                      <a:pt x="844" y="74"/>
                    </a:cubicBezTo>
                    <a:cubicBezTo>
                      <a:pt x="851" y="55"/>
                      <a:pt x="839" y="34"/>
                      <a:pt x="820" y="28"/>
                    </a:cubicBezTo>
                    <a:cubicBezTo>
                      <a:pt x="760" y="9"/>
                      <a:pt x="697" y="0"/>
                      <a:pt x="634" y="0"/>
                    </a:cubicBezTo>
                    <a:cubicBezTo>
                      <a:pt x="465" y="0"/>
                      <a:pt x="305" y="65"/>
                      <a:pt x="185" y="185"/>
                    </a:cubicBezTo>
                    <a:cubicBezTo>
                      <a:pt x="65" y="305"/>
                      <a:pt x="0" y="464"/>
                      <a:pt x="0" y="634"/>
                    </a:cubicBezTo>
                    <a:cubicBezTo>
                      <a:pt x="0" y="761"/>
                      <a:pt x="38" y="884"/>
                      <a:pt x="110" y="989"/>
                    </a:cubicBezTo>
                    <a:cubicBezTo>
                      <a:pt x="110" y="992"/>
                      <a:pt x="110" y="995"/>
                      <a:pt x="110" y="998"/>
                    </a:cubicBezTo>
                    <a:lnTo>
                      <a:pt x="110" y="1127"/>
                    </a:lnTo>
                    <a:cubicBezTo>
                      <a:pt x="110" y="1158"/>
                      <a:pt x="135" y="1185"/>
                      <a:pt x="167" y="1185"/>
                    </a:cubicBezTo>
                    <a:lnTo>
                      <a:pt x="296" y="1185"/>
                    </a:lnTo>
                    <a:cubicBezTo>
                      <a:pt x="327" y="1185"/>
                      <a:pt x="354" y="1158"/>
                      <a:pt x="354" y="1127"/>
                    </a:cubicBezTo>
                    <a:lnTo>
                      <a:pt x="354" y="998"/>
                    </a:lnTo>
                    <a:cubicBezTo>
                      <a:pt x="354" y="966"/>
                      <a:pt x="327" y="941"/>
                      <a:pt x="296" y="94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7D6B368-EFC1-F04C-8616-369DD1565F54}"/>
                </a:ext>
              </a:extLst>
            </p:cNvPr>
            <p:cNvGrpSpPr/>
            <p:nvPr/>
          </p:nvGrpSpPr>
          <p:grpSpPr>
            <a:xfrm>
              <a:off x="9146328" y="7225906"/>
              <a:ext cx="1193548" cy="1170594"/>
              <a:chOff x="5220658" y="6646697"/>
              <a:chExt cx="973293" cy="954577"/>
            </a:xfrm>
          </p:grpSpPr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5441691C-4B18-F843-AF4F-E744E773E8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892" y="6886277"/>
                <a:ext cx="393059" cy="714997"/>
              </a:xfrm>
              <a:custGeom>
                <a:avLst/>
                <a:gdLst>
                  <a:gd name="T0" fmla="*/ 142311 w 465"/>
                  <a:gd name="T1" fmla="*/ 144952 h 843"/>
                  <a:gd name="T2" fmla="*/ 112559 w 465"/>
                  <a:gd name="T3" fmla="*/ 187755 h 843"/>
                  <a:gd name="T4" fmla="*/ 112559 w 465"/>
                  <a:gd name="T5" fmla="*/ 278035 h 843"/>
                  <a:gd name="T6" fmla="*/ 53770 w 465"/>
                  <a:gd name="T7" fmla="*/ 278035 h 843"/>
                  <a:gd name="T8" fmla="*/ 53770 w 465"/>
                  <a:gd name="T9" fmla="*/ 187755 h 843"/>
                  <a:gd name="T10" fmla="*/ 24376 w 465"/>
                  <a:gd name="T11" fmla="*/ 144952 h 843"/>
                  <a:gd name="T12" fmla="*/ 24376 w 465"/>
                  <a:gd name="T13" fmla="*/ 61506 h 843"/>
                  <a:gd name="T14" fmla="*/ 24376 w 465"/>
                  <a:gd name="T15" fmla="*/ 61506 h 843"/>
                  <a:gd name="T16" fmla="*/ 60939 w 465"/>
                  <a:gd name="T17" fmla="*/ 24458 h 843"/>
                  <a:gd name="T18" fmla="*/ 71335 w 465"/>
                  <a:gd name="T19" fmla="*/ 24458 h 843"/>
                  <a:gd name="T20" fmla="*/ 71335 w 465"/>
                  <a:gd name="T21" fmla="*/ 87043 h 843"/>
                  <a:gd name="T22" fmla="*/ 95711 w 465"/>
                  <a:gd name="T23" fmla="*/ 87043 h 843"/>
                  <a:gd name="T24" fmla="*/ 95711 w 465"/>
                  <a:gd name="T25" fmla="*/ 24458 h 843"/>
                  <a:gd name="T26" fmla="*/ 105031 w 465"/>
                  <a:gd name="T27" fmla="*/ 24458 h 843"/>
                  <a:gd name="T28" fmla="*/ 105031 w 465"/>
                  <a:gd name="T29" fmla="*/ 24458 h 843"/>
                  <a:gd name="T30" fmla="*/ 142311 w 465"/>
                  <a:gd name="T31" fmla="*/ 61506 h 843"/>
                  <a:gd name="T32" fmla="*/ 142311 w 465"/>
                  <a:gd name="T33" fmla="*/ 144952 h 843"/>
                  <a:gd name="T34" fmla="*/ 105031 w 465"/>
                  <a:gd name="T35" fmla="*/ 0 h 843"/>
                  <a:gd name="T36" fmla="*/ 60939 w 465"/>
                  <a:gd name="T37" fmla="*/ 0 h 843"/>
                  <a:gd name="T38" fmla="*/ 60939 w 465"/>
                  <a:gd name="T39" fmla="*/ 0 h 843"/>
                  <a:gd name="T40" fmla="*/ 0 w 465"/>
                  <a:gd name="T41" fmla="*/ 61506 h 843"/>
                  <a:gd name="T42" fmla="*/ 0 w 465"/>
                  <a:gd name="T43" fmla="*/ 152506 h 843"/>
                  <a:gd name="T44" fmla="*/ 29753 w 465"/>
                  <a:gd name="T45" fmla="*/ 195668 h 843"/>
                  <a:gd name="T46" fmla="*/ 29753 w 465"/>
                  <a:gd name="T47" fmla="*/ 302853 h 843"/>
                  <a:gd name="T48" fmla="*/ 136576 w 465"/>
                  <a:gd name="T49" fmla="*/ 302853 h 843"/>
                  <a:gd name="T50" fmla="*/ 136576 w 465"/>
                  <a:gd name="T51" fmla="*/ 195668 h 843"/>
                  <a:gd name="T52" fmla="*/ 166329 w 465"/>
                  <a:gd name="T53" fmla="*/ 152506 h 843"/>
                  <a:gd name="T54" fmla="*/ 166329 w 465"/>
                  <a:gd name="T55" fmla="*/ 61506 h 843"/>
                  <a:gd name="T56" fmla="*/ 166329 w 465"/>
                  <a:gd name="T57" fmla="*/ 61506 h 843"/>
                  <a:gd name="T58" fmla="*/ 105031 w 465"/>
                  <a:gd name="T59" fmla="*/ 0 h 843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465" h="843">
                    <a:moveTo>
                      <a:pt x="397" y="403"/>
                    </a:moveTo>
                    <a:lnTo>
                      <a:pt x="314" y="522"/>
                    </a:lnTo>
                    <a:lnTo>
                      <a:pt x="314" y="773"/>
                    </a:lnTo>
                    <a:lnTo>
                      <a:pt x="150" y="773"/>
                    </a:lnTo>
                    <a:lnTo>
                      <a:pt x="150" y="522"/>
                    </a:lnTo>
                    <a:lnTo>
                      <a:pt x="68" y="403"/>
                    </a:lnTo>
                    <a:lnTo>
                      <a:pt x="68" y="171"/>
                    </a:lnTo>
                    <a:cubicBezTo>
                      <a:pt x="68" y="113"/>
                      <a:pt x="114" y="68"/>
                      <a:pt x="170" y="68"/>
                    </a:cubicBezTo>
                    <a:lnTo>
                      <a:pt x="199" y="68"/>
                    </a:lnTo>
                    <a:lnTo>
                      <a:pt x="199" y="242"/>
                    </a:lnTo>
                    <a:lnTo>
                      <a:pt x="267" y="242"/>
                    </a:lnTo>
                    <a:lnTo>
                      <a:pt x="267" y="68"/>
                    </a:lnTo>
                    <a:lnTo>
                      <a:pt x="293" y="68"/>
                    </a:lnTo>
                    <a:cubicBezTo>
                      <a:pt x="351" y="68"/>
                      <a:pt x="397" y="113"/>
                      <a:pt x="397" y="171"/>
                    </a:cubicBezTo>
                    <a:lnTo>
                      <a:pt x="397" y="403"/>
                    </a:lnTo>
                    <a:close/>
                    <a:moveTo>
                      <a:pt x="293" y="0"/>
                    </a:moveTo>
                    <a:lnTo>
                      <a:pt x="170" y="0"/>
                    </a:lnTo>
                    <a:cubicBezTo>
                      <a:pt x="77" y="0"/>
                      <a:pt x="0" y="76"/>
                      <a:pt x="0" y="171"/>
                    </a:cubicBezTo>
                    <a:lnTo>
                      <a:pt x="0" y="424"/>
                    </a:lnTo>
                    <a:lnTo>
                      <a:pt x="83" y="544"/>
                    </a:lnTo>
                    <a:lnTo>
                      <a:pt x="83" y="842"/>
                    </a:lnTo>
                    <a:lnTo>
                      <a:pt x="381" y="842"/>
                    </a:lnTo>
                    <a:lnTo>
                      <a:pt x="381" y="544"/>
                    </a:lnTo>
                    <a:lnTo>
                      <a:pt x="464" y="424"/>
                    </a:lnTo>
                    <a:lnTo>
                      <a:pt x="464" y="171"/>
                    </a:lnTo>
                    <a:cubicBezTo>
                      <a:pt x="464" y="76"/>
                      <a:pt x="388" y="0"/>
                      <a:pt x="293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C66E98D-2529-A744-8BEF-E7D54F1EE4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9502" y="6646697"/>
                <a:ext cx="239580" cy="235837"/>
              </a:xfrm>
              <a:custGeom>
                <a:avLst/>
                <a:gdLst>
                  <a:gd name="T0" fmla="*/ 50619 w 281"/>
                  <a:gd name="T1" fmla="*/ 23574 h 280"/>
                  <a:gd name="T2" fmla="*/ 50619 w 281"/>
                  <a:gd name="T3" fmla="*/ 23574 h 280"/>
                  <a:gd name="T4" fmla="*/ 77014 w 281"/>
                  <a:gd name="T5" fmla="*/ 49649 h 280"/>
                  <a:gd name="T6" fmla="*/ 77014 w 281"/>
                  <a:gd name="T7" fmla="*/ 49649 h 280"/>
                  <a:gd name="T8" fmla="*/ 50619 w 281"/>
                  <a:gd name="T9" fmla="*/ 75724 h 280"/>
                  <a:gd name="T10" fmla="*/ 50619 w 281"/>
                  <a:gd name="T11" fmla="*/ 75724 h 280"/>
                  <a:gd name="T12" fmla="*/ 24586 w 281"/>
                  <a:gd name="T13" fmla="*/ 49649 h 280"/>
                  <a:gd name="T14" fmla="*/ 24586 w 281"/>
                  <a:gd name="T15" fmla="*/ 49649 h 280"/>
                  <a:gd name="T16" fmla="*/ 50619 w 281"/>
                  <a:gd name="T17" fmla="*/ 23574 h 280"/>
                  <a:gd name="T18" fmla="*/ 50619 w 281"/>
                  <a:gd name="T19" fmla="*/ 99656 h 280"/>
                  <a:gd name="T20" fmla="*/ 50619 w 281"/>
                  <a:gd name="T21" fmla="*/ 99656 h 280"/>
                  <a:gd name="T22" fmla="*/ 101238 w 281"/>
                  <a:gd name="T23" fmla="*/ 49649 h 280"/>
                  <a:gd name="T24" fmla="*/ 101238 w 281"/>
                  <a:gd name="T25" fmla="*/ 49649 h 280"/>
                  <a:gd name="T26" fmla="*/ 50619 w 281"/>
                  <a:gd name="T27" fmla="*/ 0 h 280"/>
                  <a:gd name="T28" fmla="*/ 50619 w 281"/>
                  <a:gd name="T29" fmla="*/ 0 h 280"/>
                  <a:gd name="T30" fmla="*/ 0 w 281"/>
                  <a:gd name="T31" fmla="*/ 49649 h 280"/>
                  <a:gd name="T32" fmla="*/ 0 w 281"/>
                  <a:gd name="T33" fmla="*/ 49649 h 280"/>
                  <a:gd name="T34" fmla="*/ 50619 w 281"/>
                  <a:gd name="T35" fmla="*/ 99656 h 28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81" h="280">
                    <a:moveTo>
                      <a:pt x="140" y="66"/>
                    </a:moveTo>
                    <a:lnTo>
                      <a:pt x="140" y="66"/>
                    </a:lnTo>
                    <a:cubicBezTo>
                      <a:pt x="180" y="66"/>
                      <a:pt x="213" y="99"/>
                      <a:pt x="213" y="139"/>
                    </a:cubicBezTo>
                    <a:cubicBezTo>
                      <a:pt x="213" y="179"/>
                      <a:pt x="180" y="212"/>
                      <a:pt x="140" y="212"/>
                    </a:cubicBezTo>
                    <a:cubicBezTo>
                      <a:pt x="100" y="212"/>
                      <a:pt x="68" y="179"/>
                      <a:pt x="68" y="139"/>
                    </a:cubicBezTo>
                    <a:cubicBezTo>
                      <a:pt x="68" y="99"/>
                      <a:pt x="100" y="66"/>
                      <a:pt x="140" y="66"/>
                    </a:cubicBezTo>
                    <a:close/>
                    <a:moveTo>
                      <a:pt x="140" y="279"/>
                    </a:moveTo>
                    <a:lnTo>
                      <a:pt x="140" y="279"/>
                    </a:lnTo>
                    <a:cubicBezTo>
                      <a:pt x="217" y="279"/>
                      <a:pt x="280" y="216"/>
                      <a:pt x="280" y="139"/>
                    </a:cubicBezTo>
                    <a:cubicBezTo>
                      <a:pt x="280" y="62"/>
                      <a:pt x="217" y="0"/>
                      <a:pt x="140" y="0"/>
                    </a:cubicBezTo>
                    <a:cubicBezTo>
                      <a:pt x="63" y="0"/>
                      <a:pt x="0" y="62"/>
                      <a:pt x="0" y="139"/>
                    </a:cubicBezTo>
                    <a:cubicBezTo>
                      <a:pt x="0" y="216"/>
                      <a:pt x="63" y="279"/>
                      <a:pt x="140" y="27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61D7F8B7-3EFE-C84F-A6EA-3967716E20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5159" y="6987351"/>
                <a:ext cx="224606" cy="610178"/>
              </a:xfrm>
              <a:custGeom>
                <a:avLst/>
                <a:gdLst>
                  <a:gd name="T0" fmla="*/ 0 w 264"/>
                  <a:gd name="T1" fmla="*/ 47080 h 720"/>
                  <a:gd name="T2" fmla="*/ 16957 w 264"/>
                  <a:gd name="T3" fmla="*/ 64331 h 720"/>
                  <a:gd name="T4" fmla="*/ 35358 w 264"/>
                  <a:gd name="T5" fmla="*/ 46002 h 720"/>
                  <a:gd name="T6" fmla="*/ 35358 w 264"/>
                  <a:gd name="T7" fmla="*/ 258403 h 720"/>
                  <a:gd name="T8" fmla="*/ 59892 w 264"/>
                  <a:gd name="T9" fmla="*/ 258403 h 720"/>
                  <a:gd name="T10" fmla="*/ 59892 w 264"/>
                  <a:gd name="T11" fmla="*/ 46002 h 720"/>
                  <a:gd name="T12" fmla="*/ 78293 w 264"/>
                  <a:gd name="T13" fmla="*/ 64331 h 720"/>
                  <a:gd name="T14" fmla="*/ 94889 w 264"/>
                  <a:gd name="T15" fmla="*/ 47080 h 720"/>
                  <a:gd name="T16" fmla="*/ 47625 w 264"/>
                  <a:gd name="T17" fmla="*/ 0 h 720"/>
                  <a:gd name="T18" fmla="*/ 0 w 264"/>
                  <a:gd name="T19" fmla="*/ 47080 h 72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64" h="720">
                    <a:moveTo>
                      <a:pt x="0" y="131"/>
                    </a:moveTo>
                    <a:lnTo>
                      <a:pt x="47" y="179"/>
                    </a:lnTo>
                    <a:lnTo>
                      <a:pt x="98" y="128"/>
                    </a:lnTo>
                    <a:lnTo>
                      <a:pt x="98" y="719"/>
                    </a:lnTo>
                    <a:lnTo>
                      <a:pt x="166" y="719"/>
                    </a:lnTo>
                    <a:lnTo>
                      <a:pt x="166" y="128"/>
                    </a:lnTo>
                    <a:lnTo>
                      <a:pt x="217" y="179"/>
                    </a:lnTo>
                    <a:lnTo>
                      <a:pt x="263" y="131"/>
                    </a:lnTo>
                    <a:lnTo>
                      <a:pt x="132" y="0"/>
                    </a:lnTo>
                    <a:lnTo>
                      <a:pt x="0" y="131"/>
                    </a:lnTo>
                  </a:path>
                </a:pathLst>
              </a:custGeom>
              <a:solidFill>
                <a:srgbClr val="231F2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79520046-59FF-2240-AB27-4791A7866B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0658" y="7204470"/>
                <a:ext cx="224606" cy="396804"/>
              </a:xfrm>
              <a:custGeom>
                <a:avLst/>
                <a:gdLst>
                  <a:gd name="T0" fmla="*/ 0 w 265"/>
                  <a:gd name="T1" fmla="*/ 46843 h 467"/>
                  <a:gd name="T2" fmla="*/ 16893 w 265"/>
                  <a:gd name="T3" fmla="*/ 64139 h 467"/>
                  <a:gd name="T4" fmla="*/ 35225 w 265"/>
                  <a:gd name="T5" fmla="*/ 45762 h 467"/>
                  <a:gd name="T6" fmla="*/ 35225 w 265"/>
                  <a:gd name="T7" fmla="*/ 167915 h 467"/>
                  <a:gd name="T8" fmla="*/ 59666 w 265"/>
                  <a:gd name="T9" fmla="*/ 167915 h 467"/>
                  <a:gd name="T10" fmla="*/ 59666 w 265"/>
                  <a:gd name="T11" fmla="*/ 45762 h 467"/>
                  <a:gd name="T12" fmla="*/ 77638 w 265"/>
                  <a:gd name="T13" fmla="*/ 64499 h 467"/>
                  <a:gd name="T14" fmla="*/ 94891 w 265"/>
                  <a:gd name="T15" fmla="*/ 47564 h 467"/>
                  <a:gd name="T16" fmla="*/ 47445 w 265"/>
                  <a:gd name="T17" fmla="*/ 0 h 467"/>
                  <a:gd name="T18" fmla="*/ 0 w 265"/>
                  <a:gd name="T19" fmla="*/ 46843 h 46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65" h="467">
                    <a:moveTo>
                      <a:pt x="0" y="130"/>
                    </a:moveTo>
                    <a:lnTo>
                      <a:pt x="47" y="178"/>
                    </a:lnTo>
                    <a:lnTo>
                      <a:pt x="98" y="127"/>
                    </a:lnTo>
                    <a:lnTo>
                      <a:pt x="98" y="466"/>
                    </a:lnTo>
                    <a:lnTo>
                      <a:pt x="166" y="466"/>
                    </a:lnTo>
                    <a:lnTo>
                      <a:pt x="166" y="127"/>
                    </a:lnTo>
                    <a:lnTo>
                      <a:pt x="216" y="179"/>
                    </a:lnTo>
                    <a:lnTo>
                      <a:pt x="264" y="132"/>
                    </a:lnTo>
                    <a:lnTo>
                      <a:pt x="132" y="0"/>
                    </a:lnTo>
                    <a:lnTo>
                      <a:pt x="0" y="130"/>
                    </a:lnTo>
                  </a:path>
                </a:pathLst>
              </a:custGeom>
              <a:solidFill>
                <a:srgbClr val="231F2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D4903C7-6429-9C4D-BF3F-60E9A88F7850}"/>
                </a:ext>
              </a:extLst>
            </p:cNvPr>
            <p:cNvGrpSpPr/>
            <p:nvPr/>
          </p:nvGrpSpPr>
          <p:grpSpPr>
            <a:xfrm>
              <a:off x="14090598" y="7225906"/>
              <a:ext cx="977790" cy="1170594"/>
              <a:chOff x="13561287" y="8780454"/>
              <a:chExt cx="797352" cy="954577"/>
            </a:xfrm>
          </p:grpSpPr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3FEBC922-7250-7045-9830-8F1D1102CD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48458" y="9072442"/>
                <a:ext cx="445470" cy="348140"/>
              </a:xfrm>
              <a:custGeom>
                <a:avLst/>
                <a:gdLst>
                  <a:gd name="T0" fmla="*/ 73046 w 525"/>
                  <a:gd name="T1" fmla="*/ 102017 h 411"/>
                  <a:gd name="T2" fmla="*/ 21950 w 525"/>
                  <a:gd name="T3" fmla="*/ 53523 h 411"/>
                  <a:gd name="T4" fmla="*/ 0 w 525"/>
                  <a:gd name="T5" fmla="*/ 76513 h 411"/>
                  <a:gd name="T6" fmla="*/ 75205 w 525"/>
                  <a:gd name="T7" fmla="*/ 147279 h 411"/>
                  <a:gd name="T8" fmla="*/ 188553 w 525"/>
                  <a:gd name="T9" fmla="*/ 20835 h 411"/>
                  <a:gd name="T10" fmla="*/ 165164 w 525"/>
                  <a:gd name="T11" fmla="*/ 0 h 411"/>
                  <a:gd name="T12" fmla="*/ 73046 w 525"/>
                  <a:gd name="T13" fmla="*/ 102017 h 41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25" h="411">
                    <a:moveTo>
                      <a:pt x="203" y="284"/>
                    </a:moveTo>
                    <a:lnTo>
                      <a:pt x="61" y="149"/>
                    </a:lnTo>
                    <a:lnTo>
                      <a:pt x="0" y="213"/>
                    </a:lnTo>
                    <a:lnTo>
                      <a:pt x="209" y="410"/>
                    </a:lnTo>
                    <a:lnTo>
                      <a:pt x="524" y="58"/>
                    </a:lnTo>
                    <a:lnTo>
                      <a:pt x="459" y="0"/>
                    </a:lnTo>
                    <a:lnTo>
                      <a:pt x="203" y="284"/>
                    </a:lnTo>
                  </a:path>
                </a:pathLst>
              </a:custGeom>
              <a:solidFill>
                <a:srgbClr val="231F2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r>
                  <a:rPr lang="cs-CZ" dirty="0">
                    <a:solidFill>
                      <a:schemeClr val="bg2"/>
                    </a:solidFill>
                  </a:rPr>
                  <a:t> </a:t>
                </a:r>
                <a:endParaRPr lang="en-US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38DE30D4-72BC-6F42-BDD4-EB18E8469A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61287" y="8780454"/>
                <a:ext cx="797352" cy="954577"/>
              </a:xfrm>
              <a:custGeom>
                <a:avLst/>
                <a:gdLst>
                  <a:gd name="T0" fmla="*/ 305797 w 941"/>
                  <a:gd name="T1" fmla="*/ 193591 h 1125"/>
                  <a:gd name="T2" fmla="*/ 305797 w 941"/>
                  <a:gd name="T3" fmla="*/ 193591 h 1125"/>
                  <a:gd name="T4" fmla="*/ 235726 w 941"/>
                  <a:gd name="T5" fmla="*/ 325290 h 1125"/>
                  <a:gd name="T6" fmla="*/ 235726 w 941"/>
                  <a:gd name="T7" fmla="*/ 325290 h 1125"/>
                  <a:gd name="T8" fmla="*/ 168530 w 941"/>
                  <a:gd name="T9" fmla="*/ 369909 h 1125"/>
                  <a:gd name="T10" fmla="*/ 168530 w 941"/>
                  <a:gd name="T11" fmla="*/ 369909 h 1125"/>
                  <a:gd name="T12" fmla="*/ 31262 w 941"/>
                  <a:gd name="T13" fmla="*/ 193591 h 1125"/>
                  <a:gd name="T14" fmla="*/ 31262 w 941"/>
                  <a:gd name="T15" fmla="*/ 98235 h 1125"/>
                  <a:gd name="T16" fmla="*/ 31262 w 941"/>
                  <a:gd name="T17" fmla="*/ 98235 h 1125"/>
                  <a:gd name="T18" fmla="*/ 44558 w 941"/>
                  <a:gd name="T19" fmla="*/ 82402 h 1125"/>
                  <a:gd name="T20" fmla="*/ 44558 w 941"/>
                  <a:gd name="T21" fmla="*/ 82402 h 1125"/>
                  <a:gd name="T22" fmla="*/ 147688 w 941"/>
                  <a:gd name="T23" fmla="*/ 38502 h 1125"/>
                  <a:gd name="T24" fmla="*/ 147688 w 941"/>
                  <a:gd name="T25" fmla="*/ 38502 h 1125"/>
                  <a:gd name="T26" fmla="*/ 168530 w 941"/>
                  <a:gd name="T27" fmla="*/ 31306 h 1125"/>
                  <a:gd name="T28" fmla="*/ 168530 w 941"/>
                  <a:gd name="T29" fmla="*/ 31306 h 1125"/>
                  <a:gd name="T30" fmla="*/ 190090 w 941"/>
                  <a:gd name="T31" fmla="*/ 38502 h 1125"/>
                  <a:gd name="T32" fmla="*/ 190090 w 941"/>
                  <a:gd name="T33" fmla="*/ 38502 h 1125"/>
                  <a:gd name="T34" fmla="*/ 293221 w 941"/>
                  <a:gd name="T35" fmla="*/ 82402 h 1125"/>
                  <a:gd name="T36" fmla="*/ 293221 w 941"/>
                  <a:gd name="T37" fmla="*/ 82402 h 1125"/>
                  <a:gd name="T38" fmla="*/ 305797 w 941"/>
                  <a:gd name="T39" fmla="*/ 98235 h 1125"/>
                  <a:gd name="T40" fmla="*/ 305797 w 941"/>
                  <a:gd name="T41" fmla="*/ 193591 h 1125"/>
                  <a:gd name="T42" fmla="*/ 298251 w 941"/>
                  <a:gd name="T43" fmla="*/ 51816 h 1125"/>
                  <a:gd name="T44" fmla="*/ 298251 w 941"/>
                  <a:gd name="T45" fmla="*/ 51816 h 1125"/>
                  <a:gd name="T46" fmla="*/ 207339 w 941"/>
                  <a:gd name="T47" fmla="*/ 11875 h 1125"/>
                  <a:gd name="T48" fmla="*/ 207339 w 941"/>
                  <a:gd name="T49" fmla="*/ 11875 h 1125"/>
                  <a:gd name="T50" fmla="*/ 168530 w 941"/>
                  <a:gd name="T51" fmla="*/ 0 h 1125"/>
                  <a:gd name="T52" fmla="*/ 168530 w 941"/>
                  <a:gd name="T53" fmla="*/ 0 h 1125"/>
                  <a:gd name="T54" fmla="*/ 129721 w 941"/>
                  <a:gd name="T55" fmla="*/ 11875 h 1125"/>
                  <a:gd name="T56" fmla="*/ 129721 w 941"/>
                  <a:gd name="T57" fmla="*/ 11875 h 1125"/>
                  <a:gd name="T58" fmla="*/ 38809 w 941"/>
                  <a:gd name="T59" fmla="*/ 51816 h 1125"/>
                  <a:gd name="T60" fmla="*/ 38809 w 941"/>
                  <a:gd name="T61" fmla="*/ 51816 h 1125"/>
                  <a:gd name="T62" fmla="*/ 0 w 941"/>
                  <a:gd name="T63" fmla="*/ 98235 h 1125"/>
                  <a:gd name="T64" fmla="*/ 0 w 941"/>
                  <a:gd name="T65" fmla="*/ 193591 h 1125"/>
                  <a:gd name="T66" fmla="*/ 0 w 941"/>
                  <a:gd name="T67" fmla="*/ 193591 h 1125"/>
                  <a:gd name="T68" fmla="*/ 26232 w 941"/>
                  <a:gd name="T69" fmla="*/ 285348 h 1125"/>
                  <a:gd name="T70" fmla="*/ 26232 w 941"/>
                  <a:gd name="T71" fmla="*/ 285348 h 1125"/>
                  <a:gd name="T72" fmla="*/ 81929 w 941"/>
                  <a:gd name="T73" fmla="*/ 349758 h 1125"/>
                  <a:gd name="T74" fmla="*/ 81929 w 941"/>
                  <a:gd name="T75" fmla="*/ 349758 h 1125"/>
                  <a:gd name="T76" fmla="*/ 162421 w 941"/>
                  <a:gd name="T77" fmla="*/ 401934 h 1125"/>
                  <a:gd name="T78" fmla="*/ 168530 w 941"/>
                  <a:gd name="T79" fmla="*/ 404453 h 1125"/>
                  <a:gd name="T80" fmla="*/ 174998 w 941"/>
                  <a:gd name="T81" fmla="*/ 401934 h 1125"/>
                  <a:gd name="T82" fmla="*/ 174998 w 941"/>
                  <a:gd name="T83" fmla="*/ 401934 h 1125"/>
                  <a:gd name="T84" fmla="*/ 255490 w 941"/>
                  <a:gd name="T85" fmla="*/ 349758 h 1125"/>
                  <a:gd name="T86" fmla="*/ 255490 w 941"/>
                  <a:gd name="T87" fmla="*/ 349758 h 1125"/>
                  <a:gd name="T88" fmla="*/ 311188 w 941"/>
                  <a:gd name="T89" fmla="*/ 285348 h 1125"/>
                  <a:gd name="T90" fmla="*/ 311188 w 941"/>
                  <a:gd name="T91" fmla="*/ 285348 h 1125"/>
                  <a:gd name="T92" fmla="*/ 337779 w 941"/>
                  <a:gd name="T93" fmla="*/ 193591 h 1125"/>
                  <a:gd name="T94" fmla="*/ 337779 w 941"/>
                  <a:gd name="T95" fmla="*/ 98235 h 1125"/>
                  <a:gd name="T96" fmla="*/ 337779 w 941"/>
                  <a:gd name="T97" fmla="*/ 98235 h 1125"/>
                  <a:gd name="T98" fmla="*/ 298251 w 941"/>
                  <a:gd name="T99" fmla="*/ 51816 h 112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941" h="1125">
                    <a:moveTo>
                      <a:pt x="851" y="538"/>
                    </a:moveTo>
                    <a:lnTo>
                      <a:pt x="851" y="538"/>
                    </a:lnTo>
                    <a:cubicBezTo>
                      <a:pt x="851" y="670"/>
                      <a:pt x="786" y="793"/>
                      <a:pt x="656" y="904"/>
                    </a:cubicBezTo>
                    <a:cubicBezTo>
                      <a:pt x="581" y="969"/>
                      <a:pt x="504" y="1010"/>
                      <a:pt x="469" y="1028"/>
                    </a:cubicBezTo>
                    <a:cubicBezTo>
                      <a:pt x="392" y="988"/>
                      <a:pt x="87" y="816"/>
                      <a:pt x="87" y="538"/>
                    </a:cubicBezTo>
                    <a:lnTo>
                      <a:pt x="87" y="273"/>
                    </a:lnTo>
                    <a:cubicBezTo>
                      <a:pt x="87" y="252"/>
                      <a:pt x="102" y="234"/>
                      <a:pt x="124" y="229"/>
                    </a:cubicBezTo>
                    <a:cubicBezTo>
                      <a:pt x="246" y="208"/>
                      <a:pt x="357" y="143"/>
                      <a:pt x="411" y="107"/>
                    </a:cubicBezTo>
                    <a:cubicBezTo>
                      <a:pt x="428" y="95"/>
                      <a:pt x="448" y="87"/>
                      <a:pt x="469" y="87"/>
                    </a:cubicBezTo>
                    <a:cubicBezTo>
                      <a:pt x="490" y="87"/>
                      <a:pt x="511" y="95"/>
                      <a:pt x="529" y="107"/>
                    </a:cubicBezTo>
                    <a:cubicBezTo>
                      <a:pt x="583" y="143"/>
                      <a:pt x="693" y="208"/>
                      <a:pt x="816" y="229"/>
                    </a:cubicBezTo>
                    <a:cubicBezTo>
                      <a:pt x="837" y="234"/>
                      <a:pt x="851" y="252"/>
                      <a:pt x="851" y="273"/>
                    </a:cubicBezTo>
                    <a:lnTo>
                      <a:pt x="851" y="538"/>
                    </a:lnTo>
                    <a:close/>
                    <a:moveTo>
                      <a:pt x="830" y="144"/>
                    </a:moveTo>
                    <a:lnTo>
                      <a:pt x="830" y="144"/>
                    </a:lnTo>
                    <a:cubicBezTo>
                      <a:pt x="724" y="125"/>
                      <a:pt x="626" y="67"/>
                      <a:pt x="577" y="33"/>
                    </a:cubicBezTo>
                    <a:cubicBezTo>
                      <a:pt x="545" y="12"/>
                      <a:pt x="508" y="0"/>
                      <a:pt x="469" y="0"/>
                    </a:cubicBezTo>
                    <a:cubicBezTo>
                      <a:pt x="431" y="0"/>
                      <a:pt x="394" y="12"/>
                      <a:pt x="361" y="33"/>
                    </a:cubicBezTo>
                    <a:cubicBezTo>
                      <a:pt x="313" y="67"/>
                      <a:pt x="215" y="125"/>
                      <a:pt x="108" y="144"/>
                    </a:cubicBezTo>
                    <a:cubicBezTo>
                      <a:pt x="46" y="154"/>
                      <a:pt x="0" y="209"/>
                      <a:pt x="0" y="273"/>
                    </a:cubicBezTo>
                    <a:lnTo>
                      <a:pt x="0" y="538"/>
                    </a:lnTo>
                    <a:cubicBezTo>
                      <a:pt x="0" y="627"/>
                      <a:pt x="24" y="711"/>
                      <a:pt x="73" y="793"/>
                    </a:cubicBezTo>
                    <a:cubicBezTo>
                      <a:pt x="110" y="856"/>
                      <a:pt x="163" y="915"/>
                      <a:pt x="228" y="972"/>
                    </a:cubicBezTo>
                    <a:cubicBezTo>
                      <a:pt x="338" y="1066"/>
                      <a:pt x="447" y="1115"/>
                      <a:pt x="452" y="1117"/>
                    </a:cubicBezTo>
                    <a:lnTo>
                      <a:pt x="469" y="1124"/>
                    </a:lnTo>
                    <a:lnTo>
                      <a:pt x="487" y="1117"/>
                    </a:lnTo>
                    <a:cubicBezTo>
                      <a:pt x="492" y="1115"/>
                      <a:pt x="601" y="1066"/>
                      <a:pt x="711" y="972"/>
                    </a:cubicBezTo>
                    <a:cubicBezTo>
                      <a:pt x="777" y="915"/>
                      <a:pt x="829" y="856"/>
                      <a:pt x="866" y="793"/>
                    </a:cubicBezTo>
                    <a:cubicBezTo>
                      <a:pt x="915" y="711"/>
                      <a:pt x="940" y="627"/>
                      <a:pt x="940" y="538"/>
                    </a:cubicBezTo>
                    <a:lnTo>
                      <a:pt x="940" y="273"/>
                    </a:lnTo>
                    <a:cubicBezTo>
                      <a:pt x="940" y="209"/>
                      <a:pt x="894" y="154"/>
                      <a:pt x="830" y="14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B733098-49C6-8049-A59B-3F4E66800D3E}"/>
                </a:ext>
              </a:extLst>
            </p:cNvPr>
            <p:cNvSpPr/>
            <p:nvPr/>
          </p:nvSpPr>
          <p:spPr>
            <a:xfrm>
              <a:off x="2248792" y="9154177"/>
              <a:ext cx="465917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cs-CZ" b="1" spc="600" dirty="0">
                  <a:solidFill>
                    <a:schemeClr val="bg2"/>
                  </a:solidFill>
                  <a:latin typeface="Montserrat SemiBold" pitchFamily="2" charset="77"/>
                  <a:ea typeface="Montserrat" charset="0"/>
                  <a:cs typeface="Montserrat" charset="0"/>
                </a:rPr>
                <a:t>www.izos.cz</a:t>
              </a:r>
              <a:endParaRPr lang="en-US" sz="5400" b="1" spc="600" dirty="0">
                <a:solidFill>
                  <a:schemeClr val="bg2"/>
                </a:solidFill>
                <a:latin typeface="Montserrat SemiBold" pitchFamily="2" charset="77"/>
                <a:ea typeface="Montserrat" charset="0"/>
                <a:cs typeface="Montserrat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D13B3B2-BFA7-A644-8A69-56D0FB36D4CA}"/>
                </a:ext>
              </a:extLst>
            </p:cNvPr>
            <p:cNvSpPr/>
            <p:nvPr/>
          </p:nvSpPr>
          <p:spPr>
            <a:xfrm>
              <a:off x="7413517" y="9154177"/>
              <a:ext cx="465917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cs-CZ" b="1" spc="600" dirty="0">
                  <a:solidFill>
                    <a:schemeClr val="bg2"/>
                  </a:solidFill>
                  <a:latin typeface="Montserrat SemiBold" pitchFamily="2" charset="77"/>
                  <a:ea typeface="Montserrat" charset="0"/>
                  <a:cs typeface="Montserrat" charset="0"/>
                </a:rPr>
                <a:t>Martin Najman</a:t>
              </a:r>
              <a:endParaRPr lang="en-US" sz="5400" b="1" spc="600" dirty="0">
                <a:solidFill>
                  <a:schemeClr val="bg2"/>
                </a:solidFill>
                <a:latin typeface="Montserrat SemiBold" pitchFamily="2" charset="77"/>
                <a:ea typeface="Montserrat" charset="0"/>
                <a:cs typeface="Montserrat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C010664-9E67-2A47-96AD-05924309311A}"/>
                </a:ext>
              </a:extLst>
            </p:cNvPr>
            <p:cNvSpPr/>
            <p:nvPr/>
          </p:nvSpPr>
          <p:spPr>
            <a:xfrm>
              <a:off x="11323537" y="9154177"/>
              <a:ext cx="692498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cs-CZ" b="1" spc="600" dirty="0">
                  <a:solidFill>
                    <a:schemeClr val="bg2"/>
                  </a:solidFill>
                  <a:latin typeface="Montserrat SemiBold" pitchFamily="2" charset="77"/>
                  <a:ea typeface="Montserrat" charset="0"/>
                  <a:cs typeface="Montserrat" charset="0"/>
                </a:rPr>
                <a:t>najman@heluzizos.cz</a:t>
              </a:r>
              <a:endParaRPr lang="en-US" sz="5400" b="1" spc="600" dirty="0">
                <a:solidFill>
                  <a:schemeClr val="bg2"/>
                </a:solidFill>
                <a:latin typeface="Montserrat SemiBold" pitchFamily="2" charset="77"/>
                <a:ea typeface="Montserrat" charset="0"/>
                <a:cs typeface="Montserrat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EECE2B6-B462-1845-B044-48DF09716835}"/>
                </a:ext>
              </a:extLst>
            </p:cNvPr>
            <p:cNvSpPr/>
            <p:nvPr/>
          </p:nvSpPr>
          <p:spPr>
            <a:xfrm>
              <a:off x="18248521" y="9154177"/>
              <a:ext cx="555429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cs-CZ" b="1" spc="600" dirty="0">
                  <a:solidFill>
                    <a:schemeClr val="bg2"/>
                  </a:solidFill>
                  <a:latin typeface="Montserrat SemiBold" pitchFamily="2" charset="77"/>
                  <a:ea typeface="Montserrat" charset="0"/>
                  <a:cs typeface="Montserrat" charset="0"/>
                </a:rPr>
                <a:t>+420 602 388 041</a:t>
              </a:r>
              <a:endParaRPr lang="en-US" sz="5400" b="1" spc="600" dirty="0">
                <a:solidFill>
                  <a:schemeClr val="bg2"/>
                </a:solidFill>
                <a:latin typeface="Montserrat SemiBold" pitchFamily="2" charset="77"/>
                <a:ea typeface="Montserrat" charset="0"/>
                <a:cs typeface="Montserrat" charset="0"/>
              </a:endParaRPr>
            </a:p>
          </p:txBody>
        </p: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7B14797-23A8-2C43-B54F-1C3A4384FE4C}"/>
              </a:ext>
            </a:extLst>
          </p:cNvPr>
          <p:cNvCxnSpPr>
            <a:cxnSpLocks/>
          </p:cNvCxnSpPr>
          <p:nvPr/>
        </p:nvCxnSpPr>
        <p:spPr>
          <a:xfrm>
            <a:off x="2050415" y="2221476"/>
            <a:ext cx="0" cy="2128126"/>
          </a:xfrm>
          <a:prstGeom prst="line">
            <a:avLst/>
          </a:prstGeom>
          <a:ln w="165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 descr="Obsah obrázku text, hodiny, klipart&#10;&#10;Popis byl vytvořen automaticky">
            <a:extLst>
              <a:ext uri="{FF2B5EF4-FFF2-40B4-BE49-F238E27FC236}">
                <a16:creationId xmlns:a16="http://schemas.microsoft.com/office/drawing/2014/main" id="{02A042F3-2034-1F86-C7E0-C4AC82D3F4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877" y="1214230"/>
            <a:ext cx="4099222" cy="1882793"/>
          </a:xfrm>
          <a:prstGeom prst="rect">
            <a:avLst/>
          </a:prstGeom>
        </p:spPr>
      </p:pic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23870D04-35C0-2427-3794-06DA675F01E8}"/>
              </a:ext>
            </a:extLst>
          </p:cNvPr>
          <p:cNvSpPr txBox="1">
            <a:spLocks/>
          </p:cNvSpPr>
          <p:nvPr/>
        </p:nvSpPr>
        <p:spPr>
          <a:xfrm>
            <a:off x="439487" y="11494524"/>
            <a:ext cx="13296438" cy="22193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l-PL" sz="900" dirty="0"/>
              <a:t>Zdroje</a:t>
            </a:r>
          </a:p>
          <a:p>
            <a:pPr algn="just"/>
            <a:r>
              <a:rPr lang="pl-PL" sz="900" dirty="0">
                <a:sym typeface="Wingdings" panose="05000000000000000000" pitchFamily="2" charset="2"/>
              </a:rPr>
              <a:t>AGC, SAINT GOBAIN</a:t>
            </a:r>
          </a:p>
          <a:p>
            <a:pPr algn="just"/>
            <a:r>
              <a:rPr lang="pl-PL" sz="900" dirty="0">
                <a:sym typeface="Wingdings" panose="05000000000000000000" pitchFamily="2" charset="2"/>
              </a:rPr>
              <a:t>Geoportál Ministerstva zdravotnictví - https://geoportal.mzcr.cz/portal/home/</a:t>
            </a:r>
          </a:p>
          <a:p>
            <a:pPr algn="just"/>
            <a:r>
              <a:rPr lang="cs-CZ" sz="900" dirty="0">
                <a:sym typeface="Wingdings" panose="05000000000000000000" pitchFamily="2" charset="2"/>
              </a:rPr>
              <a:t>ČSN 73 0532: Akustika - Ochrana proti hluku v budovách a posuzování akustických vlastností stavebních výrobků - Požadavky.</a:t>
            </a:r>
          </a:p>
          <a:p>
            <a:pPr algn="just"/>
            <a:r>
              <a:rPr lang="cs-CZ" sz="900" dirty="0">
                <a:sym typeface="Wingdings" panose="05000000000000000000" pitchFamily="2" charset="2"/>
              </a:rPr>
              <a:t>​ČSN EN 14351-1: Okna a dveře - Norma výrobku, funkční vlastnosti - Část 1: Okna a vnější dveře bez vlastností požární odolnosti a/nebo kouřotěsnosti</a:t>
            </a:r>
          </a:p>
          <a:p>
            <a:pPr algn="just"/>
            <a:r>
              <a:rPr lang="cs-CZ" sz="900" dirty="0">
                <a:sym typeface="Wingdings" panose="05000000000000000000" pitchFamily="2" charset="2"/>
              </a:rPr>
              <a:t>ČSN 74 3305: Ochranná zábradlí</a:t>
            </a:r>
          </a:p>
          <a:p>
            <a:pPr algn="just"/>
            <a:r>
              <a:rPr lang="cs-CZ" sz="900" dirty="0">
                <a:sym typeface="Wingdings" panose="05000000000000000000" pitchFamily="2" charset="2"/>
              </a:rPr>
              <a:t>Webinář HELUZ IZOS: Izolační skla v souvislosti s projektovanou budovou</a:t>
            </a:r>
          </a:p>
          <a:p>
            <a:pPr algn="just"/>
            <a:r>
              <a:rPr lang="cs-CZ" sz="900" dirty="0">
                <a:sym typeface="Wingdings" panose="05000000000000000000" pitchFamily="2" charset="2"/>
              </a:rPr>
              <a:t>Statistiky ŘSD</a:t>
            </a:r>
          </a:p>
          <a:p>
            <a:pPr algn="just"/>
            <a:r>
              <a:rPr lang="cs-CZ" sz="900" dirty="0" err="1">
                <a:sym typeface="Wingdings" panose="05000000000000000000" pitchFamily="2" charset="2"/>
              </a:rPr>
              <a:t>Tospur</a:t>
            </a:r>
            <a:r>
              <a:rPr lang="cs-CZ" sz="900" dirty="0">
                <a:sym typeface="Wingdings" panose="05000000000000000000" pitchFamily="2" charset="2"/>
              </a:rPr>
              <a:t> s.r.o.</a:t>
            </a:r>
          </a:p>
          <a:p>
            <a:pPr lvl="1"/>
            <a:endParaRPr lang="cs-CZ" sz="1800" dirty="0">
              <a:sym typeface="Wingdings" panose="05000000000000000000" pitchFamily="2" charset="2"/>
            </a:endParaRPr>
          </a:p>
          <a:p>
            <a:pPr lvl="1"/>
            <a:endParaRPr lang="cs-CZ" sz="1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9990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2C9A9-9FD1-567E-951C-D34C9682C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ženýrství, interiér, ocel, stroj/přístroj&#10;&#10;Obsah generovaný pomocí AI může být nesprávný.">
            <a:extLst>
              <a:ext uri="{FF2B5EF4-FFF2-40B4-BE49-F238E27FC236}">
                <a16:creationId xmlns:a16="http://schemas.microsoft.com/office/drawing/2014/main" id="{4EBC3C0F-62A7-8545-F408-40F80A876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4985" y="3984808"/>
            <a:ext cx="11750128" cy="698799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F0E759F-15F8-D39F-5F40-EC419776B6D6}"/>
              </a:ext>
            </a:extLst>
          </p:cNvPr>
          <p:cNvSpPr txBox="1"/>
          <p:nvPr/>
        </p:nvSpPr>
        <p:spPr>
          <a:xfrm>
            <a:off x="1819403" y="709785"/>
            <a:ext cx="196036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spc="1200" dirty="0">
                <a:solidFill>
                  <a:srgbClr val="1EAE92"/>
                </a:solidFill>
                <a:latin typeface="Montserrat" charset="0"/>
                <a:ea typeface="Montserrat" charset="0"/>
                <a:cs typeface="Montserrat" charset="0"/>
              </a:rPr>
              <a:t>IZOLAČNÍ SKLA –Výběr zasklení s ohledem na tepelnou a zvukovou izolaci</a:t>
            </a:r>
            <a:endParaRPr lang="en-US" sz="4000" b="1" spc="1200" dirty="0">
              <a:solidFill>
                <a:srgbClr val="1EAE9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0" name="Obrázek 9" descr="Obsah obrázku text, hodiny, klipart&#10;&#10;Popis byl vytvořen automaticky">
            <a:extLst>
              <a:ext uri="{FF2B5EF4-FFF2-40B4-BE49-F238E27FC236}">
                <a16:creationId xmlns:a16="http://schemas.microsoft.com/office/drawing/2014/main" id="{BEEC53DE-A800-0714-8E0E-F16CB76ACC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81" y="11766696"/>
            <a:ext cx="2105367" cy="967005"/>
          </a:xfrm>
          <a:prstGeom prst="rect">
            <a:avLst/>
          </a:prstGeom>
        </p:spPr>
      </p:pic>
      <p:cxnSp>
        <p:nvCxnSpPr>
          <p:cNvPr id="13" name="Straight Connector 57">
            <a:extLst>
              <a:ext uri="{FF2B5EF4-FFF2-40B4-BE49-F238E27FC236}">
                <a16:creationId xmlns:a16="http://schemas.microsoft.com/office/drawing/2014/main" id="{C21992AF-C59A-B0B7-3B03-DB46883FB46E}"/>
              </a:ext>
            </a:extLst>
          </p:cNvPr>
          <p:cNvCxnSpPr>
            <a:cxnSpLocks/>
          </p:cNvCxnSpPr>
          <p:nvPr/>
        </p:nvCxnSpPr>
        <p:spPr>
          <a:xfrm flipH="1">
            <a:off x="0" y="1475175"/>
            <a:ext cx="1246881" cy="0"/>
          </a:xfrm>
          <a:prstGeom prst="line">
            <a:avLst/>
          </a:prstGeom>
          <a:ln w="165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2">
            <a:extLst>
              <a:ext uri="{FF2B5EF4-FFF2-40B4-BE49-F238E27FC236}">
                <a16:creationId xmlns:a16="http://schemas.microsoft.com/office/drawing/2014/main" id="{71C41AC9-7BD1-D7E7-5E48-315257A541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6425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9C39DB46-61FF-A4B4-EF4A-57AC404B5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9402" y="2378075"/>
            <a:ext cx="201007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75000"/>
              <a:buBlip>
                <a:blip r:embed="rId4"/>
              </a:buBlip>
              <a:defRPr sz="3200">
                <a:solidFill>
                  <a:srgbClr val="281E6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75000"/>
              <a:buBlip>
                <a:blip r:embed="rId5"/>
              </a:buBlip>
              <a:defRPr sz="2800">
                <a:solidFill>
                  <a:srgbClr val="281E6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50000"/>
              <a:buBlip>
                <a:blip r:embed="rId5"/>
              </a:buBlip>
              <a:defRPr sz="2400">
                <a:solidFill>
                  <a:srgbClr val="281E6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81E6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81E6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81E6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81E6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81E6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81E6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cs-CZ" altLang="en-US" sz="3600" dirty="0">
                <a:solidFill>
                  <a:srgbClr val="1EAE92"/>
                </a:solidFill>
                <a:latin typeface="Aptos" panose="020B0004020202020204" pitchFamily="34" charset="0"/>
                <a:ea typeface="Yu Gothic UI Semilight" panose="020B0400000000000000" pitchFamily="34" charset="-128"/>
              </a:rPr>
              <a:t>Izolační sklo  - Postup návrhu</a:t>
            </a:r>
          </a:p>
        </p:txBody>
      </p:sp>
      <p:sp>
        <p:nvSpPr>
          <p:cNvPr id="11" name="Rectangle 89">
            <a:extLst>
              <a:ext uri="{FF2B5EF4-FFF2-40B4-BE49-F238E27FC236}">
                <a16:creationId xmlns:a16="http://schemas.microsoft.com/office/drawing/2014/main" id="{09344CCD-35F9-F95E-A390-C7B54CD59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40" y="3095775"/>
            <a:ext cx="22759074" cy="9086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SzPct val="75000"/>
              <a:buBlip>
                <a:blip r:embed="rId4"/>
              </a:buBlip>
              <a:defRPr sz="3200">
                <a:solidFill>
                  <a:srgbClr val="281E6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75000"/>
              <a:buBlip>
                <a:blip r:embed="rId5"/>
              </a:buBlip>
              <a:defRPr sz="2800">
                <a:solidFill>
                  <a:srgbClr val="281E6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50000"/>
              <a:buBlip>
                <a:blip r:embed="rId5"/>
              </a:buBlip>
              <a:defRPr sz="2400">
                <a:solidFill>
                  <a:srgbClr val="281E6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81E6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81E6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81E6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81E6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81E6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81E64"/>
                </a:solidFill>
                <a:latin typeface="Arial" panose="020B0604020202020204" pitchFamily="34" charset="0"/>
              </a:defRPr>
            </a:lvl9pPr>
          </a:lstStyle>
          <a:p>
            <a:pPr marL="742950" indent="-742950" eaLnBrk="1" hangingPunct="1">
              <a:buFont typeface="+mj-lt"/>
              <a:buAutoNum type="arabicPeriod"/>
            </a:pPr>
            <a:r>
              <a:rPr lang="cs-CZ" altLang="en-US" sz="4800" b="1" dirty="0">
                <a:solidFill>
                  <a:schemeClr val="bg1"/>
                </a:solidFill>
                <a:latin typeface="Aptos" panose="020B0004020202020204" pitchFamily="34" charset="0"/>
                <a:ea typeface="Yu Gothic UI Semilight" panose="020B0400000000000000" pitchFamily="34" charset="-128"/>
              </a:rPr>
              <a:t>OPTIMALIZACE, VYROBITELNOST (6000 x 3210 mm)</a:t>
            </a:r>
          </a:p>
          <a:p>
            <a:pPr marL="742950" indent="-742950" eaLnBrk="1" hangingPunct="1">
              <a:buFont typeface="+mj-lt"/>
              <a:buAutoNum type="arabicPeriod"/>
            </a:pPr>
            <a:r>
              <a:rPr lang="cs-CZ" altLang="en-US" sz="4800" b="1" dirty="0">
                <a:solidFill>
                  <a:schemeClr val="bg1"/>
                </a:solidFill>
                <a:latin typeface="Aptos" panose="020B0004020202020204" pitchFamily="34" charset="0"/>
                <a:ea typeface="Yu Gothic UI Semilight" panose="020B0400000000000000" pitchFamily="34" charset="-128"/>
              </a:rPr>
              <a:t>AKUSTIKA</a:t>
            </a:r>
          </a:p>
          <a:p>
            <a:pPr marL="742950" indent="-742950" eaLnBrk="1" hangingPunct="1">
              <a:buFont typeface="+mj-lt"/>
              <a:buAutoNum type="arabicPeriod"/>
            </a:pPr>
            <a:r>
              <a:rPr lang="cs-CZ" altLang="en-US" sz="4800" b="1" dirty="0">
                <a:solidFill>
                  <a:schemeClr val="bg1"/>
                </a:solidFill>
                <a:latin typeface="Aptos" panose="020B0004020202020204" pitchFamily="34" charset="0"/>
                <a:ea typeface="Yu Gothic UI Semilight" panose="020B0400000000000000" pitchFamily="34" charset="-128"/>
              </a:rPr>
              <a:t>STATIKA</a:t>
            </a:r>
          </a:p>
          <a:p>
            <a:pPr marL="742950" indent="-742950" eaLnBrk="1" hangingPunct="1">
              <a:buFont typeface="+mj-lt"/>
              <a:buAutoNum type="arabicPeriod"/>
            </a:pPr>
            <a:r>
              <a:rPr lang="cs-CZ" altLang="en-US" sz="4800" b="1" dirty="0">
                <a:solidFill>
                  <a:schemeClr val="bg1"/>
                </a:solidFill>
                <a:latin typeface="Aptos" panose="020B0004020202020204" pitchFamily="34" charset="0"/>
                <a:ea typeface="Yu Gothic UI Semilight" panose="020B0400000000000000" pitchFamily="34" charset="-128"/>
              </a:rPr>
              <a:t>BEZPEČNOST</a:t>
            </a:r>
          </a:p>
          <a:p>
            <a:pPr marL="742950" indent="-742950" eaLnBrk="1" hangingPunct="1">
              <a:buFont typeface="+mj-lt"/>
              <a:buAutoNum type="arabicPeriod"/>
            </a:pPr>
            <a:r>
              <a:rPr lang="cs-CZ" altLang="en-US" sz="4800" b="1" dirty="0">
                <a:solidFill>
                  <a:schemeClr val="bg1"/>
                </a:solidFill>
                <a:latin typeface="Aptos" panose="020B0004020202020204" pitchFamily="34" charset="0"/>
                <a:ea typeface="Yu Gothic UI Semilight" panose="020B0400000000000000" pitchFamily="34" charset="-128"/>
              </a:rPr>
              <a:t>SVĚTELNÉ A ENERGETICKÉ PARAMETRY</a:t>
            </a:r>
          </a:p>
          <a:p>
            <a:pPr marL="742950" indent="-742950" eaLnBrk="1" hangingPunct="1">
              <a:buFont typeface="+mj-lt"/>
              <a:buAutoNum type="arabicPeriod"/>
            </a:pPr>
            <a:r>
              <a:rPr lang="cs-CZ" altLang="en-US" sz="4800" b="1" dirty="0">
                <a:solidFill>
                  <a:schemeClr val="bg1"/>
                </a:solidFill>
                <a:latin typeface="Aptos" panose="020B0004020202020204" pitchFamily="34" charset="0"/>
                <a:ea typeface="Yu Gothic UI Semilight" panose="020B0400000000000000" pitchFamily="34" charset="-128"/>
              </a:rPr>
              <a:t>KONTROLA NADMOŘSKÉ VÝŠKY</a:t>
            </a:r>
          </a:p>
          <a:p>
            <a:pPr marL="742950" indent="-742950" eaLnBrk="1" hangingPunct="1">
              <a:buFont typeface="+mj-lt"/>
              <a:buAutoNum type="arabicPeriod"/>
            </a:pPr>
            <a:r>
              <a:rPr lang="cs-CZ" altLang="en-US" sz="4800" b="1" dirty="0">
                <a:solidFill>
                  <a:schemeClr val="bg1"/>
                </a:solidFill>
                <a:latin typeface="Aptos" panose="020B0004020202020204" pitchFamily="34" charset="0"/>
                <a:ea typeface="Yu Gothic UI Semilight" panose="020B0400000000000000" pitchFamily="34" charset="-128"/>
              </a:rPr>
              <a:t>TLOUŠŤKA </a:t>
            </a:r>
          </a:p>
          <a:p>
            <a:pPr marL="742950" indent="-742950" eaLnBrk="1" hangingPunct="1">
              <a:buFont typeface="+mj-lt"/>
              <a:buAutoNum type="arabicPeriod"/>
            </a:pPr>
            <a:r>
              <a:rPr lang="cs-CZ" altLang="en-US" sz="4800" b="1" dirty="0">
                <a:solidFill>
                  <a:schemeClr val="bg1"/>
                </a:solidFill>
                <a:latin typeface="Aptos" panose="020B0004020202020204" pitchFamily="34" charset="0"/>
                <a:ea typeface="Yu Gothic UI Semilight" panose="020B0400000000000000" pitchFamily="34" charset="-128"/>
              </a:rPr>
              <a:t>HMOTNOST</a:t>
            </a:r>
          </a:p>
          <a:p>
            <a:pPr marL="742950" indent="-742950" eaLnBrk="1" hangingPunct="1">
              <a:buFont typeface="+mj-lt"/>
              <a:buAutoNum type="arabicPeriod"/>
            </a:pPr>
            <a:r>
              <a:rPr lang="cs-CZ" altLang="en-US" sz="4800" b="1" dirty="0">
                <a:solidFill>
                  <a:schemeClr val="bg1"/>
                </a:solidFill>
                <a:latin typeface="Aptos" panose="020B0004020202020204" pitchFamily="34" charset="0"/>
                <a:ea typeface="Yu Gothic UI Semilight" panose="020B0400000000000000" pitchFamily="34" charset="-128"/>
              </a:rPr>
              <a:t>DOPRAVA</a:t>
            </a:r>
          </a:p>
          <a:p>
            <a:pPr marL="742950" indent="-742950" eaLnBrk="1" hangingPunct="1">
              <a:buFont typeface="+mj-lt"/>
              <a:buAutoNum type="arabicPeriod"/>
            </a:pPr>
            <a:r>
              <a:rPr lang="cs-CZ" altLang="en-US" sz="4800" b="1" dirty="0">
                <a:solidFill>
                  <a:schemeClr val="bg1"/>
                </a:solidFill>
                <a:latin typeface="Aptos" panose="020B0004020202020204" pitchFamily="34" charset="0"/>
                <a:ea typeface="Yu Gothic UI Semilight" panose="020B0400000000000000" pitchFamily="34" charset="-128"/>
              </a:rPr>
              <a:t>VÝMĚNA IZOLAČNÍCH SKEL V BUDOUCNU (</a:t>
            </a:r>
            <a:r>
              <a:rPr lang="cs-CZ" altLang="en-US" sz="4400" b="1" dirty="0">
                <a:solidFill>
                  <a:schemeClr val="bg1"/>
                </a:solidFill>
                <a:latin typeface="Aptos" panose="020B0004020202020204" pitchFamily="34" charset="0"/>
                <a:ea typeface="Yu Gothic UI Semilight" panose="020B0400000000000000" pitchFamily="34" charset="-128"/>
              </a:rPr>
              <a:t>PRASKLÉ SKLO, ŽIVOTNOST 25-30 let</a:t>
            </a:r>
            <a:r>
              <a:rPr lang="cs-CZ" altLang="en-US" sz="4800" b="1" dirty="0">
                <a:solidFill>
                  <a:schemeClr val="bg1"/>
                </a:solidFill>
                <a:latin typeface="Aptos" panose="020B0004020202020204" pitchFamily="34" charset="0"/>
                <a:ea typeface="Yu Gothic UI Semilight" panose="020B0400000000000000" pitchFamily="34" charset="-128"/>
              </a:rPr>
              <a:t>)</a:t>
            </a:r>
          </a:p>
          <a:p>
            <a:pPr eaLnBrk="1" hangingPunct="1">
              <a:buFontTx/>
              <a:buNone/>
            </a:pPr>
            <a:endParaRPr lang="cs-CZ" altLang="en-US" sz="5400" dirty="0">
              <a:solidFill>
                <a:srgbClr val="476966"/>
              </a:solidFill>
              <a:latin typeface="Yu Gothic UI Semilight" panose="020B0400000000000000" pitchFamily="34" charset="-128"/>
              <a:ea typeface="Yu Gothic UI Semilight" panose="020B0400000000000000" pitchFamily="34" charset="-128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eaLnBrk="1" hangingPunct="1">
              <a:buFontTx/>
              <a:buNone/>
            </a:pPr>
            <a:endParaRPr lang="fr-BE" altLang="en-US" sz="1400" dirty="0">
              <a:solidFill>
                <a:srgbClr val="476966"/>
              </a:solidFill>
              <a:latin typeface="Yu Gothic UI Semilight" panose="020B0400000000000000" pitchFamily="34" charset="-128"/>
              <a:ea typeface="Yu Gothic UI Semilight" panose="020B0400000000000000" pitchFamily="34" charset="-128"/>
            </a:endParaRPr>
          </a:p>
          <a:p>
            <a:pPr algn="ctr" eaLnBrk="1" hangingPunct="1">
              <a:buFontTx/>
              <a:buNone/>
            </a:pPr>
            <a:endParaRPr lang="fr-BE" altLang="en-US" dirty="0">
              <a:solidFill>
                <a:srgbClr val="FFFF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B298106-0BD8-48BF-6456-AB1F92AE5D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37832" y="100510"/>
            <a:ext cx="2582957" cy="83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222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819402" y="1131813"/>
            <a:ext cx="97000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spc="1200" dirty="0">
                <a:solidFill>
                  <a:srgbClr val="1EAE92"/>
                </a:solidFill>
                <a:latin typeface="Montserrat" charset="0"/>
                <a:ea typeface="Montserrat" charset="0"/>
                <a:cs typeface="Montserrat" charset="0"/>
              </a:rPr>
              <a:t>TYPY IZOLAČNÍCH SKEL</a:t>
            </a:r>
            <a:endParaRPr lang="en-US" sz="4000" b="1" spc="1200" dirty="0">
              <a:solidFill>
                <a:srgbClr val="1EAE9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0" name="Obrázek 9" descr="Obsah obrázku text, hodiny, klipart&#10;&#10;Popis byl vytvořen automaticky">
            <a:extLst>
              <a:ext uri="{FF2B5EF4-FFF2-40B4-BE49-F238E27FC236}">
                <a16:creationId xmlns:a16="http://schemas.microsoft.com/office/drawing/2014/main" id="{138FAA29-2813-E653-55F3-C992A727AD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81" y="11766696"/>
            <a:ext cx="2105367" cy="967005"/>
          </a:xfrm>
          <a:prstGeom prst="rect">
            <a:avLst/>
          </a:prstGeom>
        </p:spPr>
      </p:pic>
      <p:cxnSp>
        <p:nvCxnSpPr>
          <p:cNvPr id="13" name="Straight Connector 57">
            <a:extLst>
              <a:ext uri="{FF2B5EF4-FFF2-40B4-BE49-F238E27FC236}">
                <a16:creationId xmlns:a16="http://schemas.microsoft.com/office/drawing/2014/main" id="{78BFD9CF-47A6-ED9C-67DD-7708A3118536}"/>
              </a:ext>
            </a:extLst>
          </p:cNvPr>
          <p:cNvCxnSpPr>
            <a:cxnSpLocks/>
          </p:cNvCxnSpPr>
          <p:nvPr/>
        </p:nvCxnSpPr>
        <p:spPr>
          <a:xfrm flipH="1">
            <a:off x="0" y="1475175"/>
            <a:ext cx="1246881" cy="0"/>
          </a:xfrm>
          <a:prstGeom prst="line">
            <a:avLst/>
          </a:prstGeom>
          <a:ln w="165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>
            <a:extLst>
              <a:ext uri="{FF2B5EF4-FFF2-40B4-BE49-F238E27FC236}">
                <a16:creationId xmlns:a16="http://schemas.microsoft.com/office/drawing/2014/main" id="{2F6B1662-A853-94BC-1110-41131A859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723" y="1790194"/>
            <a:ext cx="15684007" cy="11382811"/>
          </a:xfrm>
          <a:prstGeom prst="rect">
            <a:avLst/>
          </a:prstGeom>
        </p:spPr>
      </p:pic>
      <p:pic>
        <p:nvPicPr>
          <p:cNvPr id="2" name="Picture 17">
            <a:extLst>
              <a:ext uri="{FF2B5EF4-FFF2-40B4-BE49-F238E27FC236}">
                <a16:creationId xmlns:a16="http://schemas.microsoft.com/office/drawing/2014/main" id="{38F9C296-E375-9720-8EDD-E7D4F3A6CE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3" b="14383"/>
          <a:stretch/>
        </p:blipFill>
        <p:spPr>
          <a:xfrm>
            <a:off x="78260" y="1790194"/>
            <a:ext cx="8608463" cy="7379863"/>
          </a:xfrm>
          <a:prstGeom prst="rect">
            <a:avLst/>
          </a:prstGeom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AAE9FDA8-1AF6-FD57-BC2A-3E3C0A079F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6425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6616C83-B814-FEDA-9E9A-DC8901C4E9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7729" y="3342469"/>
            <a:ext cx="1133633" cy="117173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B851278-ABF9-CCFA-FCD7-3D6EA71E6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41308" y="2339988"/>
            <a:ext cx="1133633" cy="1171739"/>
          </a:xfrm>
          <a:prstGeom prst="rect">
            <a:avLst/>
          </a:prstGeom>
        </p:spPr>
      </p:pic>
      <p:pic>
        <p:nvPicPr>
          <p:cNvPr id="8" name="Obrázek 12">
            <a:extLst>
              <a:ext uri="{FF2B5EF4-FFF2-40B4-BE49-F238E27FC236}">
                <a16:creationId xmlns:a16="http://schemas.microsoft.com/office/drawing/2014/main" id="{4C5D32B1-7F0F-B661-982A-89F4C9935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362" y="8652557"/>
            <a:ext cx="4449532" cy="5063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442B84F-C8F6-0FF4-C486-054C9B88E4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09167" y="100511"/>
            <a:ext cx="2582957" cy="83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42B22CA-CC74-B863-BD80-FB51659F50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872"/>
          <a:stretch/>
        </p:blipFill>
        <p:spPr>
          <a:xfrm>
            <a:off x="1464980" y="1839698"/>
            <a:ext cx="6742709" cy="11876301"/>
          </a:xfrm>
          <a:prstGeom prst="rect">
            <a:avLst/>
          </a:prstGeom>
        </p:spPr>
      </p:pic>
      <p:sp>
        <p:nvSpPr>
          <p:cNvPr id="2" name="TextBox 26">
            <a:extLst>
              <a:ext uri="{FF2B5EF4-FFF2-40B4-BE49-F238E27FC236}">
                <a16:creationId xmlns:a16="http://schemas.microsoft.com/office/drawing/2014/main" id="{1ED3D9CC-BE5F-5474-0B2B-3BF6367F7925}"/>
              </a:ext>
            </a:extLst>
          </p:cNvPr>
          <p:cNvSpPr txBox="1"/>
          <p:nvPr/>
        </p:nvSpPr>
        <p:spPr>
          <a:xfrm>
            <a:off x="1819402" y="1131813"/>
            <a:ext cx="63882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spc="1200" dirty="0">
                <a:solidFill>
                  <a:srgbClr val="1EAE92"/>
                </a:solidFill>
                <a:latin typeface="Montserrat" charset="0"/>
                <a:ea typeface="Montserrat" charset="0"/>
                <a:cs typeface="Montserrat" charset="0"/>
              </a:rPr>
              <a:t>IZOLAČNÍ SKLO</a:t>
            </a:r>
            <a:endParaRPr lang="en-US" sz="4000" b="1" spc="1200" dirty="0">
              <a:solidFill>
                <a:srgbClr val="1EAE9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cxnSp>
        <p:nvCxnSpPr>
          <p:cNvPr id="3" name="Straight Connector 57">
            <a:extLst>
              <a:ext uri="{FF2B5EF4-FFF2-40B4-BE49-F238E27FC236}">
                <a16:creationId xmlns:a16="http://schemas.microsoft.com/office/drawing/2014/main" id="{24B9BDD5-8705-A389-681A-8704FC192E27}"/>
              </a:ext>
            </a:extLst>
          </p:cNvPr>
          <p:cNvCxnSpPr>
            <a:cxnSpLocks/>
          </p:cNvCxnSpPr>
          <p:nvPr/>
        </p:nvCxnSpPr>
        <p:spPr>
          <a:xfrm flipH="1">
            <a:off x="0" y="1475175"/>
            <a:ext cx="1246881" cy="0"/>
          </a:xfrm>
          <a:prstGeom prst="line">
            <a:avLst/>
          </a:prstGeom>
          <a:ln w="165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>
            <a:extLst>
              <a:ext uri="{FF2B5EF4-FFF2-40B4-BE49-F238E27FC236}">
                <a16:creationId xmlns:a16="http://schemas.microsoft.com/office/drawing/2014/main" id="{80EEA33A-F122-F49F-A590-810B2D5E2B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97"/>
          <a:stretch/>
        </p:blipFill>
        <p:spPr>
          <a:xfrm>
            <a:off x="10075856" y="0"/>
            <a:ext cx="12836814" cy="13716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D1EC5CE-C65A-CFAE-30E5-E9DFC8BD2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7832" y="100510"/>
            <a:ext cx="2582957" cy="83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05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77759-F5B4-E4E6-29B0-9DA10D21B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E1D3D1D-6F2A-B488-72D3-B794E246BB2F}"/>
              </a:ext>
            </a:extLst>
          </p:cNvPr>
          <p:cNvSpPr txBox="1"/>
          <p:nvPr/>
        </p:nvSpPr>
        <p:spPr>
          <a:xfrm>
            <a:off x="1819402" y="1131813"/>
            <a:ext cx="130808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spc="1200" dirty="0">
                <a:solidFill>
                  <a:srgbClr val="1EAE92"/>
                </a:solidFill>
                <a:latin typeface="Montserrat" charset="0"/>
                <a:ea typeface="Montserrat" charset="0"/>
                <a:cs typeface="Montserrat" charset="0"/>
              </a:rPr>
              <a:t>TEPELNĚ IZOLAČNÍ VLASTNOSTI</a:t>
            </a:r>
            <a:endParaRPr lang="en-US" sz="4000" b="1" spc="1200" dirty="0">
              <a:solidFill>
                <a:srgbClr val="1EAE9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cxnSp>
        <p:nvCxnSpPr>
          <p:cNvPr id="13" name="Straight Connector 57">
            <a:extLst>
              <a:ext uri="{FF2B5EF4-FFF2-40B4-BE49-F238E27FC236}">
                <a16:creationId xmlns:a16="http://schemas.microsoft.com/office/drawing/2014/main" id="{DBD7FF7F-BC91-5019-CF5D-969F3A54E79D}"/>
              </a:ext>
            </a:extLst>
          </p:cNvPr>
          <p:cNvCxnSpPr>
            <a:cxnSpLocks/>
          </p:cNvCxnSpPr>
          <p:nvPr/>
        </p:nvCxnSpPr>
        <p:spPr>
          <a:xfrm flipH="1">
            <a:off x="0" y="1475175"/>
            <a:ext cx="1246881" cy="0"/>
          </a:xfrm>
          <a:prstGeom prst="line">
            <a:avLst/>
          </a:prstGeom>
          <a:ln w="165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Skupina 8">
            <a:extLst>
              <a:ext uri="{FF2B5EF4-FFF2-40B4-BE49-F238E27FC236}">
                <a16:creationId xmlns:a16="http://schemas.microsoft.com/office/drawing/2014/main" id="{69A99654-D95E-F9CA-2E81-6E4D501584AD}"/>
              </a:ext>
            </a:extLst>
          </p:cNvPr>
          <p:cNvGrpSpPr/>
          <p:nvPr/>
        </p:nvGrpSpPr>
        <p:grpSpPr>
          <a:xfrm>
            <a:off x="4610" y="2007706"/>
            <a:ext cx="24377650" cy="11607784"/>
            <a:chOff x="142875" y="2222505"/>
            <a:chExt cx="24377650" cy="11607784"/>
          </a:xfrm>
        </p:grpSpPr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A25FAC6D-3CC7-BE54-BE9D-BA984F340285}"/>
                </a:ext>
              </a:extLst>
            </p:cNvPr>
            <p:cNvSpPr/>
            <p:nvPr/>
          </p:nvSpPr>
          <p:spPr>
            <a:xfrm>
              <a:off x="142875" y="2222505"/>
              <a:ext cx="24377650" cy="116077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E537B56-F46D-D4AB-B133-FBEF4D6B2C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0997" y="6651963"/>
              <a:ext cx="493395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>
              <a:extLst>
                <a:ext uri="{FF2B5EF4-FFF2-40B4-BE49-F238E27FC236}">
                  <a16:creationId xmlns:a16="http://schemas.microsoft.com/office/drawing/2014/main" id="{52D51DDF-C2F3-5A9D-1D6E-48445328E1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8031" y="2589665"/>
              <a:ext cx="3379882" cy="3904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9A124096-E5EB-8DA5-9C77-CF92B5D50A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1609" y="2479793"/>
              <a:ext cx="4219176" cy="4306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0064B98F-BDD6-E901-19F7-48E7E2BE13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72059" y="2513179"/>
              <a:ext cx="3750768" cy="4239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FA8A4D75-E943-D88E-8954-CB19399BD6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41550" y="2400300"/>
              <a:ext cx="4876212" cy="4301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>
              <a:extLst>
                <a:ext uri="{FF2B5EF4-FFF2-40B4-BE49-F238E27FC236}">
                  <a16:creationId xmlns:a16="http://schemas.microsoft.com/office/drawing/2014/main" id="{D033FD3B-B4FB-091E-0847-3DDA0C208C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69587" y="6789739"/>
              <a:ext cx="4448175" cy="201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60B96759-3EAB-037A-6A6A-693A7D24AF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09056" y="6786564"/>
              <a:ext cx="4676775" cy="1952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>
              <a:extLst>
                <a:ext uri="{FF2B5EF4-FFF2-40B4-BE49-F238E27FC236}">
                  <a16:creationId xmlns:a16="http://schemas.microsoft.com/office/drawing/2014/main" id="{DF55D705-301D-102C-E48F-BA3C25416F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9874" y="6643688"/>
              <a:ext cx="4371975" cy="2238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5" name="Picture 11">
              <a:extLst>
                <a:ext uri="{FF2B5EF4-FFF2-40B4-BE49-F238E27FC236}">
                  <a16:creationId xmlns:a16="http://schemas.microsoft.com/office/drawing/2014/main" id="{D03FE9EA-2D0A-974E-BDF1-9620D73C28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261" y="3037728"/>
              <a:ext cx="1065411" cy="1504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1">
              <a:extLst>
                <a:ext uri="{FF2B5EF4-FFF2-40B4-BE49-F238E27FC236}">
                  <a16:creationId xmlns:a16="http://schemas.microsoft.com/office/drawing/2014/main" id="{99915A39-D646-7158-7C8D-EDE05C90EB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8329" y="2996701"/>
              <a:ext cx="1065411" cy="1504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1">
              <a:extLst>
                <a:ext uri="{FF2B5EF4-FFF2-40B4-BE49-F238E27FC236}">
                  <a16:creationId xmlns:a16="http://schemas.microsoft.com/office/drawing/2014/main" id="{DFB79EF5-62BF-1AE1-C082-CB6EC23695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88825" y="3011657"/>
              <a:ext cx="1065411" cy="1504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1">
              <a:extLst>
                <a:ext uri="{FF2B5EF4-FFF2-40B4-BE49-F238E27FC236}">
                  <a16:creationId xmlns:a16="http://schemas.microsoft.com/office/drawing/2014/main" id="{3842B8E1-478A-6098-22FC-CCE9ACC32A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59128" y="3045663"/>
              <a:ext cx="1065411" cy="1504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Obrázek 7" descr="Obsah obrázku text, Písmo, snímek obrazovky, číslo&#10;&#10;Popis byl vytvořen automaticky">
              <a:extLst>
                <a:ext uri="{FF2B5EF4-FFF2-40B4-BE49-F238E27FC236}">
                  <a16:creationId xmlns:a16="http://schemas.microsoft.com/office/drawing/2014/main" id="{5215495D-676F-7C34-1FC6-CA295B45DD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74"/>
            <a:stretch/>
          </p:blipFill>
          <p:spPr>
            <a:xfrm>
              <a:off x="2669489" y="9410650"/>
              <a:ext cx="19038672" cy="4306771"/>
            </a:xfrm>
            <a:prstGeom prst="rect">
              <a:avLst/>
            </a:prstGeom>
          </p:spPr>
        </p:pic>
      </p:grpSp>
      <p:pic>
        <p:nvPicPr>
          <p:cNvPr id="3" name="Obrázek 2">
            <a:extLst>
              <a:ext uri="{FF2B5EF4-FFF2-40B4-BE49-F238E27FC236}">
                <a16:creationId xmlns:a16="http://schemas.microsoft.com/office/drawing/2014/main" id="{791072AD-6563-D5B2-D6B7-9635E63B47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637832" y="100510"/>
            <a:ext cx="2582957" cy="835663"/>
          </a:xfrm>
          <a:prstGeom prst="rect">
            <a:avLst/>
          </a:prstGeom>
        </p:spPr>
      </p:pic>
      <p:sp>
        <p:nvSpPr>
          <p:cNvPr id="7" name="Šipka: dolů 6">
            <a:extLst>
              <a:ext uri="{FF2B5EF4-FFF2-40B4-BE49-F238E27FC236}">
                <a16:creationId xmlns:a16="http://schemas.microsoft.com/office/drawing/2014/main" id="{2189033D-4B2F-1F57-A4F8-8C256E83B836}"/>
              </a:ext>
            </a:extLst>
          </p:cNvPr>
          <p:cNvSpPr/>
          <p:nvPr/>
        </p:nvSpPr>
        <p:spPr>
          <a:xfrm>
            <a:off x="8015627" y="8352978"/>
            <a:ext cx="781465" cy="964686"/>
          </a:xfrm>
          <a:prstGeom prst="downArrow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: dolů 9">
            <a:extLst>
              <a:ext uri="{FF2B5EF4-FFF2-40B4-BE49-F238E27FC236}">
                <a16:creationId xmlns:a16="http://schemas.microsoft.com/office/drawing/2014/main" id="{70F28313-FD4A-B060-06E6-CDBE303954ED}"/>
              </a:ext>
            </a:extLst>
          </p:cNvPr>
          <p:cNvSpPr/>
          <p:nvPr/>
        </p:nvSpPr>
        <p:spPr>
          <a:xfrm>
            <a:off x="17180058" y="8416690"/>
            <a:ext cx="781465" cy="964686"/>
          </a:xfrm>
          <a:prstGeom prst="downArrow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40F5123-AB25-6908-456A-7655406DA8BC}"/>
              </a:ext>
            </a:extLst>
          </p:cNvPr>
          <p:cNvSpPr txBox="1"/>
          <p:nvPr/>
        </p:nvSpPr>
        <p:spPr>
          <a:xfrm>
            <a:off x="3886836" y="10003213"/>
            <a:ext cx="3045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1EAE92"/>
                </a:solidFill>
              </a:rPr>
              <a:t>4-16-4-16(18)-4</a:t>
            </a:r>
            <a:endParaRPr lang="cs-CZ" sz="4000" dirty="0">
              <a:solidFill>
                <a:srgbClr val="1EAE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10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4F8DC-3739-AAE9-B708-0536D2795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2A989CC2-0C0C-FFC0-00DE-2CF66CC01BA4}"/>
              </a:ext>
            </a:extLst>
          </p:cNvPr>
          <p:cNvSpPr txBox="1"/>
          <p:nvPr/>
        </p:nvSpPr>
        <p:spPr>
          <a:xfrm>
            <a:off x="1819402" y="1131813"/>
            <a:ext cx="209631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spc="1200" dirty="0">
                <a:solidFill>
                  <a:srgbClr val="1EAE92"/>
                </a:solidFill>
                <a:latin typeface="Montserrat" charset="0"/>
                <a:ea typeface="Montserrat" charset="0"/>
                <a:cs typeface="Montserrat" charset="0"/>
              </a:rPr>
              <a:t>TEPELNĚ IZOLAČNÍ VLASTNOSTI- SKLA, KTERÁ PRACUJÍ SE SLUNCEM- Význam izolačních trojskel pro energeticky úsporné domy </a:t>
            </a:r>
            <a:endParaRPr lang="en-US" sz="4000" b="1" spc="1200" dirty="0">
              <a:solidFill>
                <a:srgbClr val="1EAE9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cxnSp>
        <p:nvCxnSpPr>
          <p:cNvPr id="13" name="Straight Connector 57">
            <a:extLst>
              <a:ext uri="{FF2B5EF4-FFF2-40B4-BE49-F238E27FC236}">
                <a16:creationId xmlns:a16="http://schemas.microsoft.com/office/drawing/2014/main" id="{5DEE5DF5-6F04-C6BA-A607-6E91275FE8D6}"/>
              </a:ext>
            </a:extLst>
          </p:cNvPr>
          <p:cNvCxnSpPr>
            <a:cxnSpLocks/>
          </p:cNvCxnSpPr>
          <p:nvPr/>
        </p:nvCxnSpPr>
        <p:spPr>
          <a:xfrm flipH="1">
            <a:off x="0" y="1475175"/>
            <a:ext cx="1246881" cy="0"/>
          </a:xfrm>
          <a:prstGeom prst="line">
            <a:avLst/>
          </a:prstGeom>
          <a:ln w="165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ovéPole 2">
            <a:extLst>
              <a:ext uri="{FF2B5EF4-FFF2-40B4-BE49-F238E27FC236}">
                <a16:creationId xmlns:a16="http://schemas.microsoft.com/office/drawing/2014/main" id="{EB20931A-96A1-AD0E-71D7-6DD602680350}"/>
              </a:ext>
            </a:extLst>
          </p:cNvPr>
          <p:cNvSpPr txBox="1"/>
          <p:nvPr/>
        </p:nvSpPr>
        <p:spPr>
          <a:xfrm>
            <a:off x="185155" y="3099988"/>
            <a:ext cx="2423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0" dirty="0">
                <a:hlinkClick r:id="rId2"/>
              </a:rPr>
              <a:t>HELUZ IZOS - význam izolačních skel pro energeticky úsporné domy, 3D video</a:t>
            </a:r>
            <a:endParaRPr lang="cs-CZ" sz="6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7BE8E04-013D-BE80-811A-B39B8D6DA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3283" y="4357991"/>
            <a:ext cx="19011084" cy="8396063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0E482833-AE79-EF40-D7A8-30CFD8369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37832" y="100510"/>
            <a:ext cx="2582957" cy="83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3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28386-1DDB-0147-0801-69E909895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6057071-68F1-199B-26C4-AC04DD05EA66}"/>
              </a:ext>
            </a:extLst>
          </p:cNvPr>
          <p:cNvSpPr txBox="1"/>
          <p:nvPr/>
        </p:nvSpPr>
        <p:spPr>
          <a:xfrm>
            <a:off x="1819402" y="1131813"/>
            <a:ext cx="162323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spc="1200" dirty="0">
                <a:solidFill>
                  <a:srgbClr val="1EAE92"/>
                </a:solidFill>
                <a:latin typeface="Montserrat" charset="0"/>
                <a:ea typeface="Montserrat" charset="0"/>
                <a:cs typeface="Montserrat" charset="0"/>
              </a:rPr>
              <a:t>IZOLAČNÍ SKLA – Tolerance tloušťky IS</a:t>
            </a:r>
            <a:endParaRPr lang="en-US" sz="4000" b="1" spc="1200" dirty="0">
              <a:solidFill>
                <a:srgbClr val="1EAE9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0" name="Obrázek 9" descr="Obsah obrázku text, hodiny, klipart&#10;&#10;Popis byl vytvořen automaticky">
            <a:extLst>
              <a:ext uri="{FF2B5EF4-FFF2-40B4-BE49-F238E27FC236}">
                <a16:creationId xmlns:a16="http://schemas.microsoft.com/office/drawing/2014/main" id="{D45631C0-3C47-417B-F622-81D302D343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81" y="11766696"/>
            <a:ext cx="2105367" cy="967005"/>
          </a:xfrm>
          <a:prstGeom prst="rect">
            <a:avLst/>
          </a:prstGeom>
        </p:spPr>
      </p:pic>
      <p:cxnSp>
        <p:nvCxnSpPr>
          <p:cNvPr id="13" name="Straight Connector 57">
            <a:extLst>
              <a:ext uri="{FF2B5EF4-FFF2-40B4-BE49-F238E27FC236}">
                <a16:creationId xmlns:a16="http://schemas.microsoft.com/office/drawing/2014/main" id="{38F5778F-5A00-ED2E-7290-70D29D73D8B2}"/>
              </a:ext>
            </a:extLst>
          </p:cNvPr>
          <p:cNvCxnSpPr>
            <a:cxnSpLocks/>
          </p:cNvCxnSpPr>
          <p:nvPr/>
        </p:nvCxnSpPr>
        <p:spPr>
          <a:xfrm flipH="1">
            <a:off x="0" y="1475175"/>
            <a:ext cx="1246881" cy="0"/>
          </a:xfrm>
          <a:prstGeom prst="line">
            <a:avLst/>
          </a:prstGeom>
          <a:ln w="165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2">
            <a:extLst>
              <a:ext uri="{FF2B5EF4-FFF2-40B4-BE49-F238E27FC236}">
                <a16:creationId xmlns:a16="http://schemas.microsoft.com/office/drawing/2014/main" id="{441DE8B5-BB9B-145B-6164-1BD5CF8EBB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6425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69C3782-7D34-928D-C2C2-DDAEB6E23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872" y="3539986"/>
            <a:ext cx="17210162" cy="7454585"/>
          </a:xfrm>
          <a:prstGeom prst="rect">
            <a:avLst/>
          </a:prstGeom>
        </p:spPr>
      </p:pic>
      <p:sp>
        <p:nvSpPr>
          <p:cNvPr id="2" name="Rectangle 54">
            <a:extLst>
              <a:ext uri="{FF2B5EF4-FFF2-40B4-BE49-F238E27FC236}">
                <a16:creationId xmlns:a16="http://schemas.microsoft.com/office/drawing/2014/main" id="{14937A4A-0C62-92BB-7E8E-A7933D4F898F}"/>
              </a:ext>
            </a:extLst>
          </p:cNvPr>
          <p:cNvSpPr/>
          <p:nvPr/>
        </p:nvSpPr>
        <p:spPr>
          <a:xfrm>
            <a:off x="276679" y="2332881"/>
            <a:ext cx="7950900" cy="4715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cs-CZ" b="1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Typy oken- Limity v Tloušťce</a:t>
            </a:r>
          </a:p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b="1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PVC (48-51 mm)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Dřevěná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Dřevo Hliníková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Hliníková</a:t>
            </a:r>
            <a:endParaRPr lang="en-US" b="1" spc="600" dirty="0">
              <a:solidFill>
                <a:schemeClr val="tx2"/>
              </a:solidFill>
              <a:latin typeface="Usual" panose="020B0603030403020204" pitchFamily="34" charset="-18"/>
              <a:ea typeface="Montserrat" charset="0"/>
              <a:cs typeface="Montserrat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1CB1F8C-FFC5-8C64-7C6E-C15ED0349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37832" y="100510"/>
            <a:ext cx="2582957" cy="83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66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CE400-6FC2-7129-640F-4BA125223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text, hodiny, klipart&#10;&#10;Popis byl vytvořen automaticky">
            <a:extLst>
              <a:ext uri="{FF2B5EF4-FFF2-40B4-BE49-F238E27FC236}">
                <a16:creationId xmlns:a16="http://schemas.microsoft.com/office/drawing/2014/main" id="{FA4DC4A0-265A-EC68-590D-BCA4423F35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81" y="11766696"/>
            <a:ext cx="2105367" cy="967005"/>
          </a:xfrm>
          <a:prstGeom prst="rect">
            <a:avLst/>
          </a:prstGeom>
        </p:spPr>
      </p:pic>
      <p:cxnSp>
        <p:nvCxnSpPr>
          <p:cNvPr id="13" name="Straight Connector 57">
            <a:extLst>
              <a:ext uri="{FF2B5EF4-FFF2-40B4-BE49-F238E27FC236}">
                <a16:creationId xmlns:a16="http://schemas.microsoft.com/office/drawing/2014/main" id="{2F2F3AAC-2AFF-DF63-2C00-2EC2C07B6A26}"/>
              </a:ext>
            </a:extLst>
          </p:cNvPr>
          <p:cNvCxnSpPr>
            <a:cxnSpLocks/>
          </p:cNvCxnSpPr>
          <p:nvPr/>
        </p:nvCxnSpPr>
        <p:spPr>
          <a:xfrm flipH="1">
            <a:off x="0" y="1475175"/>
            <a:ext cx="1246881" cy="0"/>
          </a:xfrm>
          <a:prstGeom prst="line">
            <a:avLst/>
          </a:prstGeom>
          <a:ln w="165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2">
            <a:extLst>
              <a:ext uri="{FF2B5EF4-FFF2-40B4-BE49-F238E27FC236}">
                <a16:creationId xmlns:a16="http://schemas.microsoft.com/office/drawing/2014/main" id="{EECBF0BF-D287-F096-E1C1-5584E89D31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6425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0EE3F4D-6C2E-3C3C-E898-E9C7DD914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14" y="1839699"/>
            <a:ext cx="19217164" cy="1187630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626A57D-CAD9-294A-917A-46CF2F4DF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3181" y="1844114"/>
            <a:ext cx="13816819" cy="1187188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25FFF35-C35E-46B6-3CF5-05B254A0CBB7}"/>
              </a:ext>
            </a:extLst>
          </p:cNvPr>
          <p:cNvSpPr txBox="1"/>
          <p:nvPr/>
        </p:nvSpPr>
        <p:spPr>
          <a:xfrm>
            <a:off x="1819402" y="1131813"/>
            <a:ext cx="118160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spc="1200" dirty="0">
                <a:solidFill>
                  <a:srgbClr val="1EAE92"/>
                </a:solidFill>
                <a:latin typeface="Montserrat" charset="0"/>
                <a:ea typeface="Montserrat" charset="0"/>
                <a:cs typeface="Montserrat" charset="0"/>
              </a:rPr>
              <a:t>IZOLAČNÍ SKLA - TYPY HRAN</a:t>
            </a:r>
            <a:endParaRPr lang="en-US" sz="4000" b="1" spc="1200" dirty="0">
              <a:solidFill>
                <a:srgbClr val="1EAE9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7540CEF-C32F-F753-0C6E-A9FF17073D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37832" y="100510"/>
            <a:ext cx="2582957" cy="835663"/>
          </a:xfrm>
          <a:prstGeom prst="rect">
            <a:avLst/>
          </a:prstGeom>
        </p:spPr>
      </p:pic>
      <p:sp>
        <p:nvSpPr>
          <p:cNvPr id="7" name="Šipka: dolů 6">
            <a:extLst>
              <a:ext uri="{FF2B5EF4-FFF2-40B4-BE49-F238E27FC236}">
                <a16:creationId xmlns:a16="http://schemas.microsoft.com/office/drawing/2014/main" id="{9DCE9432-B0BA-8A6C-C1B1-7A0D2A98D079}"/>
              </a:ext>
            </a:extLst>
          </p:cNvPr>
          <p:cNvSpPr/>
          <p:nvPr/>
        </p:nvSpPr>
        <p:spPr>
          <a:xfrm rot="5400000">
            <a:off x="18566065" y="6879063"/>
            <a:ext cx="1298601" cy="3482940"/>
          </a:xfrm>
          <a:prstGeom prst="downArrow">
            <a:avLst/>
          </a:prstGeom>
          <a:solidFill>
            <a:srgbClr val="92D05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: dolů 7">
            <a:extLst>
              <a:ext uri="{FF2B5EF4-FFF2-40B4-BE49-F238E27FC236}">
                <a16:creationId xmlns:a16="http://schemas.microsoft.com/office/drawing/2014/main" id="{369E1C7E-B3F3-E663-3907-0D74F69AA882}"/>
              </a:ext>
            </a:extLst>
          </p:cNvPr>
          <p:cNvSpPr/>
          <p:nvPr/>
        </p:nvSpPr>
        <p:spPr>
          <a:xfrm rot="16200000">
            <a:off x="5061759" y="9193664"/>
            <a:ext cx="1298601" cy="3482940"/>
          </a:xfrm>
          <a:prstGeom prst="downArrow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CAB399B-0A97-7971-0EB7-E876FBC264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714" y="1839699"/>
            <a:ext cx="11680873" cy="6314568"/>
          </a:xfrm>
          <a:prstGeom prst="rect">
            <a:avLst/>
          </a:prstGeom>
        </p:spPr>
      </p:pic>
      <p:sp>
        <p:nvSpPr>
          <p:cNvPr id="12" name="Šipka: dolů 11">
            <a:extLst>
              <a:ext uri="{FF2B5EF4-FFF2-40B4-BE49-F238E27FC236}">
                <a16:creationId xmlns:a16="http://schemas.microsoft.com/office/drawing/2014/main" id="{E638D802-C7EB-BA14-1EFA-C7B98936905A}"/>
              </a:ext>
            </a:extLst>
          </p:cNvPr>
          <p:cNvSpPr/>
          <p:nvPr/>
        </p:nvSpPr>
        <p:spPr>
          <a:xfrm rot="16200000">
            <a:off x="2599060" y="3710657"/>
            <a:ext cx="1298601" cy="3482940"/>
          </a:xfrm>
          <a:prstGeom prst="downArrow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: dolů 13">
            <a:extLst>
              <a:ext uri="{FF2B5EF4-FFF2-40B4-BE49-F238E27FC236}">
                <a16:creationId xmlns:a16="http://schemas.microsoft.com/office/drawing/2014/main" id="{C7675B89-BE13-C0B1-46AF-55F1122501DE}"/>
              </a:ext>
            </a:extLst>
          </p:cNvPr>
          <p:cNvSpPr/>
          <p:nvPr/>
        </p:nvSpPr>
        <p:spPr>
          <a:xfrm rot="5400000">
            <a:off x="10135350" y="1164012"/>
            <a:ext cx="1298601" cy="3482940"/>
          </a:xfrm>
          <a:prstGeom prst="downArrow">
            <a:avLst/>
          </a:prstGeom>
          <a:solidFill>
            <a:srgbClr val="92D05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Rectangle 54">
            <a:extLst>
              <a:ext uri="{FF2B5EF4-FFF2-40B4-BE49-F238E27FC236}">
                <a16:creationId xmlns:a16="http://schemas.microsoft.com/office/drawing/2014/main" id="{0E050F8A-E3A5-9E47-4813-07783B828D29}"/>
              </a:ext>
            </a:extLst>
          </p:cNvPr>
          <p:cNvSpPr/>
          <p:nvPr/>
        </p:nvSpPr>
        <p:spPr>
          <a:xfrm>
            <a:off x="12564108" y="1839699"/>
            <a:ext cx="10306652" cy="4940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cs-CZ" sz="3200" b="1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SRAŽENÉ HRANY</a:t>
            </a:r>
          </a:p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sz="3200" b="1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Manipulace bez zranění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Vyšší pevnost skla z hlediska tlaku větru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spc="600" dirty="0">
                <a:solidFill>
                  <a:schemeClr val="tx2"/>
                </a:solidFill>
                <a:latin typeface="Usual" panose="020B0603030403020204" pitchFamily="34" charset="-18"/>
                <a:ea typeface="Montserrat" charset="0"/>
                <a:cs typeface="Montserrat" charset="0"/>
              </a:rPr>
              <a:t>Zejména vyšší odolnost skla vůči tepelnému namáhání</a:t>
            </a:r>
            <a:endParaRPr lang="en-US" sz="3200" b="1" spc="600" dirty="0">
              <a:solidFill>
                <a:schemeClr val="tx2"/>
              </a:solidFill>
              <a:latin typeface="Usual" panose="020B0603030403020204" pitchFamily="34" charset="-18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3026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IN - Monsieur Dark">
      <a:dk1>
        <a:srgbClr val="FFFFFF"/>
      </a:dk1>
      <a:lt1>
        <a:srgbClr val="FFFFFF"/>
      </a:lt1>
      <a:dk2>
        <a:srgbClr val="FFFFFF"/>
      </a:dk2>
      <a:lt2>
        <a:srgbClr val="363E48"/>
      </a:lt2>
      <a:accent1>
        <a:srgbClr val="F9D9D3"/>
      </a:accent1>
      <a:accent2>
        <a:srgbClr val="E1DFD2"/>
      </a:accent2>
      <a:accent3>
        <a:srgbClr val="2B2C2B"/>
      </a:accent3>
      <a:accent4>
        <a:srgbClr val="F9D9D3"/>
      </a:accent4>
      <a:accent5>
        <a:srgbClr val="E1DFD2"/>
      </a:accent5>
      <a:accent6>
        <a:srgbClr val="2C2D2C"/>
      </a:accent6>
      <a:hlink>
        <a:srgbClr val="1E9272"/>
      </a:hlink>
      <a:folHlink>
        <a:srgbClr val="AC2624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100221</TotalTime>
  <Words>1230</Words>
  <Application>Microsoft Office PowerPoint</Application>
  <PresentationFormat>Custom</PresentationFormat>
  <Paragraphs>172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Stejskalová Andrea</dc:creator>
  <cp:keywords/>
  <dc:description/>
  <cp:lastModifiedBy>Najman Martin</cp:lastModifiedBy>
  <cp:revision>15800</cp:revision>
  <cp:lastPrinted>2024-09-02T10:17:45Z</cp:lastPrinted>
  <dcterms:created xsi:type="dcterms:W3CDTF">2014-11-12T21:47:38Z</dcterms:created>
  <dcterms:modified xsi:type="dcterms:W3CDTF">2026-03-02T18:45:15Z</dcterms:modified>
  <cp:category/>
</cp:coreProperties>
</file>