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018" r:id="rId3"/>
    <p:sldId id="2001" r:id="rId4"/>
    <p:sldId id="1990" r:id="rId5"/>
    <p:sldId id="1991" r:id="rId6"/>
    <p:sldId id="1994" r:id="rId7"/>
    <p:sldId id="1993" r:id="rId8"/>
    <p:sldId id="1992" r:id="rId9"/>
    <p:sldId id="2002" r:id="rId10"/>
    <p:sldId id="1995" r:id="rId11"/>
    <p:sldId id="2003" r:id="rId12"/>
    <p:sldId id="2004" r:id="rId13"/>
    <p:sldId id="2005" r:id="rId14"/>
    <p:sldId id="1997" r:id="rId15"/>
    <p:sldId id="2007" r:id="rId16"/>
    <p:sldId id="1996" r:id="rId17"/>
    <p:sldId id="2006" r:id="rId18"/>
    <p:sldId id="1988" r:id="rId19"/>
    <p:sldId id="1998" r:id="rId20"/>
    <p:sldId id="2017" r:id="rId21"/>
    <p:sldId id="1999" r:id="rId22"/>
    <p:sldId id="2008" r:id="rId23"/>
    <p:sldId id="1909" r:id="rId24"/>
    <p:sldId id="1911" r:id="rId25"/>
    <p:sldId id="2019" r:id="rId26"/>
    <p:sldId id="313" r:id="rId2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Technika" panose="020B0604020202020204" charset="-18"/>
      <p:regular r:id="rId39"/>
      <p:bold r:id="rId40"/>
      <p:italic r:id="rId41"/>
      <p:boldItalic r:id="rId42"/>
    </p:embeddedFont>
    <p:embeddedFont>
      <p:font typeface="Technika-Bold" panose="00000600000000000000" charset="-18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D"/>
    <a:srgbClr val="FF9900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73" autoAdjust="0"/>
  </p:normalViewPr>
  <p:slideViewPr>
    <p:cSldViewPr snapToGrid="0">
      <p:cViewPr varScale="1">
        <p:scale>
          <a:sx n="111" d="100"/>
          <a:sy n="111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E54C-88CB-477E-850A-0699B67F13B4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FD39-1016-4B8D-8E0E-518E7FD16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2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0FEC2-54D2-4862-A3F1-26698F8A626A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A23E-0A8F-454D-8A99-26DF44F35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6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E5086-ED24-4641-AF62-97416E47D86F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796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1366" y="1800003"/>
            <a:ext cx="7503876" cy="1446663"/>
          </a:xfrm>
        </p:spPr>
        <p:txBody>
          <a:bodyPr anchor="t"/>
          <a:lstStyle>
            <a:lvl1pPr algn="l">
              <a:defRPr lang="cs-CZ" sz="3600" b="1" i="0" u="none" strike="noStrike" kern="4800" baseline="0" smtClean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3600" b="1" i="0" u="none" strike="noStrike" baseline="0" dirty="0">
                <a:latin typeface="Technika-Bold" panose="00000600000000000000" pitchFamily="50" charset="-18"/>
              </a:rPr>
            </a:br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366" y="3441734"/>
            <a:ext cx="7503875" cy="1771721"/>
          </a:xfrm>
        </p:spPr>
        <p:txBody>
          <a:bodyPr/>
          <a:lstStyle>
            <a:lvl1pPr marL="0" indent="0" algn="l">
              <a:buNone/>
              <a:defRPr lang="cs-CZ" sz="1800" b="1" i="0" u="none" strike="noStrike" kern="2800" baseline="0" smtClean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26" y="273146"/>
            <a:ext cx="2827515" cy="10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16736" y="1800003"/>
            <a:ext cx="7518506" cy="1446663"/>
          </a:xfrm>
        </p:spPr>
        <p:txBody>
          <a:bodyPr anchor="t"/>
          <a:lstStyle>
            <a:lvl1pPr algn="l">
              <a:defRPr lang="cs-CZ" sz="3600" b="1" i="0" u="none" strike="noStrike" kern="4800" baseline="0" smtClean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3600" b="1" i="0" u="none" strike="noStrike" baseline="0" dirty="0">
                <a:latin typeface="Technika-Bold" panose="00000600000000000000" pitchFamily="50" charset="-18"/>
              </a:rPr>
            </a:br>
            <a:r>
              <a:rPr lang="cs-CZ" sz="36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6736" y="3441734"/>
            <a:ext cx="7518505" cy="1771721"/>
          </a:xfrm>
        </p:spPr>
        <p:txBody>
          <a:bodyPr/>
          <a:lstStyle>
            <a:lvl1pPr marL="0" indent="0" algn="l">
              <a:buNone/>
              <a:defRPr lang="cs-CZ" sz="1800" b="1" i="0" u="none" strike="noStrike" kern="2800" baseline="0" smtClean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26" y="273146"/>
            <a:ext cx="2827515" cy="10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5595" y="225427"/>
            <a:ext cx="6037405" cy="1165225"/>
          </a:xfrm>
        </p:spPr>
        <p:txBody>
          <a:bodyPr anchor="b">
            <a:normAutofit/>
          </a:bodyPr>
          <a:lstStyle>
            <a:lvl1pPr>
              <a:defRPr sz="2600" kern="280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43025" y="1524002"/>
            <a:ext cx="7553325" cy="4981573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 kern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48410" y="1526721"/>
            <a:ext cx="7447940" cy="4883604"/>
          </a:xfrm>
        </p:spPr>
        <p:txBody>
          <a:bodyPr>
            <a:normAutofit/>
          </a:bodyPr>
          <a:lstStyle>
            <a:lvl1pPr marL="0" indent="0">
              <a:buNone/>
              <a:defRPr sz="1800" kern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9143999" cy="140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9143999" cy="6543674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kern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7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99592" y="0"/>
            <a:ext cx="8244408" cy="908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0"/>
            <a:ext cx="8244408" cy="908720"/>
          </a:xfrm>
        </p:spPr>
        <p:txBody>
          <a:bodyPr>
            <a:normAutofit/>
          </a:bodyPr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 dirty="0"/>
          </a:p>
        </p:txBody>
      </p:sp>
      <p:sp>
        <p:nvSpPr>
          <p:cNvPr id="7" name="Rechteck 6"/>
          <p:cNvSpPr>
            <a:spLocks noChangeAspect="1"/>
          </p:cNvSpPr>
          <p:nvPr/>
        </p:nvSpPr>
        <p:spPr>
          <a:xfrm>
            <a:off x="-1" y="0"/>
            <a:ext cx="90872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-972616" y="980728"/>
            <a:ext cx="720000" cy="720000"/>
          </a:xfrm>
          <a:prstGeom prst="rect">
            <a:avLst/>
          </a:prstGeom>
          <a:solidFill>
            <a:srgbClr val="056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5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103</a:t>
            </a:r>
          </a:p>
          <a:p>
            <a:pPr algn="ctr"/>
            <a:r>
              <a:rPr lang="de-DE" sz="1200" baseline="0" dirty="0"/>
              <a:t>B: 171</a:t>
            </a:r>
            <a:endParaRPr lang="de-DE" sz="1200" dirty="0"/>
          </a:p>
        </p:txBody>
      </p:sp>
      <p:sp>
        <p:nvSpPr>
          <p:cNvPr id="19" name="Rechteck 18"/>
          <p:cNvSpPr/>
          <p:nvPr/>
        </p:nvSpPr>
        <p:spPr>
          <a:xfrm>
            <a:off x="-972616" y="1772816"/>
            <a:ext cx="720000" cy="720000"/>
          </a:xfrm>
          <a:prstGeom prst="rect">
            <a:avLst/>
          </a:prstGeom>
          <a:solidFill>
            <a:srgbClr val="2E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46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143</a:t>
            </a:r>
          </a:p>
          <a:p>
            <a:pPr algn="ctr"/>
            <a:r>
              <a:rPr lang="de-DE" sz="1200" baseline="0" dirty="0"/>
              <a:t>B: 206</a:t>
            </a:r>
            <a:endParaRPr lang="de-DE" sz="1200" dirty="0"/>
          </a:p>
        </p:txBody>
      </p:sp>
      <p:sp>
        <p:nvSpPr>
          <p:cNvPr id="20" name="Rechteck 19"/>
          <p:cNvSpPr/>
          <p:nvPr/>
        </p:nvSpPr>
        <p:spPr>
          <a:xfrm>
            <a:off x="-972616" y="2564904"/>
            <a:ext cx="720000" cy="720000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87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87</a:t>
            </a:r>
          </a:p>
          <a:p>
            <a:pPr algn="ctr"/>
            <a:r>
              <a:rPr lang="de-DE" sz="1200" baseline="0" dirty="0"/>
              <a:t>B: 86</a:t>
            </a:r>
            <a:endParaRPr lang="de-DE" sz="1200" dirty="0"/>
          </a:p>
        </p:txBody>
      </p:sp>
      <p:sp>
        <p:nvSpPr>
          <p:cNvPr id="21" name="Rechteck 20"/>
          <p:cNvSpPr/>
          <p:nvPr/>
        </p:nvSpPr>
        <p:spPr>
          <a:xfrm>
            <a:off x="-972616" y="3356992"/>
            <a:ext cx="720000" cy="720000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135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135</a:t>
            </a:r>
          </a:p>
          <a:p>
            <a:pPr algn="ctr"/>
            <a:r>
              <a:rPr lang="de-DE" sz="1200" baseline="0" dirty="0"/>
              <a:t>B: 135</a:t>
            </a:r>
            <a:endParaRPr lang="de-DE" sz="1200" dirty="0"/>
          </a:p>
        </p:txBody>
      </p:sp>
      <p:sp>
        <p:nvSpPr>
          <p:cNvPr id="22" name="Rechteck 21"/>
          <p:cNvSpPr/>
          <p:nvPr/>
        </p:nvSpPr>
        <p:spPr>
          <a:xfrm>
            <a:off x="-972616" y="4149080"/>
            <a:ext cx="720000" cy="7200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198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198</a:t>
            </a:r>
          </a:p>
          <a:p>
            <a:pPr algn="ctr"/>
            <a:r>
              <a:rPr lang="de-DE" sz="1200" baseline="0" dirty="0"/>
              <a:t>B: 198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-1764704" y="980728"/>
            <a:ext cx="720000" cy="720000"/>
          </a:xfrm>
          <a:prstGeom prst="rect">
            <a:avLst/>
          </a:prstGeom>
          <a:solidFill>
            <a:srgbClr val="557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85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121</a:t>
            </a:r>
          </a:p>
          <a:p>
            <a:pPr algn="ctr"/>
            <a:r>
              <a:rPr lang="de-DE" sz="1200" baseline="0" dirty="0"/>
              <a:t>B: 44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-1764704" y="1772816"/>
            <a:ext cx="720000" cy="720000"/>
          </a:xfrm>
          <a:prstGeom prst="rect">
            <a:avLst/>
          </a:prstGeom>
          <a:solidFill>
            <a:srgbClr val="7AA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122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166</a:t>
            </a:r>
          </a:p>
          <a:p>
            <a:pPr algn="ctr"/>
            <a:r>
              <a:rPr lang="de-DE" sz="1200" baseline="0" dirty="0"/>
              <a:t>B: 44</a:t>
            </a:r>
            <a:endParaRPr lang="de-DE" sz="1200" dirty="0"/>
          </a:p>
        </p:txBody>
      </p:sp>
      <p:sp>
        <p:nvSpPr>
          <p:cNvPr id="25" name="Rechteck 24"/>
          <p:cNvSpPr/>
          <p:nvPr/>
        </p:nvSpPr>
        <p:spPr>
          <a:xfrm>
            <a:off x="-1764704" y="2564904"/>
            <a:ext cx="720000" cy="720000"/>
          </a:xfrm>
          <a:prstGeom prst="rect">
            <a:avLst/>
          </a:prstGeom>
          <a:solidFill>
            <a:srgbClr val="C8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200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212</a:t>
            </a:r>
          </a:p>
          <a:p>
            <a:pPr algn="ctr"/>
            <a:r>
              <a:rPr lang="de-DE" sz="1200" baseline="0" dirty="0"/>
              <a:t>B: 0</a:t>
            </a:r>
            <a:endParaRPr lang="de-DE" sz="1200" dirty="0"/>
          </a:p>
        </p:txBody>
      </p:sp>
      <p:sp>
        <p:nvSpPr>
          <p:cNvPr id="26" name="Rechteck 25"/>
          <p:cNvSpPr/>
          <p:nvPr/>
        </p:nvSpPr>
        <p:spPr>
          <a:xfrm>
            <a:off x="-1764704" y="3356992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5"/>
                </a:solidFill>
              </a:rPr>
              <a:t>R: 255</a:t>
            </a:r>
          </a:p>
          <a:p>
            <a:pPr algn="ctr"/>
            <a:r>
              <a:rPr lang="de-DE" sz="1200" dirty="0">
                <a:solidFill>
                  <a:schemeClr val="accent5"/>
                </a:solidFill>
              </a:rPr>
              <a:t>G:</a:t>
            </a:r>
            <a:r>
              <a:rPr lang="de-DE" sz="1200" baseline="0" dirty="0">
                <a:solidFill>
                  <a:schemeClr val="accent5"/>
                </a:solidFill>
              </a:rPr>
              <a:t> 255</a:t>
            </a:r>
          </a:p>
          <a:p>
            <a:pPr algn="ctr"/>
            <a:r>
              <a:rPr lang="de-DE" sz="1200" baseline="0" dirty="0">
                <a:solidFill>
                  <a:schemeClr val="accent5"/>
                </a:solidFill>
              </a:rPr>
              <a:t>B: 255</a:t>
            </a:r>
            <a:endParaRPr lang="de-DE" sz="1200" dirty="0">
              <a:solidFill>
                <a:schemeClr val="accent5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-1764704" y="4149080"/>
            <a:ext cx="720000" cy="72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R: 0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0</a:t>
            </a:r>
          </a:p>
          <a:p>
            <a:pPr algn="ctr"/>
            <a:r>
              <a:rPr lang="de-DE" sz="1200" baseline="0" dirty="0"/>
              <a:t>B: 0</a:t>
            </a:r>
            <a:endParaRPr lang="de-DE" sz="1200" dirty="0"/>
          </a:p>
        </p:txBody>
      </p:sp>
      <p:sp>
        <p:nvSpPr>
          <p:cNvPr id="28" name="Rechteck 27"/>
          <p:cNvSpPr>
            <a:spLocks noChangeAspect="1"/>
          </p:cNvSpPr>
          <p:nvPr/>
        </p:nvSpPr>
        <p:spPr>
          <a:xfrm>
            <a:off x="9468544" y="980728"/>
            <a:ext cx="1296144" cy="1296144"/>
          </a:xfrm>
          <a:prstGeom prst="rect">
            <a:avLst/>
          </a:prstGeom>
          <a:solidFill>
            <a:srgbClr val="00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EUREM blau</a:t>
            </a:r>
          </a:p>
          <a:p>
            <a:pPr algn="ctr"/>
            <a:r>
              <a:rPr lang="de-DE" sz="1200" dirty="0"/>
              <a:t>R: 0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75</a:t>
            </a:r>
          </a:p>
          <a:p>
            <a:pPr algn="ctr"/>
            <a:r>
              <a:rPr lang="de-DE" sz="1200" baseline="0" dirty="0"/>
              <a:t>B: 137</a:t>
            </a:r>
            <a:endParaRPr lang="de-DE" sz="1200" dirty="0"/>
          </a:p>
        </p:txBody>
      </p:sp>
      <p:sp>
        <p:nvSpPr>
          <p:cNvPr id="29" name="Rechteck 28"/>
          <p:cNvSpPr>
            <a:spLocks noChangeAspect="1"/>
          </p:cNvSpPr>
          <p:nvPr/>
        </p:nvSpPr>
        <p:spPr>
          <a:xfrm>
            <a:off x="9468544" y="2348880"/>
            <a:ext cx="1296144" cy="129614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EUREM grün</a:t>
            </a:r>
          </a:p>
          <a:p>
            <a:pPr algn="ctr"/>
            <a:r>
              <a:rPr lang="de-DE" sz="1200" dirty="0"/>
              <a:t>R: 149</a:t>
            </a:r>
          </a:p>
          <a:p>
            <a:pPr algn="ctr"/>
            <a:r>
              <a:rPr lang="de-DE" sz="1200" dirty="0"/>
              <a:t>G:</a:t>
            </a:r>
            <a:r>
              <a:rPr lang="de-DE" sz="1200" baseline="0" dirty="0"/>
              <a:t> 193</a:t>
            </a:r>
          </a:p>
          <a:p>
            <a:pPr algn="ctr"/>
            <a:r>
              <a:rPr lang="de-DE" sz="1200" baseline="0" dirty="0"/>
              <a:t>B: 31</a:t>
            </a:r>
            <a:endParaRPr lang="de-DE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4139952" y="641567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36CBCE2-324D-4526-8DBE-57F88993E309}" type="slidenum">
              <a:rPr lang="de-DE" sz="1100" smtClean="0">
                <a:solidFill>
                  <a:schemeClr val="accent5"/>
                </a:solidFill>
              </a:rPr>
              <a:pPr algn="ctr"/>
              <a:t>‹#›</a:t>
            </a:fld>
            <a:endParaRPr lang="de-DE" sz="1100" dirty="0">
              <a:solidFill>
                <a:schemeClr val="accent5"/>
              </a:solidFill>
            </a:endParaRPr>
          </a:p>
        </p:txBody>
      </p:sp>
      <p:pic>
        <p:nvPicPr>
          <p:cNvPr id="32" name="Grafik 31" descr="EUREM_logo_1400x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6381328"/>
            <a:ext cx="936104" cy="3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8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74"/>
            <a:ext cx="9140443" cy="68568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235" y="225428"/>
            <a:ext cx="6424918" cy="1147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234" y="1479665"/>
            <a:ext cx="7453879" cy="473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1447234" y="6599134"/>
            <a:ext cx="5670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900" kern="1200" baseline="0" dirty="0">
                <a:solidFill>
                  <a:srgbClr val="9B9B9B"/>
                </a:solidFill>
                <a:latin typeface="Arial Black" panose="020B0A04020102020204" pitchFamily="34" charset="0"/>
                <a:ea typeface="+mn-ea"/>
                <a:cs typeface="+mn-cs"/>
              </a:rPr>
              <a:t>Miroslav Urban │ Rekonstrukce a provoz bytových domů – 31. října 2024</a:t>
            </a:r>
            <a:endParaRPr lang="en-GB" sz="900" kern="1200" baseline="0" dirty="0">
              <a:solidFill>
                <a:srgbClr val="9B9B9B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7043804" y="6599134"/>
            <a:ext cx="1890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F3A22A7-7587-4443-BD2E-485ACAD2FF59}" type="slidenum">
              <a:rPr lang="cs-CZ" sz="900" smtClean="0">
                <a:solidFill>
                  <a:srgbClr val="9B9B9B"/>
                </a:solidFill>
                <a:latin typeface="Arial Black" panose="020B0A04020102020204" pitchFamily="34" charset="0"/>
              </a:rPr>
              <a:t>‹#›</a:t>
            </a:fld>
            <a:r>
              <a:rPr lang="cs-CZ" sz="900" baseline="0" dirty="0">
                <a:solidFill>
                  <a:srgbClr val="9B9B9B"/>
                </a:solidFill>
                <a:latin typeface="Arial Black" panose="020B0A04020102020204" pitchFamily="34" charset="0"/>
              </a:rPr>
              <a:t> |</a:t>
            </a:r>
            <a:endParaRPr lang="en-GB" sz="900" dirty="0">
              <a:solidFill>
                <a:srgbClr val="9B9B9B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délník 3"/>
          <p:cNvSpPr/>
          <p:nvPr userDrawn="1"/>
        </p:nvSpPr>
        <p:spPr>
          <a:xfrm>
            <a:off x="257695" y="6599134"/>
            <a:ext cx="1088967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15" y="244481"/>
            <a:ext cx="999589" cy="11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7" r:id="rId5"/>
    <p:sldLayoutId id="2147483688" r:id="rId6"/>
  </p:sldLayoutIdLs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150000"/>
        </a:lnSpc>
        <a:spcBef>
          <a:spcPts val="750"/>
        </a:spcBef>
        <a:buClr>
          <a:srgbClr val="0074B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5" indent="-171442" algn="l" defTabSz="685766" rtl="0" eaLnBrk="1" latinLnBrk="0" hangingPunct="1">
        <a:lnSpc>
          <a:spcPct val="150000"/>
        </a:lnSpc>
        <a:spcBef>
          <a:spcPts val="375"/>
        </a:spcBef>
        <a:buClr>
          <a:srgbClr val="0074B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150000"/>
        </a:lnSpc>
        <a:spcBef>
          <a:spcPts val="375"/>
        </a:spcBef>
        <a:buClr>
          <a:srgbClr val="0074B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150000"/>
        </a:lnSpc>
        <a:spcBef>
          <a:spcPts val="375"/>
        </a:spcBef>
        <a:buClr>
          <a:srgbClr val="0074B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4" indent="-171442" algn="l" defTabSz="685766" rtl="0" eaLnBrk="1" latinLnBrk="0" hangingPunct="1">
        <a:lnSpc>
          <a:spcPct val="150000"/>
        </a:lnSpc>
        <a:spcBef>
          <a:spcPts val="375"/>
        </a:spcBef>
        <a:buClr>
          <a:srgbClr val="0074BD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 userDrawn="1">
          <p15:clr>
            <a:srgbClr val="F26B43"/>
          </p15:clr>
        </p15:guide>
        <p15:guide id="2" pos="1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miroslav.urban@fsv.cvut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Změny v rozúčtování tepla - důvody ke změnám od roku 2024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366" y="3877163"/>
            <a:ext cx="7503875" cy="1771721"/>
          </a:xfrm>
        </p:spPr>
        <p:txBody>
          <a:bodyPr>
            <a:normAutofit/>
          </a:bodyPr>
          <a:lstStyle/>
          <a:p>
            <a:r>
              <a:rPr lang="cs-CZ" dirty="0"/>
              <a:t>Miroslav Urban</a:t>
            </a:r>
          </a:p>
          <a:p>
            <a:r>
              <a:rPr lang="cs-CZ" dirty="0"/>
              <a:t>Katedra technických zařízení  budov, fakulta stavební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334208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66271-2902-EDEB-20F8-55E3A236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171DD-6073-8F1C-4677-260CFC73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1 – stavební standardy BD1, BD2, BD3</a:t>
            </a:r>
          </a:p>
        </p:txBody>
      </p:sp>
      <p:pic>
        <p:nvPicPr>
          <p:cNvPr id="4" name="Obrázek 3" descr="Obsah obrázku text, snímek obrazovky, Barevnost, řada/pruh&#10;&#10;Popis byl vytvořen automaticky">
            <a:extLst>
              <a:ext uri="{FF2B5EF4-FFF2-40B4-BE49-F238E27FC236}">
                <a16:creationId xmlns:a16="http://schemas.microsoft.com/office/drawing/2014/main" id="{B9BC52DA-AECE-21FD-742E-BF1FA652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57" y="2064068"/>
            <a:ext cx="5948871" cy="41595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E0AA113-47B1-30A0-F33E-C64C767B9889}"/>
              </a:ext>
            </a:extLst>
          </p:cNvPr>
          <p:cNvSpPr txBox="1"/>
          <p:nvPr/>
        </p:nvSpPr>
        <p:spPr>
          <a:xfrm>
            <a:off x="0" y="2064068"/>
            <a:ext cx="3088257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Odchylky upravené potřeby energie na vytápění bytu od stavu 1 -  „+“ značí vyšší potřebu energie (červené buňky), „-“ značí  nižší potřebu energie (modré buňky),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1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odchylky upravené potřeby energie na vytápění bytu od celkové měrné potřeby energie celé budovy -  „+“ značí vyšší potřebu energie (červené buňky), „-“ značí  nižší potřebu energie (modré buňky).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Arial" panose="020B0604020202020204" pitchFamily="34" charset="0"/>
              </a:rPr>
              <a:t>Limity</a:t>
            </a:r>
          </a:p>
          <a:p>
            <a:pPr marL="800100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1 – náklady na vytápění by neměly být vyšší, než při provozu 1</a:t>
            </a:r>
          </a:p>
          <a:p>
            <a:pPr marL="800100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5 – náklady na vytápění by neměly být nižší než při provozu 5</a:t>
            </a:r>
            <a:endParaRPr lang="cs-CZ" sz="1100" dirty="0">
              <a:effectLst/>
              <a:highlight>
                <a:srgbClr val="00FF00"/>
              </a:highlight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800100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11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3212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B8039-8ECE-1460-A6BB-BEFC3B2B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Dílčí závěry plynoucí z modelu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C598C-8085-5F6E-CBCA-1E93DEB5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1" y="1524002"/>
            <a:ext cx="5135880" cy="498157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čím je lepší energetický standard – BD3, tím je větší rozdíl v odchylce potřeby energie na vytápění v kombinaci s větší spotřební složkou a větší korekcí spodního limitu ve srovnání s nejhorším energetickým standardem BD1.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Pokud by se mělo vycházet z předpokladu, že tento středový byt mohl mít potřebu energie maximálně o 10 % vyšší, než v případě stavu 1 znamenalo by to možnost využití následujících mezních pravidel pro rozdělení potřeby energie:</a:t>
            </a:r>
          </a:p>
          <a:p>
            <a:pPr marL="742950" lvl="1" indent="-285750" algn="just">
              <a:lnSpc>
                <a:spcPts val="1700"/>
              </a:lnSpc>
              <a:buFont typeface="Courier New" panose="02070309020205020404" pitchFamily="49" charset="0"/>
              <a:buChar char="o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BD1 ve vztahu ke stavu 5b – ZS30 SS70 lim20, ZS40 SS60 lim30, ZS50 SS50 lim40, ZS60 SS40 lim50,</a:t>
            </a:r>
          </a:p>
          <a:p>
            <a:pPr marL="742950" lvl="1" indent="-285750" algn="just">
              <a:lnSpc>
                <a:spcPts val="1700"/>
              </a:lnSpc>
              <a:buFont typeface="Courier New" panose="02070309020205020404" pitchFamily="49" charset="0"/>
              <a:buChar char="o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BD2 ve vztahu ke stavu 5b – ZS40 SS60 lim20, ZS50 SS50 lim30, ZS60 SS40 lim40,</a:t>
            </a:r>
          </a:p>
          <a:p>
            <a:pPr marL="742950" lvl="1" indent="-285750" algn="just">
              <a:lnSpc>
                <a:spcPts val="1700"/>
              </a:lnSpc>
              <a:buFont typeface="Courier New" panose="02070309020205020404" pitchFamily="49" charset="0"/>
              <a:buChar char="o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BD3 ve vztahu ke stavu 5b –ZS50 SS50 lim20, ZS60 SS40 lim30.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Je patrné, že s lepším energetickým standardem roste význam přestupu mezi byty a z tohoto důvodu je v rámci zachování předpokládané potřeby ve smyslu spravedlivého rozúčtování zvětšit vliv základní složky, případně mít nízký limit spodní korekce spotřební složky.</a:t>
            </a:r>
            <a:endParaRPr lang="cs-CZ" sz="20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908C0ED-D89F-6A75-AC40-679A6D61F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68503"/>
              </p:ext>
            </p:extLst>
          </p:nvPr>
        </p:nvGraphicFramePr>
        <p:xfrm>
          <a:off x="5265421" y="1617554"/>
          <a:ext cx="3574646" cy="3622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871">
                  <a:extLst>
                    <a:ext uri="{9D8B030D-6E8A-4147-A177-3AD203B41FA5}">
                      <a16:colId xmlns:a16="http://schemas.microsoft.com/office/drawing/2014/main" val="2637745947"/>
                    </a:ext>
                  </a:extLst>
                </a:gridCol>
                <a:gridCol w="495295">
                  <a:extLst>
                    <a:ext uri="{9D8B030D-6E8A-4147-A177-3AD203B41FA5}">
                      <a16:colId xmlns:a16="http://schemas.microsoft.com/office/drawing/2014/main" val="419755947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869258357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421726977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3914206751"/>
                    </a:ext>
                  </a:extLst>
                </a:gridCol>
              </a:tblGrid>
              <a:tr h="189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Označení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BD1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BD2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BD3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30621224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1 - ZS30-SS70-lim20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95988735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2 - ZS30-SS70-lim30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41466894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3 - ZS30-SS70-lim40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34708736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4 - ZS30-SS70-lim50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48453257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5 - ZS40-SS60-lim20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40996602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6 - ZS40-SS60-lim30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29863587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7 - ZS40-SS60-lim40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07927985"/>
                  </a:ext>
                </a:extLst>
              </a:tr>
              <a:tr h="231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8 - ZS40-SS60-lim50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82380360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9 - ZS50-SS50-lim20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89850758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10 - ZS50-SS50-lim30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09229416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11 - ZS50-SS50-lim40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97211407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12 - ZS50-SS50-lim50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32936674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13 - ZS60-SS40-lim20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4232283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14 - ZS60-SS40-lim30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69000158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15 - ZS60-SS40-lim40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cs-C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20956890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16 - ZS60-SS40-lim50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2221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20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5E909-BEA3-D330-C55A-C3A6512F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- Model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51453-3C20-A960-58BD-0B0F96ED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45" y="1390652"/>
            <a:ext cx="7553325" cy="4981573"/>
          </a:xfrm>
        </p:spPr>
        <p:txBody>
          <a:bodyPr/>
          <a:lstStyle/>
          <a:p>
            <a:r>
              <a:rPr lang="cs-CZ" dirty="0"/>
              <a:t>Rozdělení potřeby tepla na vytápění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B4F8DE-BD01-D2E7-04F5-8B8D63D6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613"/>
            <a:ext cx="4118430" cy="37552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7B1B24-81AF-EA1C-CE61-ED23DC730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492" y="1903095"/>
            <a:ext cx="5074508" cy="46101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4325341-49D1-ECC3-19EE-B597D4AED060}"/>
              </a:ext>
            </a:extLst>
          </p:cNvPr>
          <p:cNvSpPr txBox="1">
            <a:spLocks/>
          </p:cNvSpPr>
          <p:nvPr/>
        </p:nvSpPr>
        <p:spPr>
          <a:xfrm>
            <a:off x="4474297" y="1390652"/>
            <a:ext cx="4699773" cy="498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766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30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Vliv polohy – odchylka ve stavu 1a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ED0A535-9D23-C243-875C-7C649C986871}"/>
              </a:ext>
            </a:extLst>
          </p:cNvPr>
          <p:cNvSpPr/>
          <p:nvPr/>
        </p:nvSpPr>
        <p:spPr>
          <a:xfrm>
            <a:off x="2007412" y="2612863"/>
            <a:ext cx="216771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6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5E909-BEA3-D330-C55A-C3A6512F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- Model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51453-3C20-A960-58BD-0B0F96ED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45" y="1390652"/>
            <a:ext cx="7553325" cy="4981573"/>
          </a:xfrm>
        </p:spPr>
        <p:txBody>
          <a:bodyPr/>
          <a:lstStyle/>
          <a:p>
            <a:r>
              <a:rPr lang="cs-CZ" dirty="0"/>
              <a:t>Rozdělení potřeby tepla na vytápění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B4F8DE-BD01-D2E7-04F5-8B8D63D6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613"/>
            <a:ext cx="4118430" cy="375523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4325341-49D1-ECC3-19EE-B597D4AED060}"/>
              </a:ext>
            </a:extLst>
          </p:cNvPr>
          <p:cNvSpPr txBox="1">
            <a:spLocks/>
          </p:cNvSpPr>
          <p:nvPr/>
        </p:nvSpPr>
        <p:spPr>
          <a:xfrm>
            <a:off x="4474297" y="1390652"/>
            <a:ext cx="4699773" cy="4981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766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30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Vliv polohy – odchylka ve stavu 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49B170-BE29-4063-E7F5-27ACF950D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30" y="2311003"/>
            <a:ext cx="4932083" cy="405384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7479D2A-03AA-E065-0CC2-A3CFEB21CB21}"/>
              </a:ext>
            </a:extLst>
          </p:cNvPr>
          <p:cNvSpPr/>
          <p:nvPr/>
        </p:nvSpPr>
        <p:spPr>
          <a:xfrm>
            <a:off x="1977342" y="5455920"/>
            <a:ext cx="216771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7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227C9-EFD2-37D0-1624-FEC4D6C9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Model 2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A334A-B5B2-375E-FA06-175F2393F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524002"/>
            <a:ext cx="8465029" cy="4981573"/>
          </a:xfrm>
        </p:spPr>
        <p:txBody>
          <a:bodyPr/>
          <a:lstStyle/>
          <a:p>
            <a:r>
              <a:rPr lang="cs-CZ" dirty="0"/>
              <a:t>Model 2 – polohové koeficienty</a:t>
            </a:r>
          </a:p>
          <a:p>
            <a:pPr lvl="1"/>
            <a:r>
              <a:rPr lang="cs-CZ" u="sng" dirty="0"/>
              <a:t>Není definována metoda určení</a:t>
            </a:r>
            <a:r>
              <a:rPr lang="cs-CZ" dirty="0"/>
              <a:t>, používané metody: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volba empirických polohových koeficientů bez zohlednění energetického standardu, metoda nevyžadující další výpočty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stanovení polohových koeficientů z tepelné ztráty – nezohledňuje vnější solární tepelné zisky, metoda vyžadující výpočet tepelných ztrát po místnostech,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stanovení polohových koeficientů z roční energetické bilance potřeby energie na vytápění – zohledňuje jak provoz v rámci bytu, tak vnější solární tepelné zisky. Tato metoda vyžaduje výpočet energetickou bilanci roční potřeby energie na vytápění po jednotlivých místnostech. V současnosti relativně snadno proveditelná na základě dat o geometrii budovy z předchozí metody.</a:t>
            </a:r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5302BB-A654-D602-C4F6-85A8A307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02" y="4671054"/>
            <a:ext cx="6987397" cy="218694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C37AA99-0A81-312A-3B39-134F1B1FBD0E}"/>
              </a:ext>
            </a:extLst>
          </p:cNvPr>
          <p:cNvSpPr/>
          <p:nvPr/>
        </p:nvSpPr>
        <p:spPr>
          <a:xfrm>
            <a:off x="2966223" y="4671054"/>
            <a:ext cx="728547" cy="225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952BAB7-4652-D6AC-E8D9-3CC3A93C1F11}"/>
              </a:ext>
            </a:extLst>
          </p:cNvPr>
          <p:cNvSpPr/>
          <p:nvPr/>
        </p:nvSpPr>
        <p:spPr>
          <a:xfrm>
            <a:off x="4895384" y="4682206"/>
            <a:ext cx="728547" cy="225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F0914D-4304-77E5-A4B8-2E0D4ABC1ADF}"/>
              </a:ext>
            </a:extLst>
          </p:cNvPr>
          <p:cNvSpPr/>
          <p:nvPr/>
        </p:nvSpPr>
        <p:spPr>
          <a:xfrm>
            <a:off x="6824546" y="4682206"/>
            <a:ext cx="728547" cy="22575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1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518E2-8048-801F-1D38-4A193F96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Model 2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173B7-CBCC-7AC4-CBA1-78231C88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44145" algn="just">
              <a:lnSpc>
                <a:spcPct val="115000"/>
              </a:lnSpc>
              <a:spcAft>
                <a:spcPts val="600"/>
              </a:spcAft>
              <a:tabLst>
                <a:tab pos="914400" algn="l"/>
              </a:tabLst>
            </a:pP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Na základě vypočtených potřeb energie na vytápění pro jednotlivé byty a modelové stavy a s využitím polohových koeficientů pro stav 1a bez TZ bylo provedeno rozdělení potřeby energie na vytápění pro 16 kombinací základní složky, spotřební složky a spodního limitu korekce spotřební složky, </a:t>
            </a:r>
          </a:p>
          <a:p>
            <a:pPr lvl="2" indent="144145" algn="just">
              <a:lnSpc>
                <a:spcPct val="115000"/>
              </a:lnSpc>
              <a:spcAft>
                <a:spcPts val="600"/>
              </a:spcAft>
              <a:tabLst>
                <a:tab pos="914400" algn="l"/>
              </a:tabLst>
            </a:pPr>
            <a:r>
              <a:rPr lang="cs-CZ" sz="1400" kern="3000" dirty="0">
                <a:solidFill>
                  <a:srgbClr val="000000"/>
                </a:solidFill>
                <a:latin typeface="Calibri" panose="020F0502020204030204" pitchFamily="34" charset="0"/>
              </a:rPr>
              <a:t>odchylce upravené potřeby energie na vytápění jednotlivých bytů od stavu 1b. Stav 1b reprezentuje spodní limit pravidel pro vytápění, tzn. neobsazený byt vytápěný na 16 °C. Vypočtená a upravená celková měrná potřeba energie pro jednotlivé byty by neměla být nižší, než tato hranice,</a:t>
            </a:r>
          </a:p>
          <a:p>
            <a:pPr lvl="2" indent="144145" algn="just">
              <a:lnSpc>
                <a:spcPct val="115000"/>
              </a:lnSpc>
              <a:spcAft>
                <a:spcPts val="600"/>
              </a:spcAft>
              <a:tabLst>
                <a:tab pos="914400" algn="l"/>
              </a:tabLst>
            </a:pPr>
            <a:r>
              <a:rPr lang="cs-CZ" sz="1400" kern="3000" dirty="0">
                <a:solidFill>
                  <a:srgbClr val="000000"/>
                </a:solidFill>
                <a:latin typeface="Calibri" panose="020F0502020204030204" pitchFamily="34" charset="0"/>
              </a:rPr>
              <a:t>odchylce upravené potřeby energie na vytápění jednotlivých bytů od stavu 1a bez TZ, tento stav představuje horní mez a vypočtená a upravená celková měrná potřeba energie pro jednotlivé byty by neměla být vyšší, než tato hranice,</a:t>
            </a:r>
          </a:p>
          <a:p>
            <a:pPr lvl="2" indent="144145" algn="just">
              <a:lnSpc>
                <a:spcPct val="115000"/>
              </a:lnSpc>
              <a:spcAft>
                <a:spcPts val="600"/>
              </a:spcAft>
              <a:tabLst>
                <a:tab pos="914400" algn="l"/>
              </a:tabLst>
            </a:pPr>
            <a:r>
              <a:rPr lang="cs-CZ" sz="1400" kern="3000" dirty="0">
                <a:solidFill>
                  <a:srgbClr val="000000"/>
                </a:solidFill>
                <a:latin typeface="Calibri" panose="020F0502020204030204" pitchFamily="34" charset="0"/>
              </a:rPr>
              <a:t>odchylce upravené potřeby energie na vytápění jednotlivých bytů od celkové měrné potřeby energie celé budovy.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latin typeface="Calibri" panose="020F0502020204030204" pitchFamily="34" charset="0"/>
                <a:ea typeface="Arial" panose="020B0604020202020204" pitchFamily="34" charset="0"/>
              </a:rPr>
              <a:t>Limity</a:t>
            </a:r>
          </a:p>
          <a:p>
            <a:pPr marL="800100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1 – náklady na vytápění by neměly být vyšší, než při provozu 1</a:t>
            </a:r>
          </a:p>
          <a:p>
            <a:pPr marL="800100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5 – náklady na vytápění by neměly být nižší než při provozu 5</a:t>
            </a:r>
            <a:endParaRPr lang="cs-CZ" sz="1600" dirty="0">
              <a:effectLst/>
              <a:highlight>
                <a:srgbClr val="00FF00"/>
              </a:highlight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539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4D159-3D06-8465-1D48-ABC48144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Model 2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6DD80-B9BA-B4FF-DC8E-A32B3D3C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Model 2 –„Mapa“ odchylky upravených měrných potřeb pro jednotlivé byty od celkové měrné potřeby energie a pro dílčí varianty rozdělení náklů na vytápění 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4C6052-E993-347E-69B7-C790773C4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36" y="2155902"/>
            <a:ext cx="4398951" cy="4476671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E3EEDF4-ACC6-B9C1-1C27-F7683E523387}"/>
              </a:ext>
            </a:extLst>
          </p:cNvPr>
          <p:cNvSpPr txBox="1">
            <a:spLocks/>
          </p:cNvSpPr>
          <p:nvPr/>
        </p:nvSpPr>
        <p:spPr>
          <a:xfrm>
            <a:off x="66907" y="2267415"/>
            <a:ext cx="4228229" cy="439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85750" indent="-285750" algn="l" defTabSz="685766" rtl="0" eaLnBrk="1" latinLnBrk="0" hangingPunct="1">
              <a:lnSpc>
                <a:spcPct val="150000"/>
              </a:lnSpc>
              <a:spcBef>
                <a:spcPts val="750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30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766" rtl="0" eaLnBrk="1" latinLnBrk="0" hangingPunct="1">
              <a:lnSpc>
                <a:spcPct val="150000"/>
              </a:lnSpc>
              <a:spcBef>
                <a:spcPts val="375"/>
              </a:spcBef>
              <a:buClr>
                <a:srgbClr val="0074B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Srovnáme-li mezi sebou stavební standardy BD, BD2 a BD 3, pak je z „mapy“ všech stavebních standardů jasné, že největší rozptyl upravených měrných potřeb pro jednotlivé byty od celkové měrné potřeby energie nastává u stavebního standardu BD3 a nejmenší U BD1.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1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 BD1: ZS50 SS50 lim20, ZS60 SS40 lim20, a další pod varianty s důrazem na základní složku, nebo hodnotu spodního limitu korekce spotřební složky,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 BD2: ZS40 SS60 lim20, ZS50 SS50 lim40, a další pod varianty s důrazem na základní složku, nebo hodnotu spodního limitu korekce spotřební složky,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 BD3: ZS40 SS60 lim30 a všechny další pod varianty s důrazem na základní složku, nebo hodnotu spodního limitu korekce spotřební složky.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sz="105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22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84F7B-87B8-7DEA-F2CB-0A44E90E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Model 2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9DE3A-97A6-153D-641A-6FBE0F3E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13" y="1524003"/>
            <a:ext cx="6401739" cy="5040699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200" dirty="0">
                <a:latin typeface="Calibri" panose="020F0502020204030204" pitchFamily="34" charset="0"/>
                <a:ea typeface="Arial" panose="020B0604020202020204" pitchFamily="34" charset="0"/>
              </a:rPr>
              <a:t>Počet podlimitních bytů (BD celkem 18 bytů)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12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12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endParaRPr lang="cs-CZ" sz="6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Největší rozdíly v měrné potřebě energie na vytápění, a tudíž i v počtu podlimitních bytů, jsou u nejlepšího energetického standardu BD3. Vlivem polohových koeficientů, které jsou stanoveny pomocí referenčního stavu 1a bez TZ (vytápěné všechny byty na 21°C bez vnitřních tepelných zisků) se do podlimitních bytů dostávají i některé byty ze stavu 1a. To je způsobeno polohovými koeficienty, které vlivem vnitřních tepelných zisků vycházejí jinak pro stav 1a bez TZ a stav 1a. Díky této skutečnosti pak u nejlepšího energetického standardu BD3 dochází k tomu, že i když má celý objekt stejný provoz a je vytápěn na 21 °C, je z 18 bytů 10 bytů podlimitních ve většině variant rozdělení nákladů na vytápění. Podobné počty jsou pak u BD3 také pro stav 5, kde se nachází celkem 7 bytů, které nejsou vytápěny v souladu s pravidly pro vytápění. Tyto byty, které nerespektují pravidla pro vytápění, vč. bytů vytápěných na 16 °C spadnou do kategorie podlimitních bytů. Tato skutečnost je podobná i u energetického standardu BD2. U BD1 se byty vytápěné na 16 °C jako podlimitní chovají pouze v případě variant rozdělení nákladů se spodním limitem 20 % opět v závislosti na poloze, toto platí pro rohové ochlazované byty, středové byty vytápěné na 16 °C jsou podlimitní prakticky vždy i u standardu BD2</a:t>
            </a:r>
            <a:endParaRPr lang="cs-CZ" sz="700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endParaRPr lang="cs-CZ" sz="7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46F5D5-92EB-3560-F90F-A64EC62E7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63" y="1784199"/>
            <a:ext cx="2923073" cy="3055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61F589-633D-E4EA-DE09-0C2B2BDE9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7" y="1784200"/>
            <a:ext cx="2864614" cy="3051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3FAA29-BFE0-7A7B-73EB-16391D776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188" y="1434806"/>
            <a:ext cx="2923073" cy="30696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03482DF-A2D6-73BC-857F-81CF0E4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052" y="4548606"/>
            <a:ext cx="2325948" cy="21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3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CA250-6A77-A35F-2454-2DF1CB67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4BE01-0191-BE76-E662-600EB120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1" y="1524002"/>
            <a:ext cx="8559920" cy="4981573"/>
          </a:xfrm>
        </p:spPr>
        <p:txBody>
          <a:bodyPr/>
          <a:lstStyle/>
          <a:p>
            <a:pPr indent="144145" algn="just">
              <a:lnSpc>
                <a:spcPct val="115000"/>
              </a:lnSpc>
              <a:spcAft>
                <a:spcPts val="600"/>
              </a:spcAft>
              <a:tabLst>
                <a:tab pos="9144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Předpoklady ze kterých vychází studie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Výpočet potřeby energie jednotlivých bytů respektuje fyzikální chování budovy a jednotlivých bytů pro odlišné tepelně technické standardy.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Stanovení polohových koeficientů je provedeno tak, aby se při referenčním provozu budovy srovnala potřeba energie na vytápění všech bytů s ohledem na jejich polohu a orientaci do stejné úrovně. Polohové koeficienty závisí na tepelně technických vlastnostech obálky budovy, poloze a orientaci jednotlivých bytů (v rámci této analýzy) / místností (v případě reálného rozúčtování).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Pravidla pro vytápění předpokládají vytápění bytů na vnitřní výpočtovou teplotu vzduchu v rozmezí 16 až 21 °C. 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Nevytápěný byt, nebo byt s přerušovaným vytápěním, by neměl mít v rámci mechanismu rozdělení celkové potřeby energie nižší potřebu energie, než stejný byt stále vytápěný na 16°C. </a:t>
            </a:r>
          </a:p>
          <a:p>
            <a:pPr marL="914357" lvl="2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Byt vytápěný na 21 °C s kontinuálním provozem, by neměl mít výrazně vyšší potřebu energie na vytápění vlivem nevytápěných okolních bytů, nebo bytů s provozem, který není v souladu s pravidly pro vytápění.</a:t>
            </a:r>
          </a:p>
        </p:txBody>
      </p:sp>
    </p:spTree>
    <p:extLst>
      <p:ext uri="{BB962C8B-B14F-4D97-AF65-F5344CB8AC3E}">
        <p14:creationId xmlns:p14="http://schemas.microsoft.com/office/powerpoint/2010/main" val="368102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33A69-DE5E-633B-9770-EABE1A02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33393-8C25-AEEA-6D9A-D4A98A88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49" y="1514030"/>
            <a:ext cx="7553325" cy="498157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Možné vhodné varianty rozdělení nákladů na vytápění pro jednotlivé energetické standardy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BCD7E15-834C-E8E5-2950-CF2433000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82302"/>
              </p:ext>
            </p:extLst>
          </p:nvPr>
        </p:nvGraphicFramePr>
        <p:xfrm>
          <a:off x="1637626" y="2521817"/>
          <a:ext cx="6428073" cy="3973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831">
                  <a:extLst>
                    <a:ext uri="{9D8B030D-6E8A-4147-A177-3AD203B41FA5}">
                      <a16:colId xmlns:a16="http://schemas.microsoft.com/office/drawing/2014/main" val="2834474512"/>
                    </a:ext>
                  </a:extLst>
                </a:gridCol>
                <a:gridCol w="1043455">
                  <a:extLst>
                    <a:ext uri="{9D8B030D-6E8A-4147-A177-3AD203B41FA5}">
                      <a16:colId xmlns:a16="http://schemas.microsoft.com/office/drawing/2014/main" val="2703636861"/>
                    </a:ext>
                  </a:extLst>
                </a:gridCol>
                <a:gridCol w="1194433">
                  <a:extLst>
                    <a:ext uri="{9D8B030D-6E8A-4147-A177-3AD203B41FA5}">
                      <a16:colId xmlns:a16="http://schemas.microsoft.com/office/drawing/2014/main" val="4092928752"/>
                    </a:ext>
                  </a:extLst>
                </a:gridCol>
                <a:gridCol w="1195177">
                  <a:extLst>
                    <a:ext uri="{9D8B030D-6E8A-4147-A177-3AD203B41FA5}">
                      <a16:colId xmlns:a16="http://schemas.microsoft.com/office/drawing/2014/main" val="3331924703"/>
                    </a:ext>
                  </a:extLst>
                </a:gridCol>
                <a:gridCol w="1195177">
                  <a:extLst>
                    <a:ext uri="{9D8B030D-6E8A-4147-A177-3AD203B41FA5}">
                      <a16:colId xmlns:a16="http://schemas.microsoft.com/office/drawing/2014/main" val="4105318060"/>
                    </a:ext>
                  </a:extLst>
                </a:gridCol>
              </a:tblGrid>
              <a:tr h="179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Varianta rozdělení nákladů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Stávající stav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Energetický standard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94468"/>
                  </a:ext>
                </a:extLst>
              </a:tr>
              <a:tr h="2231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BD1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BD2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BD3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688398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1 - ZS30-SS70-lim20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4014382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2 - ZS30-SS70-lim30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-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5539349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3 - ZS30-SS70-lim40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6769166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4 - ZS30-SS70-lim50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-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34829865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5 - ZS40-SS60-lim20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7707555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6 - ZS40-SS60-lim30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1040914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7 - ZS40-SS60-lim40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956067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8 - ZS40-SS60-lim50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3976368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9 - ZS50-SS50-lim20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8225299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10 - ZS50-SS50-lim30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7288887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11 - ZS50-SS50-lim40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5215776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12 - ZS50-SS50-lim50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0728126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13 - ZS60-SS40-lim20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2196907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14 - ZS60-SS40-lim30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7341619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15 - ZS60-SS40-lim40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6506823"/>
                  </a:ext>
                </a:extLst>
              </a:tr>
              <a:tr h="22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16 - ZS60-SS40-lim50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x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-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937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83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349C3-A2F0-F634-C372-48D40727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Výchozí stav (do 1.1.2024)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9EBEA-39BF-4835-27E6-65AC7E969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Způsob rozúčtování upravuje Vyhláška č. 269/2015 Sb.</a:t>
            </a:r>
          </a:p>
          <a:p>
            <a:r>
              <a:rPr lang="cs-CZ" b="1" dirty="0"/>
              <a:t>Poměr ZS (základní složka)/ SS (spotřební složka)</a:t>
            </a:r>
          </a:p>
          <a:p>
            <a:pPr lvl="1"/>
            <a:r>
              <a:rPr lang="cs-CZ" b="1" dirty="0"/>
              <a:t>Stav do 1.1. 2024</a:t>
            </a:r>
            <a:r>
              <a:rPr lang="cs-CZ" dirty="0"/>
              <a:t>: ZS 50 % až 30 %; SS 50 až 70 % (nejčastěji 50/50, 40/60)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Základní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složka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- 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pokrývá náklady na pohotovostní výkon otopné soustavy, prostupy tepla pláštěm domu, tepelné ztráty vnitřního rozvodu a náklady na temperování společných prostor domu </a:t>
            </a:r>
            <a:endParaRPr lang="cs-CZ" dirty="0"/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Spotřební složka </a:t>
            </a:r>
            <a:r>
              <a:rPr lang="cs-CZ" dirty="0"/>
              <a:t>- 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pokrývá náklady na teplo dodané do bytu otopnými tělesy, jehož množství může uživatel ovlivnit regulací přívodu tepla do otopných těles. Vychází z míry měřené nebo indikované spotřeby tepla na vytápění </a:t>
            </a:r>
          </a:p>
          <a:p>
            <a:r>
              <a:rPr lang="cs-CZ" b="1" dirty="0">
                <a:latin typeface="Calibri" panose="020F0502020204030204" pitchFamily="34" charset="0"/>
              </a:rPr>
              <a:t>Odchylky od průměrného nákladu (Kč/m2)</a:t>
            </a:r>
          </a:p>
          <a:p>
            <a:pPr lvl="1"/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</a:rPr>
              <a:t>Spodní limit odchylky od průměrného nákladu </a:t>
            </a:r>
            <a:r>
              <a:rPr lang="cs-CZ" dirty="0">
                <a:latin typeface="Calibri" panose="020F0502020204030204" pitchFamily="34" charset="0"/>
              </a:rPr>
              <a:t>(Kč/m</a:t>
            </a:r>
            <a:r>
              <a:rPr lang="cs-CZ" baseline="30000" dirty="0">
                <a:latin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</a:rPr>
              <a:t>) - 20 %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Horní limit odchylky od průměrného nákladu (Kč/m</a:t>
            </a:r>
            <a:r>
              <a:rPr lang="cs-CZ" baseline="30000" dirty="0">
                <a:latin typeface="Calibri" panose="020F0502020204030204" pitchFamily="34" charset="0"/>
              </a:rPr>
              <a:t>2</a:t>
            </a:r>
            <a:r>
              <a:rPr lang="cs-CZ" dirty="0">
                <a:latin typeface="Calibri" panose="020F0502020204030204" pitchFamily="34" charset="0"/>
              </a:rPr>
              <a:t>) + 100 %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33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D856F-9721-ECBF-7A6F-5B1236C3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Rozúčtování po 1.1.2024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5288F1-32A5-D2B9-BC5B-DDB612F92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Rozúčtování podle uvedených pravidel platné od 1.1.2024</a:t>
            </a:r>
          </a:p>
          <a:p>
            <a:pPr lvl="1"/>
            <a:r>
              <a:rPr lang="cs-CZ" dirty="0"/>
              <a:t>Princip který uplatněn pro rozúčtování, které se do schránek dostane na jaře 2025</a:t>
            </a:r>
          </a:p>
          <a:p>
            <a:r>
              <a:rPr lang="cs-CZ" dirty="0"/>
              <a:t>Spodní limit odchylky od průměru </a:t>
            </a:r>
          </a:p>
          <a:p>
            <a:pPr lvl="1"/>
            <a:r>
              <a:rPr lang="cs-CZ" b="1" dirty="0"/>
              <a:t>Jednotně -30 %</a:t>
            </a:r>
          </a:p>
          <a:p>
            <a:r>
              <a:rPr lang="cs-CZ" dirty="0"/>
              <a:t>Poměr základní a spotřební složky podle třídy EN pro U</a:t>
            </a:r>
            <a:r>
              <a:rPr lang="cs-CZ" baseline="-25000" dirty="0"/>
              <a:t>em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06794AD-C7F1-99AA-9F0E-B8F1D6F0D2FB}"/>
              </a:ext>
            </a:extLst>
          </p:cNvPr>
          <p:cNvGraphicFramePr>
            <a:graphicFrameLocks noGrp="1"/>
          </p:cNvGraphicFramePr>
          <p:nvPr/>
        </p:nvGraphicFramePr>
        <p:xfrm>
          <a:off x="1129500" y="3818910"/>
          <a:ext cx="7111875" cy="192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636">
                  <a:extLst>
                    <a:ext uri="{9D8B030D-6E8A-4147-A177-3AD203B41FA5}">
                      <a16:colId xmlns:a16="http://schemas.microsoft.com/office/drawing/2014/main" val="153955456"/>
                    </a:ext>
                  </a:extLst>
                </a:gridCol>
                <a:gridCol w="1777184">
                  <a:extLst>
                    <a:ext uri="{9D8B030D-6E8A-4147-A177-3AD203B41FA5}">
                      <a16:colId xmlns:a16="http://schemas.microsoft.com/office/drawing/2014/main" val="3976672123"/>
                    </a:ext>
                  </a:extLst>
                </a:gridCol>
                <a:gridCol w="1111820">
                  <a:extLst>
                    <a:ext uri="{9D8B030D-6E8A-4147-A177-3AD203B41FA5}">
                      <a16:colId xmlns:a16="http://schemas.microsoft.com/office/drawing/2014/main" val="1582958992"/>
                    </a:ext>
                  </a:extLst>
                </a:gridCol>
                <a:gridCol w="1223235">
                  <a:extLst>
                    <a:ext uri="{9D8B030D-6E8A-4147-A177-3AD203B41FA5}">
                      <a16:colId xmlns:a16="http://schemas.microsoft.com/office/drawing/2014/main" val="3047110129"/>
                    </a:ext>
                  </a:extLst>
                </a:gridCol>
              </a:tblGrid>
              <a:tr h="542997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Typ budovy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C00000"/>
                          </a:solidFill>
                          <a:effectLst/>
                        </a:rPr>
                        <a:t>Klasifikační třída EN pro U</a:t>
                      </a:r>
                      <a:r>
                        <a:rPr lang="cs-CZ" sz="1500" baseline="-25000" dirty="0">
                          <a:solidFill>
                            <a:srgbClr val="C00000"/>
                          </a:solidFill>
                          <a:effectLst/>
                        </a:rPr>
                        <a:t>em</a:t>
                      </a:r>
                      <a:endParaRPr lang="cs-CZ" sz="15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effectLst/>
                        </a:rPr>
                        <a:t>Základní složka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effectLst/>
                        </a:rPr>
                        <a:t>Spotřební složka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629002978"/>
                  </a:ext>
                </a:extLst>
              </a:tr>
              <a:tr h="542997">
                <a:tc>
                  <a:txBody>
                    <a:bodyPr/>
                    <a:lstStyle/>
                    <a:p>
                      <a:r>
                        <a:rPr lang="cs-CZ" sz="1500" dirty="0">
                          <a:effectLst/>
                        </a:rPr>
                        <a:t>Velmi nehospodárná a mimořádně nehospodárná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C00000"/>
                          </a:solidFill>
                          <a:effectLst/>
                        </a:rPr>
                        <a:t>F a G</a:t>
                      </a:r>
                      <a:endParaRPr lang="cs-CZ" sz="15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effectLst/>
                        </a:rPr>
                        <a:t>30 až 50 %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50 až 70 %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130469704"/>
                  </a:ext>
                </a:extLst>
              </a:tr>
              <a:tr h="405120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Nevyhovující a nehospodárná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C00000"/>
                          </a:solidFill>
                          <a:effectLst/>
                        </a:rPr>
                        <a:t>D a E</a:t>
                      </a:r>
                      <a:endParaRPr lang="cs-CZ" sz="15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effectLst/>
                        </a:rPr>
                        <a:t>40 až 60 %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40 až 60 %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3468328249"/>
                  </a:ext>
                </a:extLst>
              </a:tr>
              <a:tr h="431256">
                <a:tc>
                  <a:txBody>
                    <a:bodyPr/>
                    <a:lstStyle/>
                    <a:p>
                      <a:r>
                        <a:rPr lang="cs-CZ" sz="1500">
                          <a:effectLst/>
                        </a:rPr>
                        <a:t>Úsporná a vyhovující 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solidFill>
                            <a:srgbClr val="C00000"/>
                          </a:solidFill>
                          <a:effectLst/>
                        </a:rPr>
                        <a:t>B a C (případně A)</a:t>
                      </a:r>
                      <a:endParaRPr lang="cs-CZ" sz="15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50 až 70 %</a:t>
                      </a:r>
                      <a:endParaRPr lang="cs-C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>
                          <a:effectLst/>
                        </a:rPr>
                        <a:t>30 až 50 %</a:t>
                      </a:r>
                      <a:endParaRPr lang="cs-C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57774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3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64672-18D5-4536-3551-307A4F1A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PENBu – energetická náročnost budov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62278-CF23-53A0-FC00-095AE487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5" y="1524002"/>
            <a:ext cx="8689316" cy="4981573"/>
          </a:xfrm>
        </p:spPr>
        <p:txBody>
          <a:bodyPr/>
          <a:lstStyle/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vyhláška 148/2007 Sb.,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od 1.7. 2007 do 1.4.2013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(PENBy platné 2017 – 2023)</a:t>
            </a:r>
          </a:p>
          <a:p>
            <a:pPr marL="34290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vyhláška 78/2013 Sb.,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od 1.4. 2013 do 1.9.2020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(PENBy platné 2013 – 2030)</a:t>
            </a:r>
          </a:p>
          <a:p>
            <a:pPr marL="34290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vyhláška 264/2020 Sb.,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od 1.9. 2020</a:t>
            </a: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(PENBy platné od 1.9. 2020)</a:t>
            </a:r>
          </a:p>
          <a:p>
            <a:pPr indent="144145" algn="just">
              <a:lnSpc>
                <a:spcPct val="115000"/>
              </a:lnSpc>
              <a:spcAft>
                <a:spcPts val="600"/>
              </a:spcAft>
              <a:tabLst>
                <a:tab pos="914400" algn="l"/>
              </a:tabLs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 současnosti mít platné dva různé PENBy podle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vyhl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78/213 Sb. a 264/2020 Sb.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C67CA2-9A43-E922-7273-4FA7D8C3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2" y="4014788"/>
            <a:ext cx="7067550" cy="2705100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1C738B6-D495-DA45-B234-AE1F64CEC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33438"/>
              </p:ext>
            </p:extLst>
          </p:nvPr>
        </p:nvGraphicFramePr>
        <p:xfrm>
          <a:off x="1096936" y="2935288"/>
          <a:ext cx="6754722" cy="103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574">
                  <a:extLst>
                    <a:ext uri="{9D8B030D-6E8A-4147-A177-3AD203B41FA5}">
                      <a16:colId xmlns:a16="http://schemas.microsoft.com/office/drawing/2014/main" val="1458928381"/>
                    </a:ext>
                  </a:extLst>
                </a:gridCol>
                <a:gridCol w="2251574">
                  <a:extLst>
                    <a:ext uri="{9D8B030D-6E8A-4147-A177-3AD203B41FA5}">
                      <a16:colId xmlns:a16="http://schemas.microsoft.com/office/drawing/2014/main" val="3632384974"/>
                    </a:ext>
                  </a:extLst>
                </a:gridCol>
                <a:gridCol w="2251574">
                  <a:extLst>
                    <a:ext uri="{9D8B030D-6E8A-4147-A177-3AD203B41FA5}">
                      <a16:colId xmlns:a16="http://schemas.microsoft.com/office/drawing/2014/main" val="15391476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Hlavní ukazatel třídy energetická náročnosti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0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Celková dodaná  energie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(bez energie okolního prostředí)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Celková dodaná  energie </a:t>
                      </a:r>
                    </a:p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(vč energie okolního prostředí)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Primární energie z neobnovitelných zdrojů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60829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513B7366-C594-423B-98D6-B20EB92A5EFA}"/>
              </a:ext>
            </a:extLst>
          </p:cNvPr>
          <p:cNvSpPr/>
          <p:nvPr/>
        </p:nvSpPr>
        <p:spPr>
          <a:xfrm>
            <a:off x="1455595" y="4352416"/>
            <a:ext cx="1106450" cy="1483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74D6CDB-9D44-A0DC-8DD8-46853532149F}"/>
              </a:ext>
            </a:extLst>
          </p:cNvPr>
          <p:cNvSpPr/>
          <p:nvPr/>
        </p:nvSpPr>
        <p:spPr>
          <a:xfrm>
            <a:off x="3685766" y="4703224"/>
            <a:ext cx="946617" cy="1483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156CDD-54CD-5F14-05E2-0FCA4C7B5F2D}"/>
              </a:ext>
            </a:extLst>
          </p:cNvPr>
          <p:cNvSpPr/>
          <p:nvPr/>
        </p:nvSpPr>
        <p:spPr>
          <a:xfrm>
            <a:off x="5943013" y="4518310"/>
            <a:ext cx="1106450" cy="1483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72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484A6-6E55-ED0F-0A4E-4E17756D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Ukazatele energetické náročnosti pro model 2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3F63F47-FAC2-796F-1A56-0C57C6EFC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394709"/>
              </p:ext>
            </p:extLst>
          </p:nvPr>
        </p:nvGraphicFramePr>
        <p:xfrm>
          <a:off x="612475" y="1768415"/>
          <a:ext cx="8100562" cy="4362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703">
                  <a:extLst>
                    <a:ext uri="{9D8B030D-6E8A-4147-A177-3AD203B41FA5}">
                      <a16:colId xmlns:a16="http://schemas.microsoft.com/office/drawing/2014/main" val="851864551"/>
                    </a:ext>
                  </a:extLst>
                </a:gridCol>
                <a:gridCol w="2561379">
                  <a:extLst>
                    <a:ext uri="{9D8B030D-6E8A-4147-A177-3AD203B41FA5}">
                      <a16:colId xmlns:a16="http://schemas.microsoft.com/office/drawing/2014/main" val="1214048081"/>
                    </a:ext>
                  </a:extLst>
                </a:gridCol>
                <a:gridCol w="1176116">
                  <a:extLst>
                    <a:ext uri="{9D8B030D-6E8A-4147-A177-3AD203B41FA5}">
                      <a16:colId xmlns:a16="http://schemas.microsoft.com/office/drawing/2014/main" val="4021982969"/>
                    </a:ext>
                  </a:extLst>
                </a:gridCol>
                <a:gridCol w="645270">
                  <a:extLst>
                    <a:ext uri="{9D8B030D-6E8A-4147-A177-3AD203B41FA5}">
                      <a16:colId xmlns:a16="http://schemas.microsoft.com/office/drawing/2014/main" val="3007058150"/>
                    </a:ext>
                  </a:extLst>
                </a:gridCol>
                <a:gridCol w="646206">
                  <a:extLst>
                    <a:ext uri="{9D8B030D-6E8A-4147-A177-3AD203B41FA5}">
                      <a16:colId xmlns:a16="http://schemas.microsoft.com/office/drawing/2014/main" val="1662516026"/>
                    </a:ext>
                  </a:extLst>
                </a:gridCol>
                <a:gridCol w="646206">
                  <a:extLst>
                    <a:ext uri="{9D8B030D-6E8A-4147-A177-3AD203B41FA5}">
                      <a16:colId xmlns:a16="http://schemas.microsoft.com/office/drawing/2014/main" val="1848844314"/>
                    </a:ext>
                  </a:extLst>
                </a:gridCol>
                <a:gridCol w="645270">
                  <a:extLst>
                    <a:ext uri="{9D8B030D-6E8A-4147-A177-3AD203B41FA5}">
                      <a16:colId xmlns:a16="http://schemas.microsoft.com/office/drawing/2014/main" val="3010648710"/>
                    </a:ext>
                  </a:extLst>
                </a:gridCol>
                <a:gridCol w="646206">
                  <a:extLst>
                    <a:ext uri="{9D8B030D-6E8A-4147-A177-3AD203B41FA5}">
                      <a16:colId xmlns:a16="http://schemas.microsoft.com/office/drawing/2014/main" val="3829764130"/>
                    </a:ext>
                  </a:extLst>
                </a:gridCol>
                <a:gridCol w="646206">
                  <a:extLst>
                    <a:ext uri="{9D8B030D-6E8A-4147-A177-3AD203B41FA5}">
                      <a16:colId xmlns:a16="http://schemas.microsoft.com/office/drawing/2014/main" val="2008273701"/>
                    </a:ext>
                  </a:extLst>
                </a:gridCol>
              </a:tblGrid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Ukazatel energetické náročnosti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Označení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BD1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BD2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BD3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891395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Jednotky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PENB1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PENB2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PENB1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PENB2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PENB1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PENB2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6919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</a:rPr>
                        <a:t>Průměrný součinitel prostupu tepla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dirty="0" err="1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r>
                        <a:rPr lang="cs-CZ" sz="1100" b="1" baseline="-25000" dirty="0" err="1">
                          <a:solidFill>
                            <a:srgbClr val="C00000"/>
                          </a:solidFill>
                          <a:effectLst/>
                        </a:rPr>
                        <a:t>em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24951"/>
                  </a:ext>
                </a:extLst>
              </a:tr>
              <a:tr h="24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1.1.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Hodnocená budova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(W/m</a:t>
                      </a:r>
                      <a:r>
                        <a:rPr lang="cs-CZ" sz="1100" baseline="30000">
                          <a:effectLst/>
                        </a:rPr>
                        <a:t>2</a:t>
                      </a:r>
                      <a:r>
                        <a:rPr lang="cs-CZ" sz="1100">
                          <a:effectLst/>
                        </a:rPr>
                        <a:t>.K)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1,6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1,6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0,53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0,53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0,28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0,28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872103"/>
                  </a:ext>
                </a:extLst>
              </a:tr>
              <a:tr h="245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1.2.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Referenční budova pro klasifikaci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>
                          <a:effectLst/>
                        </a:rPr>
                        <a:t>(W/m</a:t>
                      </a:r>
                      <a:r>
                        <a:rPr lang="cs-CZ" sz="1100" b="1" i="1" baseline="30000">
                          <a:effectLst/>
                        </a:rPr>
                        <a:t>2</a:t>
                      </a:r>
                      <a:r>
                        <a:rPr lang="cs-CZ" sz="1100" b="1" i="1">
                          <a:effectLst/>
                        </a:rPr>
                        <a:t>.K)</a:t>
                      </a:r>
                      <a:endParaRPr lang="cs-CZ" sz="11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>
                          <a:effectLst/>
                        </a:rPr>
                        <a:t>0,33</a:t>
                      </a:r>
                      <a:endParaRPr lang="cs-CZ" sz="11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0,29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0,33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0,29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0,33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0,29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58777"/>
                  </a:ext>
                </a:extLst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1.3.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Klasifikační ukazatel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4,85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5,52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1,61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1,83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0,85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0,97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258"/>
                  </a:ext>
                </a:extLst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1.4.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Třída EN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G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cs-CZ" sz="1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endParaRPr lang="cs-CZ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40698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Celková dodaná energie</a:t>
                      </a:r>
                      <a:endParaRPr lang="cs-CZ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dirty="0" err="1">
                          <a:solidFill>
                            <a:schemeClr val="tx2"/>
                          </a:solidFill>
                          <a:effectLst/>
                        </a:rPr>
                        <a:t>Q</a:t>
                      </a:r>
                      <a:r>
                        <a:rPr lang="cs-CZ" sz="1100" b="1" baseline="-25000" dirty="0" err="1">
                          <a:solidFill>
                            <a:schemeClr val="tx2"/>
                          </a:solidFill>
                          <a:effectLst/>
                        </a:rPr>
                        <a:t>fuel</a:t>
                      </a:r>
                      <a:endParaRPr lang="cs-CZ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01353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2.1.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Hodnocená budova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(kWh/(m</a:t>
                      </a:r>
                      <a:r>
                        <a:rPr lang="cs-CZ" sz="1100" baseline="30000" dirty="0">
                          <a:effectLst/>
                        </a:rPr>
                        <a:t>2</a:t>
                      </a:r>
                      <a:r>
                        <a:rPr lang="cs-CZ" sz="1100" dirty="0">
                          <a:effectLst/>
                        </a:rPr>
                        <a:t>.rok))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391,7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391,7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154,8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154,8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105,1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105,1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655736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2.2.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Referenční budova pro klasifikaci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(kWh/(m</a:t>
                      </a:r>
                      <a:r>
                        <a:rPr lang="cs-CZ" sz="1100" b="1" i="1" baseline="30000" dirty="0">
                          <a:effectLst/>
                        </a:rPr>
                        <a:t>2</a:t>
                      </a:r>
                      <a:r>
                        <a:rPr lang="cs-CZ" sz="1100" b="1" i="1" dirty="0">
                          <a:effectLst/>
                        </a:rPr>
                        <a:t>.rok))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>
                          <a:effectLst/>
                        </a:rPr>
                        <a:t>142,9</a:t>
                      </a:r>
                      <a:endParaRPr lang="cs-CZ" sz="11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>
                          <a:effectLst/>
                        </a:rPr>
                        <a:t>113,7</a:t>
                      </a:r>
                      <a:endParaRPr lang="cs-CZ" sz="11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>
                          <a:effectLst/>
                        </a:rPr>
                        <a:t>142,9</a:t>
                      </a:r>
                      <a:endParaRPr lang="cs-CZ" sz="11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113,7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142,9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113,7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17905"/>
                  </a:ext>
                </a:extLst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2.3.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Klasifikační ukazatel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2,74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3,45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1,08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1,36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0,74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0,92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03043"/>
                  </a:ext>
                </a:extLst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2.4.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Třída EN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G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G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D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D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solidFill>
                            <a:schemeClr val="tx2"/>
                          </a:solidFill>
                          <a:effectLst/>
                        </a:rPr>
                        <a:t>B</a:t>
                      </a:r>
                      <a:endParaRPr lang="cs-CZ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chemeClr val="tx2"/>
                          </a:solidFill>
                          <a:effectLst/>
                        </a:rPr>
                        <a:t>C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66073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</a:rPr>
                        <a:t>Primární energie z </a:t>
                      </a:r>
                      <a:r>
                        <a:rPr lang="cs-CZ" sz="1100" b="1" dirty="0" err="1">
                          <a:solidFill>
                            <a:srgbClr val="FF0000"/>
                          </a:solidFill>
                          <a:effectLst/>
                        </a:rPr>
                        <a:t>neob</a:t>
                      </a: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</a:rPr>
                        <a:t>. zdrojů</a:t>
                      </a:r>
                      <a:endParaRPr lang="cs-CZ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dirty="0" err="1">
                          <a:solidFill>
                            <a:srgbClr val="FF0000"/>
                          </a:solidFill>
                          <a:effectLst/>
                        </a:rPr>
                        <a:t>Q</a:t>
                      </a:r>
                      <a:r>
                        <a:rPr lang="cs-CZ" sz="1100" b="1" baseline="-25000" dirty="0" err="1">
                          <a:solidFill>
                            <a:srgbClr val="FF0000"/>
                          </a:solidFill>
                          <a:effectLst/>
                        </a:rPr>
                        <a:t>nPE</a:t>
                      </a:r>
                      <a:endParaRPr lang="cs-CZ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432700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3.1.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Hodnocená budova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(kWh/(m</a:t>
                      </a:r>
                      <a:r>
                        <a:rPr lang="cs-CZ" sz="1100" baseline="30000">
                          <a:effectLst/>
                        </a:rPr>
                        <a:t>2</a:t>
                      </a:r>
                      <a:r>
                        <a:rPr lang="cs-CZ" sz="1100">
                          <a:effectLst/>
                        </a:rPr>
                        <a:t>.rok))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396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391,7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159,1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142,9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109,4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98,2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40051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3.2.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Referenční budova pro klasifikaci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(kWh/(m</a:t>
                      </a:r>
                      <a:r>
                        <a:rPr lang="cs-CZ" sz="1100" b="1" i="1" baseline="30000" dirty="0">
                          <a:effectLst/>
                        </a:rPr>
                        <a:t>2</a:t>
                      </a:r>
                      <a:r>
                        <a:rPr lang="cs-CZ" sz="1100" b="1" i="1" dirty="0">
                          <a:effectLst/>
                        </a:rPr>
                        <a:t>.rok))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179,8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69,9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179,8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69,9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>
                          <a:effectLst/>
                        </a:rPr>
                        <a:t>179,8</a:t>
                      </a:r>
                      <a:endParaRPr lang="cs-CZ" sz="1100" b="1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b="1" i="1" dirty="0">
                          <a:effectLst/>
                        </a:rPr>
                        <a:t>69,9</a:t>
                      </a:r>
                      <a:endParaRPr lang="cs-CZ" sz="11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65387"/>
                  </a:ext>
                </a:extLst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3.3.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Klasifikační ukazatel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2,20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5,60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0,88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2,04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0,61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1,40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91266"/>
                  </a:ext>
                </a:extLst>
              </a:tr>
              <a:tr h="21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3.4.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Třída EN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0" marR="4354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93334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1CFF5846-1005-6A77-C4A1-DB1002B0F51C}"/>
              </a:ext>
            </a:extLst>
          </p:cNvPr>
          <p:cNvSpPr/>
          <p:nvPr/>
        </p:nvSpPr>
        <p:spPr>
          <a:xfrm>
            <a:off x="430963" y="1664898"/>
            <a:ext cx="8376250" cy="1846053"/>
          </a:xfrm>
          <a:prstGeom prst="rect">
            <a:avLst/>
          </a:prstGeom>
          <a:solidFill>
            <a:srgbClr val="FFC000">
              <a:alpha val="2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ED958E4-FCD9-445A-99C0-125E8985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1800" dirty="0"/>
              <a:t>Průkaz energetické náročnosti budovy – vyhláška 78/2013 Sb.</a:t>
            </a:r>
            <a:br>
              <a:rPr lang="cs-CZ" altLang="en-US" sz="1800" dirty="0"/>
            </a:br>
            <a:r>
              <a:rPr lang="cs-CZ" dirty="0">
                <a:solidFill>
                  <a:srgbClr val="FF0000"/>
                </a:solidFill>
              </a:rPr>
              <a:t>1.4.2013 – 31.8.2020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4D2467-4247-4803-B880-624D6B2A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Grafické znázornění PENB od 1.4.2013 do 31.8.2020</a:t>
            </a:r>
          </a:p>
          <a:p>
            <a:pPr lvl="1">
              <a:defRPr/>
            </a:pPr>
            <a:endParaRPr lang="cs-CZ" dirty="0"/>
          </a:p>
        </p:txBody>
      </p:sp>
      <p:pic>
        <p:nvPicPr>
          <p:cNvPr id="107527" name="Obrázek 1">
            <a:extLst>
              <a:ext uri="{FF2B5EF4-FFF2-40B4-BE49-F238E27FC236}">
                <a16:creationId xmlns:a16="http://schemas.microsoft.com/office/drawing/2014/main" id="{B099C807-74C5-4879-AE0D-269101FC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294335"/>
            <a:ext cx="2249091" cy="31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4">
            <a:extLst>
              <a:ext uri="{FF2B5EF4-FFF2-40B4-BE49-F238E27FC236}">
                <a16:creationId xmlns:a16="http://schemas.microsoft.com/office/drawing/2014/main" id="{9AB83D9A-268B-41E2-B6D0-0EABE7BF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61" y="2294335"/>
            <a:ext cx="2263378" cy="31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ovéPole 6">
            <a:extLst>
              <a:ext uri="{FF2B5EF4-FFF2-40B4-BE49-F238E27FC236}">
                <a16:creationId xmlns:a16="http://schemas.microsoft.com/office/drawing/2014/main" id="{C9B36C24-7CCF-44A2-B1BD-74FAA6B9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055" y="2511028"/>
            <a:ext cx="2287190" cy="279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b="1" dirty="0">
                <a:latin typeface="Arial Narrow" pitchFamily="34" charset="0"/>
              </a:rPr>
              <a:t>Zatřídění požadavků: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dirty="0">
                <a:latin typeface="Arial Narrow" pitchFamily="34" charset="0"/>
              </a:rPr>
              <a:t>- celková dodaná energie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dirty="0">
                <a:latin typeface="Arial Narrow" pitchFamily="34" charset="0"/>
              </a:rPr>
              <a:t>- neobnovitelná primární energie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dirty="0">
                <a:latin typeface="Arial Narrow" pitchFamily="34" charset="0"/>
              </a:rPr>
              <a:t>- průměrný součinitel prostu  </a:t>
            </a:r>
            <a:r>
              <a:rPr lang="cs-CZ" altLang="cs-CZ" sz="1350" dirty="0" err="1">
                <a:latin typeface="Arial Narrow" pitchFamily="34" charset="0"/>
              </a:rPr>
              <a:t>U</a:t>
            </a:r>
            <a:r>
              <a:rPr lang="cs-CZ" altLang="cs-CZ" sz="1350" baseline="-25000" dirty="0" err="1">
                <a:latin typeface="Arial Narrow" pitchFamily="34" charset="0"/>
              </a:rPr>
              <a:t>em</a:t>
            </a:r>
            <a:endParaRPr lang="cs-CZ" altLang="cs-CZ" sz="1350" baseline="-2500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35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b="1" dirty="0">
                <a:latin typeface="Arial Narrow" pitchFamily="34" charset="0"/>
              </a:rPr>
              <a:t>Informativní:</a:t>
            </a:r>
          </a:p>
          <a:p>
            <a:pPr marL="214313" indent="-214313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cs-CZ" altLang="cs-CZ" sz="1350" dirty="0">
                <a:latin typeface="Arial Narrow" pitchFamily="34" charset="0"/>
              </a:rPr>
              <a:t>dílčí dodaná energie pro danou činnost</a:t>
            </a:r>
          </a:p>
          <a:p>
            <a:pPr eaLnBrk="1" hangingPunct="1">
              <a:spcBef>
                <a:spcPct val="0"/>
              </a:spcBef>
              <a:buClrTx/>
              <a:buFont typeface="Georgia" pitchFamily="18" charset="0"/>
              <a:buNone/>
              <a:defRPr/>
            </a:pPr>
            <a:endParaRPr lang="cs-CZ" altLang="cs-CZ" sz="135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Georgia" pitchFamily="18" charset="0"/>
              <a:buNone/>
              <a:defRPr/>
            </a:pPr>
            <a:r>
              <a:rPr lang="cs-CZ" altLang="cs-CZ" sz="1350" b="1" dirty="0">
                <a:solidFill>
                  <a:srgbClr val="C00000"/>
                </a:solidFill>
                <a:latin typeface="Arial Narrow" pitchFamily="34" charset="0"/>
              </a:rPr>
              <a:t>Grafické znázornění PENB neukazuje splnění požadavků !!!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350" dirty="0">
              <a:latin typeface="Arial Narrow" pitchFamily="34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31E32BC0-CAEB-4FD4-831F-027BDA74C5B9}"/>
              </a:ext>
            </a:extLst>
          </p:cNvPr>
          <p:cNvCxnSpPr>
            <a:cxnSpLocks/>
          </p:cNvCxnSpPr>
          <p:nvPr/>
        </p:nvCxnSpPr>
        <p:spPr>
          <a:xfrm>
            <a:off x="4572001" y="3376614"/>
            <a:ext cx="1397478" cy="703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AD4A71C6-7561-6EDD-25E6-33135995DC59}"/>
              </a:ext>
            </a:extLst>
          </p:cNvPr>
          <p:cNvSpPr/>
          <p:nvPr/>
        </p:nvSpPr>
        <p:spPr>
          <a:xfrm>
            <a:off x="5952226" y="3795623"/>
            <a:ext cx="379563" cy="1130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027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Obrázek 6">
            <a:extLst>
              <a:ext uri="{FF2B5EF4-FFF2-40B4-BE49-F238E27FC236}">
                <a16:creationId xmlns:a16="http://schemas.microsoft.com/office/drawing/2014/main" id="{610ACD4F-5620-4302-A90D-C1971999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2" y="2332436"/>
            <a:ext cx="2540794" cy="355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5733BE55-234C-4132-ACDC-C883CECB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1800" dirty="0"/>
              <a:t>Průkaz energetické náročnosti budovy – vyhláška 264/2020 Sb.</a:t>
            </a:r>
            <a:br>
              <a:rPr lang="cs-CZ" altLang="en-US" sz="1800" dirty="0"/>
            </a:br>
            <a:r>
              <a:rPr lang="cs-CZ" dirty="0">
                <a:solidFill>
                  <a:srgbClr val="FF0000"/>
                </a:solidFill>
              </a:rPr>
              <a:t>od 1.9.2020</a:t>
            </a:r>
            <a:endParaRPr lang="cs-CZ" dirty="0"/>
          </a:p>
        </p:txBody>
      </p:sp>
      <p:sp>
        <p:nvSpPr>
          <p:cNvPr id="110596" name="Zástupný symbol pro obsah 2">
            <a:extLst>
              <a:ext uri="{FF2B5EF4-FFF2-40B4-BE49-F238E27FC236}">
                <a16:creationId xmlns:a16="http://schemas.microsoft.com/office/drawing/2014/main" id="{20A62F38-B1FE-45CD-B5A3-F16E5725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Grafické znázornění PENB od 1.9.2020</a:t>
            </a:r>
          </a:p>
        </p:txBody>
      </p:sp>
      <p:sp>
        <p:nvSpPr>
          <p:cNvPr id="62473" name="TextovéPole 6">
            <a:extLst>
              <a:ext uri="{FF2B5EF4-FFF2-40B4-BE49-F238E27FC236}">
                <a16:creationId xmlns:a16="http://schemas.microsoft.com/office/drawing/2014/main" id="{C9B36C24-7CCF-44A2-B1BD-74FAA6B9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245" y="3105150"/>
            <a:ext cx="389572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D2DA7A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2DA7A"/>
              </a:buClr>
              <a:buFont typeface="Georgia" pitchFamily="18" charset="0"/>
              <a:buChar char="▫"/>
              <a:defRPr sz="2000">
                <a:solidFill>
                  <a:srgbClr val="D2DA7A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b="1" dirty="0">
                <a:latin typeface="Arial Narrow" pitchFamily="34" charset="0"/>
              </a:rPr>
              <a:t>Zatřídění požadavků: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dirty="0">
                <a:latin typeface="Arial Narrow" pitchFamily="34" charset="0"/>
              </a:rPr>
              <a:t>- neobnovitelná primární energie</a:t>
            </a:r>
          </a:p>
          <a:p>
            <a:pPr marL="214313" indent="-214313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cs-CZ" altLang="cs-CZ" sz="1350" dirty="0">
                <a:latin typeface="Arial Narrow" pitchFamily="34" charset="0"/>
              </a:rPr>
              <a:t>průměrný součinitel prostu  </a:t>
            </a:r>
            <a:r>
              <a:rPr lang="cs-CZ" altLang="cs-CZ" sz="1350" dirty="0" err="1">
                <a:latin typeface="Arial Narrow" pitchFamily="34" charset="0"/>
              </a:rPr>
              <a:t>U</a:t>
            </a:r>
            <a:r>
              <a:rPr lang="cs-CZ" altLang="cs-CZ" sz="1350" baseline="-25000" dirty="0" err="1">
                <a:latin typeface="Arial Narrow" pitchFamily="34" charset="0"/>
              </a:rPr>
              <a:t>em</a:t>
            </a:r>
            <a:endParaRPr lang="cs-CZ" altLang="cs-CZ" sz="1350" baseline="-25000" dirty="0">
              <a:latin typeface="Arial Narrow" pitchFamily="34" charset="0"/>
            </a:endParaRPr>
          </a:p>
          <a:p>
            <a:pPr marL="214313" indent="-214313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cs-CZ" altLang="cs-CZ" sz="1350" dirty="0">
                <a:latin typeface="Arial Narrow" pitchFamily="34" charset="0"/>
              </a:rPr>
              <a:t>Celková dodaná energie do budovy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35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350" b="1" dirty="0">
                <a:latin typeface="Arial Narrow" pitchFamily="34" charset="0"/>
              </a:rPr>
              <a:t>Informativní:</a:t>
            </a:r>
          </a:p>
          <a:p>
            <a:pPr marL="214313" indent="-214313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cs-CZ" altLang="cs-CZ" sz="1350" dirty="0">
                <a:latin typeface="Arial Narrow" pitchFamily="34" charset="0"/>
              </a:rPr>
              <a:t>dílčí dodaná energie pro danou činnost</a:t>
            </a:r>
          </a:p>
          <a:p>
            <a:pPr marL="214313" indent="-214313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cs-CZ" altLang="cs-CZ" sz="1350" dirty="0">
                <a:latin typeface="Arial Narrow" pitchFamily="34" charset="0"/>
              </a:rPr>
              <a:t>měrná potřeba tepla na vytápění</a:t>
            </a:r>
          </a:p>
          <a:p>
            <a:pPr eaLnBrk="1" hangingPunct="1">
              <a:spcBef>
                <a:spcPct val="0"/>
              </a:spcBef>
              <a:buClrTx/>
              <a:buFont typeface="Georgia" pitchFamily="18" charset="0"/>
              <a:buNone/>
              <a:defRPr/>
            </a:pPr>
            <a:endParaRPr lang="cs-CZ" altLang="cs-CZ" sz="135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 typeface="Georgia" pitchFamily="18" charset="0"/>
              <a:buNone/>
              <a:defRPr/>
            </a:pPr>
            <a:r>
              <a:rPr lang="cs-CZ" altLang="cs-CZ" sz="1350" b="1" dirty="0">
                <a:solidFill>
                  <a:srgbClr val="C00000"/>
                </a:solidFill>
                <a:latin typeface="Arial Narrow" pitchFamily="34" charset="0"/>
              </a:rPr>
              <a:t>Grafické znázornění PENB uvádí splnění požadavků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cs-CZ" altLang="cs-CZ" sz="1350" dirty="0">
              <a:latin typeface="Arial Narrow" pitchFamily="34" charset="0"/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D0BF37E-437A-444D-8DA1-3F5C6CC46427}"/>
              </a:ext>
            </a:extLst>
          </p:cNvPr>
          <p:cNvCxnSpPr>
            <a:cxnSpLocks/>
          </p:cNvCxnSpPr>
          <p:nvPr/>
        </p:nvCxnSpPr>
        <p:spPr>
          <a:xfrm flipH="1">
            <a:off x="3812875" y="3674853"/>
            <a:ext cx="992038" cy="5175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F8D06FC8-C5A0-22CC-3DC6-C77C207E70D2}"/>
              </a:ext>
            </a:extLst>
          </p:cNvPr>
          <p:cNvSpPr/>
          <p:nvPr/>
        </p:nvSpPr>
        <p:spPr>
          <a:xfrm>
            <a:off x="2656936" y="4132053"/>
            <a:ext cx="1155939" cy="1937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3901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CFE9E-521C-8160-A96A-675D4270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62311-A059-73C8-A46B-33A7E216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Úprava způsobu rozúčtování na základě energetického standardu nebude nápomocná tzv. spravedlivému způsobu rozúčtování pokud nebude provedena:</a:t>
            </a:r>
          </a:p>
          <a:p>
            <a:pPr lvl="1"/>
            <a:r>
              <a:rPr lang="cs-CZ" dirty="0"/>
              <a:t>revize koeficientů na poloho místnosti (polohový koeficient),</a:t>
            </a:r>
          </a:p>
          <a:p>
            <a:pPr lvl="1"/>
            <a:r>
              <a:rPr lang="cs-CZ" dirty="0"/>
              <a:t>pasportizace skutečného stavu otopné soustavy (typ otopných těles, velikost a počet článků),</a:t>
            </a:r>
          </a:p>
          <a:p>
            <a:pPr lvl="1"/>
            <a:r>
              <a:rPr lang="cs-CZ" dirty="0"/>
              <a:t>revize dalších koeficientů ovlivňujících výpočet.</a:t>
            </a:r>
          </a:p>
          <a:p>
            <a:r>
              <a:rPr lang="cs-CZ" dirty="0"/>
              <a:t>Budou dodržována elementární pravidla způsobu užívání bytů v souladu s pravidly pro vytápění</a:t>
            </a:r>
          </a:p>
          <a:p>
            <a:pPr lvl="1"/>
            <a:r>
              <a:rPr lang="cs-CZ" dirty="0"/>
              <a:t>osvěta, vysvětlení principu rozúčtování </a:t>
            </a:r>
          </a:p>
          <a:p>
            <a:pPr lvl="1"/>
            <a:r>
              <a:rPr lang="cs-CZ" dirty="0"/>
              <a:t>vysvětlení co může přinést žádanou úsporu</a:t>
            </a:r>
          </a:p>
        </p:txBody>
      </p:sp>
    </p:spTree>
    <p:extLst>
      <p:ext uri="{BB962C8B-B14F-4D97-AF65-F5344CB8AC3E}">
        <p14:creationId xmlns:p14="http://schemas.microsoft.com/office/powerpoint/2010/main" val="261684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3026" y="1524002"/>
            <a:ext cx="4700724" cy="4981573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/>
              <a:t>Děkuji za pozornost</a:t>
            </a:r>
          </a:p>
          <a:p>
            <a:pPr marL="0" indent="0" algn="ctr">
              <a:buNone/>
            </a:pPr>
            <a:r>
              <a:rPr lang="cs-CZ" sz="2400" b="1" dirty="0"/>
              <a:t>Miroslav Urban</a:t>
            </a:r>
          </a:p>
          <a:p>
            <a:pPr marL="0" indent="0" algn="ctr">
              <a:buNone/>
            </a:pPr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</a:t>
            </a:r>
            <a:r>
              <a:rPr lang="cs-CZ" dirty="0" err="1">
                <a:hlinkClick r:id="rId2"/>
              </a:rPr>
              <a:t>iroslav.urban</a:t>
            </a:r>
            <a:r>
              <a:rPr lang="en-US" dirty="0">
                <a:hlinkClick r:id="rId2"/>
              </a:rPr>
              <a:t>@fsv.cvut.cz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technick</a:t>
            </a:r>
            <a:r>
              <a:rPr lang="cs-CZ" dirty="0" err="1"/>
              <a:t>ých</a:t>
            </a:r>
            <a:r>
              <a:rPr lang="cs-CZ" dirty="0"/>
              <a:t> zařízení budov</a:t>
            </a:r>
          </a:p>
          <a:p>
            <a:pPr marL="0" indent="0" algn="ctr">
              <a:buNone/>
            </a:pPr>
            <a:r>
              <a:rPr lang="cs-CZ" dirty="0"/>
              <a:t>Fakulta stavební, ČVUT v Praze</a:t>
            </a:r>
            <a:endParaRPr lang="en-US" dirty="0"/>
          </a:p>
          <a:p>
            <a:pPr marL="0" indent="0" algn="ctr"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43A6A5-364B-413E-857A-BD3E849AB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516" y="4371703"/>
            <a:ext cx="2265237" cy="1166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50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2ECE27-85A8-6CBC-0077-2FEC39D4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23B7B5-3E62-3BA2-E65E-D1BCD660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74BD"/>
                </a:solidFill>
              </a:rPr>
              <a:t>Motivace</a:t>
            </a:r>
          </a:p>
          <a:p>
            <a:pPr lvl="1"/>
            <a:r>
              <a:rPr lang="cs-CZ" dirty="0"/>
              <a:t>Fyzikální chování bytů ve smyslu vlivu užívání bytu na celoroční potřebu tepla na vytápění </a:t>
            </a:r>
          </a:p>
          <a:p>
            <a:pPr lvl="1"/>
            <a:r>
              <a:rPr lang="cs-CZ" dirty="0"/>
              <a:t>Různé energetické standardy bytových domů</a:t>
            </a:r>
          </a:p>
          <a:p>
            <a:pPr lvl="1"/>
            <a:r>
              <a:rPr lang="cs-CZ" dirty="0"/>
              <a:t>„Spravedlivý“ přístup rozúčtování s ohledem na dodržování pravidel pro vytápění.</a:t>
            </a:r>
          </a:p>
          <a:p>
            <a:pPr lvl="1"/>
            <a:r>
              <a:rPr lang="cs-CZ" dirty="0"/>
              <a:t>Značný počet podlimitních bytů v rámci rozúčtování – důsledek úspor domácností a výše uvedených bodů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Předmět úpravy</a:t>
            </a:r>
          </a:p>
          <a:p>
            <a:pPr lvl="2"/>
            <a:r>
              <a:rPr lang="cs-CZ" dirty="0"/>
              <a:t>Poměr rozdělení nákladů na vytápění z pohledu </a:t>
            </a:r>
          </a:p>
          <a:p>
            <a:pPr lvl="3"/>
            <a:r>
              <a:rPr lang="cs-CZ" dirty="0"/>
              <a:t>základní složky (ZS) </a:t>
            </a:r>
          </a:p>
          <a:p>
            <a:pPr lvl="3"/>
            <a:r>
              <a:rPr lang="cs-CZ" dirty="0"/>
              <a:t>spotřební složky (SS)</a:t>
            </a:r>
          </a:p>
          <a:p>
            <a:pPr lvl="2"/>
            <a:r>
              <a:rPr lang="cs-CZ" dirty="0"/>
              <a:t>Spodní limit spotřební složky </a:t>
            </a:r>
          </a:p>
          <a:p>
            <a:pPr marL="342883" lvl="1" indent="0">
              <a:buNone/>
            </a:pPr>
            <a:r>
              <a:rPr lang="cs-CZ" b="1" kern="3000" dirty="0">
                <a:solidFill>
                  <a:srgbClr val="0074BD"/>
                </a:solidFill>
              </a:rPr>
              <a:t>Řešení</a:t>
            </a:r>
          </a:p>
          <a:p>
            <a:pPr lvl="1"/>
            <a:r>
              <a:rPr lang="cs-CZ" dirty="0"/>
              <a:t>Studie fyzikálního chování bytů ve smyslu vlivu užívání bytu na celoroční potřebu tepla na vytápění </a:t>
            </a:r>
          </a:p>
          <a:p>
            <a:pPr lvl="1"/>
            <a:r>
              <a:rPr lang="cs-CZ" dirty="0"/>
              <a:t>Identifikace možných způsobů rozúčtování pro různé energetické standardy BD s vlivem užívání bytu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Šipka: obousměrná svislá 5">
            <a:extLst>
              <a:ext uri="{FF2B5EF4-FFF2-40B4-BE49-F238E27FC236}">
                <a16:creationId xmlns:a16="http://schemas.microsoft.com/office/drawing/2014/main" id="{2578C256-837B-CFC3-9B45-6AAC95C770E1}"/>
              </a:ext>
            </a:extLst>
          </p:cNvPr>
          <p:cNvSpPr/>
          <p:nvPr/>
        </p:nvSpPr>
        <p:spPr>
          <a:xfrm>
            <a:off x="5291601" y="4132051"/>
            <a:ext cx="403860" cy="70627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225E0-8D7F-5F29-05FC-405A8E4D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	- Objekty, Energetický standard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13A69-DEF8-9F04-9EA3-32549216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3" y="1547455"/>
            <a:ext cx="8490908" cy="4958120"/>
          </a:xfrm>
        </p:spPr>
        <p:txBody>
          <a:bodyPr/>
          <a:lstStyle/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BD1 – nezateplený bytový dům,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BD2 – požadované hodnoty podle ČSN 730540-2 (1992), zateplený objekt z 90. let,</a:t>
            </a:r>
          </a:p>
          <a:p>
            <a:pPr marL="342900" lvl="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BD3 – doporučené hodnoty podle ČSN 730540-2 (2011), současná novostavba.</a:t>
            </a:r>
          </a:p>
          <a:p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6703F19-66E2-E8B7-B000-6283C172B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51364"/>
              </p:ext>
            </p:extLst>
          </p:nvPr>
        </p:nvGraphicFramePr>
        <p:xfrm>
          <a:off x="247650" y="2583061"/>
          <a:ext cx="8723822" cy="1120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5724">
                  <a:extLst>
                    <a:ext uri="{9D8B030D-6E8A-4147-A177-3AD203B41FA5}">
                      <a16:colId xmlns:a16="http://schemas.microsoft.com/office/drawing/2014/main" val="1921379305"/>
                    </a:ext>
                  </a:extLst>
                </a:gridCol>
                <a:gridCol w="4408098">
                  <a:extLst>
                    <a:ext uri="{9D8B030D-6E8A-4147-A177-3AD203B41FA5}">
                      <a16:colId xmlns:a16="http://schemas.microsoft.com/office/drawing/2014/main" val="3730738069"/>
                    </a:ext>
                  </a:extLst>
                </a:gridCol>
              </a:tblGrid>
              <a:tr h="786906">
                <a:tc>
                  <a:txBody>
                    <a:bodyPr/>
                    <a:lstStyle/>
                    <a:p>
                      <a:r>
                        <a:rPr lang="cs-CZ" dirty="0"/>
                        <a:t>Model 1 </a:t>
                      </a:r>
                    </a:p>
                    <a:p>
                      <a:r>
                        <a:rPr lang="cs-CZ" dirty="0"/>
                        <a:t>-      plocha bytů shodná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potřeba energie na vytápění shodná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poloha bytu nemá vliv na potřebu energie na vytápění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 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model panelového domu T06B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reálné chování budovy vč. vlivu polohy bytů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Stanovení polohových koeficientů bytů/zón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528290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4ABF0EFE-DCE8-4448-4A8A-FBDB5F0EC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" y="3860004"/>
            <a:ext cx="4538663" cy="29479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168D15-B64E-3FF2-4E0C-05193435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67" y="3703201"/>
            <a:ext cx="4360405" cy="31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0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50968-0BF1-2526-CE93-8348DC2C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– Provoz bytů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E429B2-D46F-917E-F75B-120388E6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Hodinový krok výpočtu celoročního chování (8760 </a:t>
            </a:r>
            <a:r>
              <a:rPr lang="cs-CZ" b="1" dirty="0" err="1"/>
              <a:t>výp</a:t>
            </a:r>
            <a:r>
              <a:rPr lang="cs-CZ" b="1" dirty="0"/>
              <a:t>. kroků)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1</a:t>
            </a: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po celé otopné období vytápěn na 21 °C a je obývaný celý všední den a víkend (rodina, mateřská dovolená).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2</a:t>
            </a: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vytápěn na 21 °C v době přítomnosti osob a celý víkend, mimo přítomnost osob 8:00 - 16:00 ve všedních dnech a v nočních hodinách je byt vytápěn na 18 °C (pracující rodina).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b="1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Provoz 3</a:t>
            </a: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vytápěn na 18 °C a je obývaný jednou osobou celý všední den a víkend (šetrný senior).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4</a:t>
            </a: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neobsazený a není vytápěn, otopná tělesa jsou vypnuta. (prázdný byt).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5</a:t>
            </a:r>
            <a:r>
              <a:rPr lang="cs-CZ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neobsazený a vytápěn v souladu s pravidly pro vytápění na 16 °C (prázdný byt).</a:t>
            </a:r>
          </a:p>
          <a:p>
            <a:pPr marL="342900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b="1" dirty="0">
                <a:latin typeface="Calibri" panose="020F0502020204030204" pitchFamily="34" charset="0"/>
                <a:ea typeface="Arial" panose="020B0604020202020204" pitchFamily="34" charset="0"/>
              </a:rPr>
              <a:t>Klíčové parametry definující provoz (hodinové profily užívání bytů):	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Arial" panose="020B0604020202020204" pitchFamily="34" charset="0"/>
              </a:rPr>
              <a:t>Obsazenost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Arial" panose="020B0604020202020204" pitchFamily="34" charset="0"/>
              </a:rPr>
              <a:t>Vnitřní tepelné zisky v vybavení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Arial" panose="020B0604020202020204" pitchFamily="34" charset="0"/>
              </a:rPr>
              <a:t>Intenzita větrání </a:t>
            </a:r>
          </a:p>
          <a:p>
            <a:pPr marL="571475" lvl="1" indent="-342900" algn="just">
              <a:lnSpc>
                <a:spcPts val="17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dirty="0">
                <a:latin typeface="Calibri" panose="020F0502020204030204" pitchFamily="34" charset="0"/>
                <a:ea typeface="Arial" panose="020B0604020202020204" pitchFamily="34" charset="0"/>
              </a:rPr>
              <a:t>Vnitřní výpočtová teplota pro vytápění</a:t>
            </a:r>
          </a:p>
        </p:txBody>
      </p:sp>
    </p:spTree>
    <p:extLst>
      <p:ext uri="{BB962C8B-B14F-4D97-AF65-F5344CB8AC3E}">
        <p14:creationId xmlns:p14="http://schemas.microsoft.com/office/powerpoint/2010/main" val="36036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EA2CE-E809-C588-F107-BD8AA6B1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404ED-9256-B770-1C7A-F04A5D82E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Výpočet roční potřeby energie na vytápění pro každou budovu/byt</a:t>
            </a:r>
          </a:p>
          <a:p>
            <a:pPr lvl="1"/>
            <a:r>
              <a:rPr lang="cs-CZ" dirty="0"/>
              <a:t>Z vypočtených hodnot bylo provedeno rozdělní potřeby tepla objektu mezi jednotlivé byty podle pravidel pro rozúčtování.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E9040AB-0402-E7BC-D7A3-F280D0C20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92417"/>
              </p:ext>
            </p:extLst>
          </p:nvPr>
        </p:nvGraphicFramePr>
        <p:xfrm>
          <a:off x="1690774" y="2820838"/>
          <a:ext cx="6305912" cy="3819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871">
                  <a:extLst>
                    <a:ext uri="{9D8B030D-6E8A-4147-A177-3AD203B41FA5}">
                      <a16:colId xmlns:a16="http://schemas.microsoft.com/office/drawing/2014/main" val="2637745947"/>
                    </a:ext>
                  </a:extLst>
                </a:gridCol>
                <a:gridCol w="1194721">
                  <a:extLst>
                    <a:ext uri="{9D8B030D-6E8A-4147-A177-3AD203B41FA5}">
                      <a16:colId xmlns:a16="http://schemas.microsoft.com/office/drawing/2014/main" val="4197559471"/>
                    </a:ext>
                  </a:extLst>
                </a:gridCol>
                <a:gridCol w="1195440">
                  <a:extLst>
                    <a:ext uri="{9D8B030D-6E8A-4147-A177-3AD203B41FA5}">
                      <a16:colId xmlns:a16="http://schemas.microsoft.com/office/drawing/2014/main" val="2869258357"/>
                    </a:ext>
                  </a:extLst>
                </a:gridCol>
                <a:gridCol w="1195440">
                  <a:extLst>
                    <a:ext uri="{9D8B030D-6E8A-4147-A177-3AD203B41FA5}">
                      <a16:colId xmlns:a16="http://schemas.microsoft.com/office/drawing/2014/main" val="4217269776"/>
                    </a:ext>
                  </a:extLst>
                </a:gridCol>
                <a:gridCol w="1195440">
                  <a:extLst>
                    <a:ext uri="{9D8B030D-6E8A-4147-A177-3AD203B41FA5}">
                      <a16:colId xmlns:a16="http://schemas.microsoft.com/office/drawing/2014/main" val="3914206751"/>
                    </a:ext>
                  </a:extLst>
                </a:gridCol>
              </a:tblGrid>
              <a:tr h="403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Označení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Základní složka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SS (%)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Spotřební složka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ZS (%)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Limit spodní korekce lim (%)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Podle vyhl 269/2015 Sb.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30621224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1 - ZS30-SS70-lim20</a:t>
                      </a:r>
                      <a:endParaRPr lang="cs-CZ" sz="9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cs-CZ" sz="9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95988735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2 - ZS30-SS70-lim30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70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241466894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3 - ZS30-SS70-lim40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70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34708736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4 - ZS30-SS70-lim50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70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50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48453257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5 - ZS40-SS60-lim20</a:t>
                      </a:r>
                      <a:endParaRPr lang="cs-CZ" sz="9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40996602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6 - ZS40-SS60-lim30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29863587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7 - ZS40-SS60-lim40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40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07927985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8 - ZS40-SS60-lim50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82380360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9 - ZS50-SS50-lim20</a:t>
                      </a:r>
                      <a:endParaRPr lang="cs-CZ" sz="9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cs-CZ" sz="9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89850758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10 - ZS50-SS50-lim30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09229416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11 - ZS50-SS50-lim40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97211407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12 - ZS50-SS50-lim50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32936674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13 - ZS60-SS40-lim20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20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4232283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14 - ZS60-SS40-lim30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69000158"/>
                  </a:ext>
                </a:extLst>
              </a:tr>
              <a:tr h="212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15 - ZS60-SS40-lim40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-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20956890"/>
                  </a:ext>
                </a:extLst>
              </a:tr>
              <a:tr h="223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16 - ZS60-SS40-lim50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50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900" dirty="0">
                          <a:effectLst/>
                        </a:rPr>
                        <a:t>-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2221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0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A1FDF-1F20-13B7-A1D4-ED6254E5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-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FC2DC-7EB5-C922-596A-36AF2AD0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77" y="1390652"/>
            <a:ext cx="2887688" cy="4981573"/>
          </a:xfrm>
        </p:spPr>
        <p:txBody>
          <a:bodyPr/>
          <a:lstStyle/>
          <a:p>
            <a:r>
              <a:rPr lang="cs-CZ" dirty="0"/>
              <a:t>Shrnutí metodiky:</a:t>
            </a:r>
          </a:p>
          <a:p>
            <a:r>
              <a:rPr lang="cs-CZ" sz="1400" b="1" dirty="0"/>
              <a:t>Model1</a:t>
            </a:r>
            <a:r>
              <a:rPr lang="cs-CZ" sz="1400" dirty="0"/>
              <a:t> (9bytů)</a:t>
            </a:r>
          </a:p>
          <a:p>
            <a:pPr lvl="1"/>
            <a:r>
              <a:rPr lang="cs-CZ" sz="1400" dirty="0"/>
              <a:t>3276 rozúčtování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r>
              <a:rPr lang="cs-CZ" sz="1400" b="1" dirty="0"/>
              <a:t>Model 2</a:t>
            </a:r>
            <a:r>
              <a:rPr lang="cs-CZ" sz="1400" dirty="0"/>
              <a:t> (18 bytů)</a:t>
            </a:r>
          </a:p>
          <a:p>
            <a:pPr lvl="1"/>
            <a:r>
              <a:rPr lang="cs-CZ" sz="1400" dirty="0"/>
              <a:t>6048 rozúčtování</a:t>
            </a:r>
          </a:p>
          <a:p>
            <a:r>
              <a:rPr lang="cs-CZ" sz="1400" b="1" dirty="0"/>
              <a:t>Byt</a:t>
            </a:r>
            <a:r>
              <a:rPr lang="cs-CZ" sz="1400" dirty="0"/>
              <a:t> cca 360 variant rozúčtování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285671-506E-7666-D945-23A89D93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97" y="1404099"/>
            <a:ext cx="5893812" cy="524192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81D2F4B-76EB-36A9-8DBF-1561FD12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33" t="2648" r="2436" b="44304"/>
          <a:stretch/>
        </p:blipFill>
        <p:spPr>
          <a:xfrm>
            <a:off x="689472" y="2634501"/>
            <a:ext cx="1955586" cy="11898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2FB08C-CACE-1DFD-431A-8B81D5334E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848" t="1625" r="2510" b="53579"/>
          <a:stretch/>
        </p:blipFill>
        <p:spPr>
          <a:xfrm>
            <a:off x="671824" y="5308441"/>
            <a:ext cx="1567542" cy="12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6EADB-65BC-D0C7-D6FA-2EF3A333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– kombinace provozů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C8A0B-4489-526C-1E73-328C0E3FD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8729AB-DA4C-9A4A-9417-8EE6B4AE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219"/>
            <a:ext cx="4301156" cy="47617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2F2720-12AE-7D9B-1E31-41D1C75E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855" y="2096219"/>
            <a:ext cx="4783145" cy="4367802"/>
          </a:xfrm>
          <a:prstGeom prst="rect">
            <a:avLst/>
          </a:prstGeom>
        </p:spPr>
      </p:pic>
      <p:graphicFrame>
        <p:nvGraphicFramePr>
          <p:cNvPr id="8" name="Tabulka 4">
            <a:extLst>
              <a:ext uri="{FF2B5EF4-FFF2-40B4-BE49-F238E27FC236}">
                <a16:creationId xmlns:a16="http://schemas.microsoft.com/office/drawing/2014/main" id="{1C19C6E7-4E43-D592-E63E-1FB3A2379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40107"/>
              </p:ext>
            </p:extLst>
          </p:nvPr>
        </p:nvGraphicFramePr>
        <p:xfrm>
          <a:off x="112386" y="1402799"/>
          <a:ext cx="8723822" cy="786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5724">
                  <a:extLst>
                    <a:ext uri="{9D8B030D-6E8A-4147-A177-3AD203B41FA5}">
                      <a16:colId xmlns:a16="http://schemas.microsoft.com/office/drawing/2014/main" val="1921379305"/>
                    </a:ext>
                  </a:extLst>
                </a:gridCol>
                <a:gridCol w="4408098">
                  <a:extLst>
                    <a:ext uri="{9D8B030D-6E8A-4147-A177-3AD203B41FA5}">
                      <a16:colId xmlns:a16="http://schemas.microsoft.com/office/drawing/2014/main" val="3730738069"/>
                    </a:ext>
                  </a:extLst>
                </a:gridCol>
              </a:tblGrid>
              <a:tr h="786906">
                <a:tc>
                  <a:txBody>
                    <a:bodyPr/>
                    <a:lstStyle/>
                    <a:p>
                      <a:r>
                        <a:rPr lang="cs-CZ" dirty="0"/>
                        <a:t>Model 1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ověření chování bez vlivu polohy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Určení odchylek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Model 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Náhodné reálné chování budovy vč. vlivu polohy bytů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528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52AC7-87A4-2869-796F-B86A9408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model 1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593A1-5567-3353-D05F-9833132A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1524002"/>
            <a:ext cx="8648700" cy="498157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cs-CZ" sz="2600" dirty="0"/>
              <a:t>Porovnání potřeby tepla na vytápění – poloha bytu nemá vliv na potřebu tepla</a:t>
            </a:r>
          </a:p>
          <a:p>
            <a:pPr>
              <a:lnSpc>
                <a:spcPct val="100000"/>
              </a:lnSpc>
            </a:pPr>
            <a:endParaRPr lang="cs-CZ" sz="26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>
              <a:lnSpc>
                <a:spcPct val="100000"/>
              </a:lnSpc>
            </a:pPr>
            <a:endParaRPr lang="cs-CZ" sz="1700" dirty="0"/>
          </a:p>
          <a:p>
            <a:pPr marL="571475" lvl="1" indent="-342900" algn="just">
              <a:lnSpc>
                <a:spcPct val="1000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7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1</a:t>
            </a:r>
            <a:r>
              <a:rPr lang="cs-CZ" sz="17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po celé otopné období vytápěn na 21 °C a je obývaný celý všední den a víkend (rodina, mateřská dovolená). </a:t>
            </a:r>
            <a:r>
              <a:rPr lang="cs-CZ" sz="17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(MAX)</a:t>
            </a:r>
          </a:p>
          <a:p>
            <a:pPr marL="571475" lvl="1" indent="-342900" algn="just">
              <a:lnSpc>
                <a:spcPct val="1000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7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2</a:t>
            </a:r>
            <a:r>
              <a:rPr lang="cs-CZ" sz="17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vytápěn na 21 °C v době přítomnosti osob a celý víkend, mimo přítomnost osob 8:00 - 16:00 ve všedních dnech a v nočních hodinách je byt vytápěn na 18 °C (pracující rodina).</a:t>
            </a:r>
          </a:p>
          <a:p>
            <a:pPr marL="571475" lvl="1" indent="-342900" algn="just">
              <a:lnSpc>
                <a:spcPct val="1000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700" b="1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Provoz 3</a:t>
            </a:r>
            <a:r>
              <a:rPr lang="cs-CZ" sz="17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vytápěn na 18 °C a je obývaný jednou osobou celý všední den a víkend (šetrná osoba).</a:t>
            </a:r>
          </a:p>
          <a:p>
            <a:pPr marL="571475" lvl="1" indent="-342900" algn="just">
              <a:lnSpc>
                <a:spcPct val="1000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7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4</a:t>
            </a:r>
            <a:r>
              <a:rPr lang="cs-CZ" sz="17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neobsazený a není vytápěn, otopná tělesa jsou vypnuta. (prázdný byt).</a:t>
            </a:r>
          </a:p>
          <a:p>
            <a:pPr marL="571475" lvl="1" indent="-342900" algn="just">
              <a:lnSpc>
                <a:spcPct val="100000"/>
              </a:lnSpc>
              <a:buFont typeface="Wingdings" panose="05000000000000000000" pitchFamily="2" charset="2"/>
              <a:buChar char=""/>
              <a:tabLst>
                <a:tab pos="228600" algn="l"/>
                <a:tab pos="914400" algn="l"/>
                <a:tab pos="914400" algn="l"/>
              </a:tabLst>
            </a:pPr>
            <a:r>
              <a:rPr lang="cs-CZ" sz="17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Provoz 5</a:t>
            </a:r>
            <a:r>
              <a:rPr lang="cs-CZ" sz="17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- byt je neobsazený a vytápěn v souladu s pravidly pro vytápění na 16 °C (prázdný byt). </a:t>
            </a:r>
            <a:r>
              <a:rPr lang="cs-CZ" sz="17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(MIN)</a:t>
            </a:r>
            <a:endParaRPr lang="cs-CZ" sz="1700" b="1" dirty="0"/>
          </a:p>
          <a:p>
            <a:endParaRPr lang="cs-CZ" sz="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E4BB315-5786-C0AD-C0DF-D808B544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6" y="1899456"/>
            <a:ext cx="3924300" cy="3210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D6E6D75-E874-D4D8-1A5A-E52B8FF6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80" y="1864128"/>
            <a:ext cx="4055624" cy="3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5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ČVUT-UCEEB">
      <a:dk1>
        <a:sysClr val="windowText" lastClr="000000"/>
      </a:dk1>
      <a:lt1>
        <a:sysClr val="window" lastClr="FFFFFF"/>
      </a:lt1>
      <a:dk2>
        <a:srgbClr val="0065BD"/>
      </a:dk2>
      <a:lt2>
        <a:srgbClr val="9B9B9B"/>
      </a:lt2>
      <a:accent1>
        <a:srgbClr val="0065BD"/>
      </a:accent1>
      <a:accent2>
        <a:srgbClr val="84AD00"/>
      </a:accent2>
      <a:accent3>
        <a:srgbClr val="C60C30"/>
      </a:accent3>
      <a:accent4>
        <a:srgbClr val="E05206"/>
      </a:accent4>
      <a:accent5>
        <a:srgbClr val="00B2A9"/>
      </a:accent5>
      <a:accent6>
        <a:srgbClr val="F0AB00"/>
      </a:accent6>
      <a:hlink>
        <a:srgbClr val="0065BD"/>
      </a:hlink>
      <a:folHlink>
        <a:srgbClr val="0065BD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B71AA5B8-C7FF-48E9-9DDE-A2C5C9558129}" vid="{D3855675-ED1A-4EE7-AB1F-F528BDA115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2975</Words>
  <Application>Microsoft Office PowerPoint</Application>
  <PresentationFormat>Předvádění na obrazovce (4:3)</PresentationFormat>
  <Paragraphs>621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Technika</vt:lpstr>
      <vt:lpstr>Times New Roman</vt:lpstr>
      <vt:lpstr>Arial Narrow</vt:lpstr>
      <vt:lpstr>Wingdings</vt:lpstr>
      <vt:lpstr>Arial Black</vt:lpstr>
      <vt:lpstr>Courier New</vt:lpstr>
      <vt:lpstr>Arial</vt:lpstr>
      <vt:lpstr>Georgia</vt:lpstr>
      <vt:lpstr>Calibri</vt:lpstr>
      <vt:lpstr>Technika-Bold</vt:lpstr>
      <vt:lpstr>Motiv Office</vt:lpstr>
      <vt:lpstr>Změny v rozúčtování tepla - důvody ke změnám od roku 2024</vt:lpstr>
      <vt:lpstr>Výchozí stav (do 1.1.2024)</vt:lpstr>
      <vt:lpstr>úvod</vt:lpstr>
      <vt:lpstr>Metodika - Objekty, Energetický standard </vt:lpstr>
      <vt:lpstr>Metodika – Provoz bytů</vt:lpstr>
      <vt:lpstr>Metodika</vt:lpstr>
      <vt:lpstr>Metodika - shrnutí</vt:lpstr>
      <vt:lpstr>Metodika – kombinace provozů</vt:lpstr>
      <vt:lpstr>Výsledky – model 1 </vt:lpstr>
      <vt:lpstr>Výsledky</vt:lpstr>
      <vt:lpstr>Dílčí závěry plynoucí z modelu 1</vt:lpstr>
      <vt:lpstr>Výsledky - Model 2</vt:lpstr>
      <vt:lpstr>Výsledky - Model 2</vt:lpstr>
      <vt:lpstr>Výsledky – Model 2 </vt:lpstr>
      <vt:lpstr>Výsledky – Model 2 </vt:lpstr>
      <vt:lpstr>Výsledky – Model 2 </vt:lpstr>
      <vt:lpstr>Výsledky – Model 2 </vt:lpstr>
      <vt:lpstr>Zhodnocení</vt:lpstr>
      <vt:lpstr>Shrnutí studie</vt:lpstr>
      <vt:lpstr>Rozúčtování po 1.1.2024</vt:lpstr>
      <vt:lpstr>Využití PENBu – energetická náročnost budov</vt:lpstr>
      <vt:lpstr>Ukazatele energetické náročnosti pro model 2</vt:lpstr>
      <vt:lpstr>Průkaz energetické náročnosti budovy – vyhláška 78/2013 Sb. 1.4.2013 – 31.8.2020</vt:lpstr>
      <vt:lpstr>Průkaz energetické náročnosti budovy – vyhláška 264/2020 Sb. od 1.9.2020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centre fenix</dc:title>
  <dc:creator>t</dc:creator>
  <cp:lastModifiedBy>Miroslav Urban</cp:lastModifiedBy>
  <cp:revision>149</cp:revision>
  <dcterms:modified xsi:type="dcterms:W3CDTF">2024-10-29T07:32:09Z</dcterms:modified>
</cp:coreProperties>
</file>