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2" r:id="rId4"/>
    <p:sldId id="265" r:id="rId5"/>
    <p:sldId id="263" r:id="rId6"/>
    <p:sldId id="264" r:id="rId7"/>
    <p:sldId id="266" r:id="rId8"/>
    <p:sldId id="258" r:id="rId9"/>
    <p:sldId id="259" r:id="rId10"/>
    <p:sldId id="260" r:id="rId11"/>
    <p:sldId id="261" r:id="rId12"/>
    <p:sldId id="268" r:id="rId13"/>
    <p:sldId id="267" r:id="rId14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54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9BC2E-B2EA-4EE7-B860-DC6FADBAD1E6}" type="datetimeFigureOut">
              <a:rPr lang="de-AT" smtClean="0"/>
              <a:pPr/>
              <a:t>11.05.2015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D2F10-90BB-46B5-858B-7C95B7820341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2046038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C3A7D-A228-4C07-80CA-D094FCD582E4}" type="datetimeFigureOut">
              <a:rPr lang="cs-CZ" smtClean="0"/>
              <a:pPr/>
              <a:t>11.5.2015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66D6D-224F-4D48-8B12-DB3A882557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32239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66D6D-224F-4D48-8B12-DB3A8825573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hyperlink" Target="http://eurem.net/display/eurem/EUREM+conferences" TargetMode="External"/><Relationship Id="rId4" Type="http://schemas.openxmlformats.org/officeDocument/2006/relationships/image" Target="cid:4771BD6CD117B946A660D924B0CEEA3F@eurprd04.prod.outlook.com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381222" y="2133600"/>
            <a:ext cx="6935194" cy="13716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de-AT" dirty="0" smtClean="0"/>
              <a:t>Prototypische Headline</a:t>
            </a:r>
            <a:br>
              <a:rPr lang="de-AT" dirty="0" smtClean="0"/>
            </a:br>
            <a:r>
              <a:rPr lang="de-AT" dirty="0" smtClean="0"/>
              <a:t>für Deckblatt</a:t>
            </a:r>
            <a:endParaRPr lang="de-AT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11189" y="3729038"/>
            <a:ext cx="7729537" cy="16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de-AT" dirty="0" smtClean="0"/>
              <a:t>Schriftzusatz in Kleinbuchstaben.</a:t>
            </a:r>
            <a:endParaRPr lang="de-AT" dirty="0"/>
          </a:p>
        </p:txBody>
      </p:sp>
      <p:pic>
        <p:nvPicPr>
          <p:cNvPr id="9" name="Grafik 8" descr="EUREM_logo_1400x494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5877272"/>
            <a:ext cx="2088232" cy="668645"/>
          </a:xfrm>
          <a:prstGeom prst="rect">
            <a:avLst/>
          </a:prstGeom>
        </p:spPr>
      </p:pic>
      <p:pic>
        <p:nvPicPr>
          <p:cNvPr id="10" name="Grafik 9" descr="cid:4771BD6CD117B946A660D924B0CEEA3F@eurprd04.prod.outlook.com"/>
          <p:cNvPicPr/>
          <p:nvPr userDrawn="1"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949281"/>
            <a:ext cx="1385113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eurem.net/download/attachments/42729497/teaser-EUREM-conference-en.jpg">
            <a:hlinkClick r:id="rId5"/>
          </p:cNvPr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5186"/>
          <a:stretch/>
        </p:blipFill>
        <p:spPr bwMode="auto">
          <a:xfrm>
            <a:off x="629449" y="2132856"/>
            <a:ext cx="667355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z="1400"/>
            </a:lvl1pPr>
            <a:lvl2pPr marL="457200" indent="-187325">
              <a:buFont typeface="Wingdings" pitchFamily="2" charset="2"/>
              <a:buChar char="§"/>
              <a:defRPr sz="1200"/>
            </a:lvl2pPr>
            <a:lvl3pPr marL="914400" indent="-287338">
              <a:buFont typeface="Symbol" pitchFamily="18" charset="2"/>
              <a:buChar char="-"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52197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6D2457E-9482-4127-9268-A9166FE27573}" type="slidenum">
              <a:rPr lang="de-AT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66739" y="1484315"/>
            <a:ext cx="8001000" cy="4537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52197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DFF4078-6B08-47DA-92A9-BF781C90A8A8}" type="slidenum">
              <a:rPr lang="de-AT"/>
              <a:pPr/>
              <a:t>‹#›</a:t>
            </a:fld>
            <a:endParaRPr lang="de-AT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 flipH="1">
            <a:off x="0" y="1273175"/>
            <a:ext cx="9144000" cy="0"/>
          </a:xfrm>
          <a:prstGeom prst="line">
            <a:avLst/>
          </a:prstGeom>
          <a:noFill/>
          <a:ln w="19050">
            <a:solidFill>
              <a:srgbClr val="4C5D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73840" y="188914"/>
            <a:ext cx="2001837" cy="58324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66739" y="188914"/>
            <a:ext cx="5854700" cy="5832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52197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D9FADD1-01BC-46F4-9AC1-D3A6B8446942}" type="slidenum">
              <a:rPr lang="de-AT"/>
              <a:pPr/>
              <a:t>‹#›</a:t>
            </a:fld>
            <a:endParaRPr lang="de-AT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 flipH="1" flipV="1">
            <a:off x="6502400" y="-3"/>
            <a:ext cx="0" cy="6197603"/>
          </a:xfrm>
          <a:prstGeom prst="line">
            <a:avLst/>
          </a:prstGeom>
          <a:noFill/>
          <a:ln w="19050">
            <a:solidFill>
              <a:srgbClr val="4C5D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Prototypische einzeilige Headline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66739" y="1484315"/>
            <a:ext cx="8001000" cy="4537075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de-DE" dirty="0" smtClean="0"/>
              <a:t>Sie lesen eben einen Blindtext beziehungsweise Musterworte, um die Optik besser sehen zu können.</a:t>
            </a:r>
          </a:p>
          <a:p>
            <a:pPr lvl="0"/>
            <a:r>
              <a:rPr lang="de-DE" dirty="0" smtClean="0"/>
              <a:t>Der Text ist daher an sich redundant, aber Sie können nun die Abtrennungen besser sehen.</a:t>
            </a:r>
          </a:p>
          <a:p>
            <a:pPr lvl="1"/>
            <a:r>
              <a:rPr lang="de-DE" dirty="0" smtClean="0"/>
              <a:t>Beispielsweise wäre die zweite Ebene jene, die jetzt</a:t>
            </a:r>
          </a:p>
          <a:p>
            <a:pPr lvl="1"/>
            <a:r>
              <a:rPr lang="de-DE" dirty="0" smtClean="0"/>
              <a:t>folgt.</a:t>
            </a:r>
          </a:p>
          <a:p>
            <a:pPr lvl="2"/>
            <a:r>
              <a:rPr lang="de-DE" dirty="0" smtClean="0"/>
              <a:t>Beispielsweise wäre die dritte Ebene jene, die jetzt</a:t>
            </a:r>
          </a:p>
          <a:p>
            <a:pPr lvl="2"/>
            <a:r>
              <a:rPr lang="de-DE" dirty="0" smtClean="0"/>
              <a:t>folgt.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52197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1920E2B-FC99-4A38-BFFD-416A818AECB0}" type="slidenum">
              <a:rPr lang="de-AT"/>
              <a:pPr/>
              <a:t>‹#›</a:t>
            </a:fld>
            <a:endParaRPr lang="de-AT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 flipH="1">
            <a:off x="0" y="1273175"/>
            <a:ext cx="9144000" cy="0"/>
          </a:xfrm>
          <a:prstGeom prst="line">
            <a:avLst/>
          </a:prstGeom>
          <a:noFill/>
          <a:ln w="19050">
            <a:solidFill>
              <a:srgbClr val="4C5D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Lauf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Prototypische zweizeilige Headline</a:t>
            </a:r>
            <a:br>
              <a:rPr lang="de-DE" dirty="0" smtClean="0"/>
            </a:br>
            <a:r>
              <a:rPr lang="de-DE" dirty="0" smtClean="0"/>
              <a:t>Prototypische Headline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66739" y="1484315"/>
            <a:ext cx="8001000" cy="45370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>
              <a:buNone/>
            </a:pPr>
            <a:r>
              <a:rPr lang="de-AT" dirty="0" err="1" smtClean="0"/>
              <a:t>Lorem</a:t>
            </a:r>
            <a:r>
              <a:rPr lang="de-AT" dirty="0" smtClean="0"/>
              <a:t> </a:t>
            </a:r>
            <a:r>
              <a:rPr lang="de-AT" dirty="0" err="1" smtClean="0"/>
              <a:t>ipsum</a:t>
            </a:r>
            <a:r>
              <a:rPr lang="de-AT" dirty="0" smtClean="0"/>
              <a:t> </a:t>
            </a:r>
            <a:r>
              <a:rPr lang="de-AT" dirty="0" err="1" smtClean="0"/>
              <a:t>dolor</a:t>
            </a:r>
            <a:r>
              <a:rPr lang="de-AT" dirty="0" smtClean="0"/>
              <a:t> </a:t>
            </a:r>
            <a:r>
              <a:rPr lang="de-AT" dirty="0" err="1" smtClean="0"/>
              <a:t>sit</a:t>
            </a:r>
            <a:r>
              <a:rPr lang="de-AT" dirty="0" smtClean="0"/>
              <a:t> </a:t>
            </a:r>
            <a:r>
              <a:rPr lang="de-AT" dirty="0" err="1" smtClean="0"/>
              <a:t>amet</a:t>
            </a:r>
            <a:r>
              <a:rPr lang="de-AT" dirty="0" smtClean="0"/>
              <a:t>, </a:t>
            </a:r>
            <a:r>
              <a:rPr lang="de-AT" dirty="0" err="1" smtClean="0"/>
              <a:t>sed</a:t>
            </a:r>
            <a:r>
              <a:rPr lang="de-AT" dirty="0" smtClean="0"/>
              <a:t> </a:t>
            </a:r>
            <a:r>
              <a:rPr lang="de-AT" dirty="0" err="1" smtClean="0"/>
              <a:t>diam</a:t>
            </a:r>
            <a:r>
              <a:rPr lang="de-AT" dirty="0" smtClean="0"/>
              <a:t> </a:t>
            </a:r>
            <a:r>
              <a:rPr lang="de-AT" dirty="0" err="1" smtClean="0"/>
              <a:t>nonummy</a:t>
            </a:r>
            <a:r>
              <a:rPr lang="de-AT" dirty="0" smtClean="0"/>
              <a:t> </a:t>
            </a:r>
            <a:r>
              <a:rPr lang="de-AT" dirty="0" err="1" smtClean="0"/>
              <a:t>nibh</a:t>
            </a:r>
            <a:r>
              <a:rPr lang="de-AT" dirty="0" smtClean="0"/>
              <a:t> </a:t>
            </a:r>
            <a:r>
              <a:rPr lang="de-AT" dirty="0" err="1" smtClean="0"/>
              <a:t>euismod</a:t>
            </a:r>
            <a:r>
              <a:rPr lang="de-AT" dirty="0" smtClean="0"/>
              <a:t> </a:t>
            </a:r>
            <a:r>
              <a:rPr lang="de-AT" dirty="0" err="1" smtClean="0"/>
              <a:t>tincidunt</a:t>
            </a:r>
            <a:r>
              <a:rPr lang="de-AT" dirty="0" smtClean="0"/>
              <a:t> </a:t>
            </a:r>
            <a:r>
              <a:rPr lang="de-AT" dirty="0" err="1" smtClean="0"/>
              <a:t>ut</a:t>
            </a:r>
            <a:r>
              <a:rPr lang="de-AT" dirty="0" smtClean="0"/>
              <a:t> </a:t>
            </a:r>
            <a:r>
              <a:rPr lang="de-AT" dirty="0" err="1" smtClean="0"/>
              <a:t>laoreet</a:t>
            </a:r>
            <a:r>
              <a:rPr lang="de-AT" dirty="0" smtClean="0"/>
              <a:t> </a:t>
            </a:r>
            <a:r>
              <a:rPr lang="de-AT" dirty="0" err="1" smtClean="0"/>
              <a:t>dolore</a:t>
            </a:r>
            <a:r>
              <a:rPr lang="de-AT" dirty="0" smtClean="0"/>
              <a:t> magna </a:t>
            </a:r>
            <a:r>
              <a:rPr lang="de-AT" dirty="0" err="1" smtClean="0"/>
              <a:t>aliquam</a:t>
            </a:r>
            <a:r>
              <a:rPr lang="de-AT" dirty="0" smtClean="0"/>
              <a:t> </a:t>
            </a:r>
            <a:r>
              <a:rPr lang="de-AT" dirty="0" err="1" smtClean="0"/>
              <a:t>erat</a:t>
            </a:r>
            <a:r>
              <a:rPr lang="de-AT" dirty="0" smtClean="0"/>
              <a:t> </a:t>
            </a:r>
            <a:r>
              <a:rPr lang="de-AT" dirty="0" err="1" smtClean="0"/>
              <a:t>volutpat</a:t>
            </a:r>
            <a:r>
              <a:rPr lang="de-AT" dirty="0" smtClean="0"/>
              <a:t>.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Duis </a:t>
            </a:r>
            <a:r>
              <a:rPr lang="de-AT" dirty="0" err="1" smtClean="0"/>
              <a:t>autem</a:t>
            </a:r>
            <a:r>
              <a:rPr lang="de-AT" dirty="0" smtClean="0"/>
              <a:t> </a:t>
            </a:r>
            <a:r>
              <a:rPr lang="de-AT" dirty="0" err="1" smtClean="0"/>
              <a:t>vel</a:t>
            </a:r>
            <a:r>
              <a:rPr lang="de-AT" dirty="0" smtClean="0"/>
              <a:t> </a:t>
            </a:r>
            <a:r>
              <a:rPr lang="de-AT" dirty="0" err="1" smtClean="0"/>
              <a:t>eum</a:t>
            </a:r>
            <a:r>
              <a:rPr lang="de-AT" dirty="0" smtClean="0"/>
              <a:t> </a:t>
            </a:r>
            <a:r>
              <a:rPr lang="de-AT" dirty="0" err="1" smtClean="0"/>
              <a:t>iriure</a:t>
            </a:r>
            <a:r>
              <a:rPr lang="de-AT" dirty="0" smtClean="0"/>
              <a:t> </a:t>
            </a:r>
            <a:r>
              <a:rPr lang="de-AT" dirty="0" err="1" smtClean="0"/>
              <a:t>dolor</a:t>
            </a:r>
            <a:r>
              <a:rPr lang="de-AT" dirty="0" smtClean="0"/>
              <a:t> in </a:t>
            </a:r>
            <a:r>
              <a:rPr lang="de-AT" dirty="0" err="1" smtClean="0"/>
              <a:t>hendrerit</a:t>
            </a:r>
            <a:r>
              <a:rPr lang="de-AT" dirty="0" smtClean="0"/>
              <a:t> in </a:t>
            </a:r>
            <a:r>
              <a:rPr lang="de-AT" dirty="0" err="1" smtClean="0"/>
              <a:t>vulputate</a:t>
            </a:r>
            <a:r>
              <a:rPr lang="de-AT" dirty="0" smtClean="0"/>
              <a:t> </a:t>
            </a:r>
            <a:r>
              <a:rPr lang="de-AT" dirty="0" err="1" smtClean="0"/>
              <a:t>velit</a:t>
            </a:r>
            <a:r>
              <a:rPr lang="de-AT" dirty="0" smtClean="0"/>
              <a:t> esse </a:t>
            </a:r>
            <a:r>
              <a:rPr lang="de-AT" dirty="0" err="1" smtClean="0"/>
              <a:t>molestie</a:t>
            </a:r>
            <a:r>
              <a:rPr lang="de-AT" dirty="0" smtClean="0"/>
              <a:t> </a:t>
            </a:r>
            <a:r>
              <a:rPr lang="de-AT" dirty="0" err="1" smtClean="0"/>
              <a:t>consequat</a:t>
            </a:r>
            <a:r>
              <a:rPr lang="de-AT" dirty="0" smtClean="0"/>
              <a:t>, </a:t>
            </a:r>
            <a:r>
              <a:rPr lang="de-AT" dirty="0" err="1" smtClean="0"/>
              <a:t>vel</a:t>
            </a:r>
            <a:r>
              <a:rPr lang="de-AT" dirty="0" smtClean="0"/>
              <a:t> </a:t>
            </a:r>
            <a:r>
              <a:rPr lang="de-AT" dirty="0" err="1" smtClean="0"/>
              <a:t>illum</a:t>
            </a:r>
            <a:r>
              <a:rPr lang="de-AT" dirty="0" smtClean="0"/>
              <a:t> </a:t>
            </a:r>
            <a:r>
              <a:rPr lang="de-AT" dirty="0" err="1" smtClean="0"/>
              <a:t>dolore</a:t>
            </a:r>
            <a:r>
              <a:rPr lang="de-AT" dirty="0" smtClean="0"/>
              <a:t> </a:t>
            </a:r>
            <a:r>
              <a:rPr lang="de-AT" dirty="0" err="1" smtClean="0"/>
              <a:t>eu</a:t>
            </a:r>
            <a:r>
              <a:rPr lang="de-AT" dirty="0" smtClean="0"/>
              <a:t> </a:t>
            </a:r>
            <a:r>
              <a:rPr lang="de-AT" dirty="0" err="1" smtClean="0"/>
              <a:t>feugiat</a:t>
            </a:r>
            <a:r>
              <a:rPr lang="de-AT" dirty="0" smtClean="0"/>
              <a:t> </a:t>
            </a:r>
            <a:r>
              <a:rPr lang="de-AT" dirty="0" err="1" smtClean="0"/>
              <a:t>nulla</a:t>
            </a:r>
            <a:r>
              <a:rPr lang="de-AT" dirty="0" smtClean="0"/>
              <a:t> </a:t>
            </a:r>
            <a:r>
              <a:rPr lang="de-AT" dirty="0" err="1" smtClean="0"/>
              <a:t>facilisis</a:t>
            </a:r>
            <a:r>
              <a:rPr lang="de-AT" dirty="0" smtClean="0"/>
              <a:t> </a:t>
            </a:r>
            <a:r>
              <a:rPr lang="de-AT" dirty="0" err="1" smtClean="0"/>
              <a:t>at</a:t>
            </a:r>
            <a:r>
              <a:rPr lang="de-AT" dirty="0" smtClean="0"/>
              <a:t> </a:t>
            </a:r>
            <a:r>
              <a:rPr lang="de-AT" dirty="0" err="1" smtClean="0"/>
              <a:t>vero</a:t>
            </a:r>
            <a:r>
              <a:rPr lang="de-AT" dirty="0" smtClean="0"/>
              <a:t> et </a:t>
            </a:r>
            <a:r>
              <a:rPr lang="de-AT" dirty="0" err="1" smtClean="0"/>
              <a:t>accumsan</a:t>
            </a:r>
            <a:r>
              <a:rPr lang="de-AT" dirty="0" smtClean="0"/>
              <a:t> et </a:t>
            </a:r>
            <a:r>
              <a:rPr lang="de-AT" dirty="0" err="1" smtClean="0"/>
              <a:t>iusto</a:t>
            </a:r>
            <a:r>
              <a:rPr lang="de-AT" dirty="0" smtClean="0"/>
              <a:t> </a:t>
            </a:r>
            <a:r>
              <a:rPr lang="de-AT" dirty="0" err="1" smtClean="0"/>
              <a:t>odio</a:t>
            </a:r>
            <a:r>
              <a:rPr lang="de-AT" dirty="0" smtClean="0"/>
              <a:t> </a:t>
            </a:r>
            <a:r>
              <a:rPr lang="de-AT" dirty="0" err="1" smtClean="0"/>
              <a:t>dignissim</a:t>
            </a:r>
            <a:r>
              <a:rPr lang="de-AT" dirty="0" smtClean="0"/>
              <a:t> </a:t>
            </a:r>
            <a:r>
              <a:rPr lang="de-AT" dirty="0" err="1" smtClean="0"/>
              <a:t>qui</a:t>
            </a:r>
            <a:r>
              <a:rPr lang="de-AT" dirty="0" smtClean="0"/>
              <a:t> </a:t>
            </a:r>
            <a:r>
              <a:rPr lang="de-AT" dirty="0" err="1" smtClean="0"/>
              <a:t>blandit</a:t>
            </a:r>
            <a:r>
              <a:rPr lang="de-AT" dirty="0" smtClean="0"/>
              <a:t> </a:t>
            </a:r>
            <a:r>
              <a:rPr lang="de-AT" dirty="0" err="1" smtClean="0"/>
              <a:t>praesent</a:t>
            </a:r>
            <a:r>
              <a:rPr lang="de-AT" dirty="0" smtClean="0"/>
              <a:t> </a:t>
            </a:r>
            <a:r>
              <a:rPr lang="de-AT" dirty="0" err="1" smtClean="0"/>
              <a:t>luptatum</a:t>
            </a:r>
            <a:r>
              <a:rPr lang="de-AT" dirty="0" smtClean="0"/>
              <a:t> </a:t>
            </a:r>
            <a:r>
              <a:rPr lang="de-AT" dirty="0" err="1" smtClean="0"/>
              <a:t>zzril</a:t>
            </a:r>
            <a:r>
              <a:rPr lang="de-AT" dirty="0" smtClean="0"/>
              <a:t> </a:t>
            </a:r>
            <a:r>
              <a:rPr lang="de-AT" dirty="0" err="1" smtClean="0"/>
              <a:t>delenit</a:t>
            </a:r>
            <a:r>
              <a:rPr lang="de-AT" dirty="0" smtClean="0"/>
              <a:t> </a:t>
            </a:r>
            <a:r>
              <a:rPr lang="de-AT" dirty="0" err="1" smtClean="0"/>
              <a:t>augue</a:t>
            </a:r>
            <a:r>
              <a:rPr lang="de-AT" dirty="0" smtClean="0"/>
              <a:t> </a:t>
            </a:r>
            <a:r>
              <a:rPr lang="de-AT" dirty="0" err="1" smtClean="0"/>
              <a:t>duis</a:t>
            </a:r>
            <a:r>
              <a:rPr lang="de-AT" dirty="0" smtClean="0"/>
              <a:t> </a:t>
            </a:r>
            <a:r>
              <a:rPr lang="de-AT" dirty="0" err="1" smtClean="0"/>
              <a:t>dolore</a:t>
            </a:r>
            <a:r>
              <a:rPr lang="de-AT" dirty="0" smtClean="0"/>
              <a:t> </a:t>
            </a:r>
            <a:r>
              <a:rPr lang="de-AT" dirty="0" err="1" smtClean="0"/>
              <a:t>te</a:t>
            </a:r>
            <a:r>
              <a:rPr lang="de-AT" dirty="0" smtClean="0"/>
              <a:t> </a:t>
            </a:r>
            <a:r>
              <a:rPr lang="de-AT" dirty="0" err="1" smtClean="0"/>
              <a:t>feugait</a:t>
            </a:r>
            <a:r>
              <a:rPr lang="de-AT" dirty="0" smtClean="0"/>
              <a:t> </a:t>
            </a:r>
            <a:r>
              <a:rPr lang="de-AT" dirty="0" err="1" smtClean="0"/>
              <a:t>nulla</a:t>
            </a:r>
            <a:r>
              <a:rPr lang="de-AT" dirty="0" smtClean="0"/>
              <a:t> </a:t>
            </a:r>
            <a:r>
              <a:rPr lang="de-AT" dirty="0" err="1" smtClean="0"/>
              <a:t>facilisi</a:t>
            </a:r>
            <a:r>
              <a:rPr lang="de-AT" dirty="0" smtClean="0"/>
              <a:t>.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52197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1920E2B-FC99-4A38-BFFD-416A818AECB0}" type="slidenum">
              <a:rPr lang="de-AT"/>
              <a:pPr/>
              <a:t>‹#›</a:t>
            </a:fld>
            <a:endParaRPr lang="de-AT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 flipH="1">
            <a:off x="0" y="1273175"/>
            <a:ext cx="9144000" cy="0"/>
          </a:xfrm>
          <a:prstGeom prst="line">
            <a:avLst/>
          </a:prstGeom>
          <a:noFill/>
          <a:ln w="19050">
            <a:solidFill>
              <a:srgbClr val="4C5D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4896" y="2673896"/>
            <a:ext cx="7772400" cy="1362075"/>
          </a:xfrm>
        </p:spPr>
        <p:txBody>
          <a:bodyPr anchor="t">
            <a:normAutofit/>
          </a:bodyPr>
          <a:lstStyle>
            <a:lvl1pPr algn="l">
              <a:defRPr sz="3400" b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04895" y="4047538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Font typeface="Wingdings" pitchFamily="2" charset="2"/>
              <a:buNone/>
              <a:defRPr sz="2000"/>
            </a:lvl1pPr>
            <a:lvl2pPr marL="627063" indent="-269875">
              <a:buFont typeface="Wingdings" pitchFamily="2" charset="2"/>
              <a:buChar char="§"/>
              <a:defRPr sz="1800"/>
            </a:lvl2pPr>
            <a:lvl3pPr marL="914400" indent="-287338">
              <a:buFont typeface="Symbol" pitchFamily="18" charset="2"/>
              <a:buChar char="-"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52197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C31F813-4BA3-4827-8E55-372EE6655F87}" type="slidenum">
              <a:rPr lang="de-AT"/>
              <a:pPr/>
              <a:t>‹#›</a:t>
            </a:fld>
            <a:endParaRPr lang="de-AT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 flipH="1">
            <a:off x="0" y="1273175"/>
            <a:ext cx="9144000" cy="0"/>
          </a:xfrm>
          <a:prstGeom prst="line">
            <a:avLst/>
          </a:prstGeom>
          <a:noFill/>
          <a:ln w="19050">
            <a:solidFill>
              <a:srgbClr val="4C5D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66740" y="1484315"/>
            <a:ext cx="3924300" cy="4537075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3440" y="1484315"/>
            <a:ext cx="3924300" cy="4537075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52197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255C770-9D76-44A7-B3EB-A40A89005603}" type="slidenum">
              <a:rPr lang="de-AT"/>
              <a:pPr/>
              <a:t>‹#›</a:t>
            </a:fld>
            <a:endParaRPr lang="de-AT"/>
          </a:p>
        </p:txBody>
      </p:sp>
      <p:sp>
        <p:nvSpPr>
          <p:cNvPr id="6" name="Line 11"/>
          <p:cNvSpPr>
            <a:spLocks noChangeShapeType="1"/>
          </p:cNvSpPr>
          <p:nvPr userDrawn="1"/>
        </p:nvSpPr>
        <p:spPr bwMode="auto">
          <a:xfrm flipH="1">
            <a:off x="0" y="1273175"/>
            <a:ext cx="9144000" cy="0"/>
          </a:xfrm>
          <a:prstGeom prst="line">
            <a:avLst/>
          </a:prstGeom>
          <a:noFill/>
          <a:ln w="19050">
            <a:solidFill>
              <a:srgbClr val="4C5D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1062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435102"/>
            <a:ext cx="4040188" cy="73977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435102"/>
            <a:ext cx="4041774" cy="73977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4" cy="3951288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>
          <a:xfrm>
            <a:off x="52197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141CF51-9DD8-44D8-9FC2-E537D07F8618}" type="slidenum">
              <a:rPr lang="de-AT"/>
              <a:pPr/>
              <a:t>‹#›</a:t>
            </a:fld>
            <a:endParaRPr lang="de-AT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 flipH="1">
            <a:off x="0" y="1273175"/>
            <a:ext cx="9144000" cy="0"/>
          </a:xfrm>
          <a:prstGeom prst="line">
            <a:avLst/>
          </a:prstGeom>
          <a:noFill/>
          <a:ln w="19050">
            <a:solidFill>
              <a:srgbClr val="4C5D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52197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CDA101C-1C77-4D48-BD39-A39536584314}" type="slidenum">
              <a:rPr lang="de-AT"/>
              <a:pPr/>
              <a:t>‹#›</a:t>
            </a:fld>
            <a:endParaRPr lang="de-AT"/>
          </a:p>
        </p:txBody>
      </p:sp>
      <p:sp>
        <p:nvSpPr>
          <p:cNvPr id="4" name="Line 11"/>
          <p:cNvSpPr>
            <a:spLocks noChangeShapeType="1"/>
          </p:cNvSpPr>
          <p:nvPr userDrawn="1"/>
        </p:nvSpPr>
        <p:spPr bwMode="auto">
          <a:xfrm flipH="1">
            <a:off x="0" y="1273175"/>
            <a:ext cx="9144000" cy="0"/>
          </a:xfrm>
          <a:prstGeom prst="line">
            <a:avLst/>
          </a:prstGeom>
          <a:noFill/>
          <a:ln w="19050">
            <a:solidFill>
              <a:srgbClr val="4C5D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52197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BAC9611-BD30-46E2-A07B-CD5A3A7C3066}" type="slidenum">
              <a:rPr lang="de-AT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3000" b="0"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z="1400"/>
            </a:lvl1pPr>
            <a:lvl2pPr marL="539750" indent="-269875">
              <a:buFont typeface="Wingdings" pitchFamily="2" charset="2"/>
              <a:buChar char="§"/>
              <a:defRPr sz="1200"/>
            </a:lvl2pPr>
            <a:lvl3pPr marL="914400" indent="-374650">
              <a:buFont typeface="Symbol" pitchFamily="18" charset="2"/>
              <a:buChar char="-"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52197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EA5547C-C2D5-4D2D-84FE-5CA36B8B2314}" type="slidenum">
              <a:rPr lang="de-AT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cid:4771BD6CD117B946A660D924B0CEEA3F@eurprd04.prod.outlook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4" y="188915"/>
            <a:ext cx="80010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AT" dirty="0" smtClean="0"/>
              <a:t>Titelmasterformat durch Klicken bearbeiten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pic>
        <p:nvPicPr>
          <p:cNvPr id="10" name="Grafik 9" descr="EUREM_logo_1400x494.jpg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6231282"/>
            <a:ext cx="1368152" cy="438078"/>
          </a:xfrm>
          <a:prstGeom prst="rect">
            <a:avLst/>
          </a:prstGeom>
        </p:spPr>
      </p:pic>
      <p:pic>
        <p:nvPicPr>
          <p:cNvPr id="11" name="Grafik 10" descr="cid:4771BD6CD117B946A660D924B0CEEA3F@eurprd04.prod.outlook.com"/>
          <p:cNvPicPr/>
          <p:nvPr userDrawn="1"/>
        </p:nvPicPr>
        <p:blipFill>
          <a:blip r:embed="rId15" r:link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237311"/>
            <a:ext cx="1077312" cy="50405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feld 1"/>
          <p:cNvSpPr txBox="1"/>
          <p:nvPr userDrawn="1"/>
        </p:nvSpPr>
        <p:spPr>
          <a:xfrm>
            <a:off x="3203848" y="6277374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aseline="0" dirty="0" smtClean="0">
                <a:solidFill>
                  <a:schemeClr val="tx1">
                    <a:lumMod val="50000"/>
                  </a:schemeClr>
                </a:solidFill>
                <a:latin typeface="Trebuchet MS" pitchFamily="34" charset="0"/>
              </a:rPr>
              <a:t>6</a:t>
            </a:r>
            <a:r>
              <a:rPr lang="de-AT" sz="1200" baseline="30000" dirty="0" err="1" smtClean="0">
                <a:solidFill>
                  <a:schemeClr val="tx1">
                    <a:lumMod val="50000"/>
                  </a:schemeClr>
                </a:solidFill>
                <a:latin typeface="Trebuchet MS" pitchFamily="34" charset="0"/>
              </a:rPr>
              <a:t>th</a:t>
            </a:r>
            <a:r>
              <a:rPr lang="de-AT" sz="1200" dirty="0" smtClean="0">
                <a:solidFill>
                  <a:schemeClr val="tx1">
                    <a:lumMod val="50000"/>
                  </a:schemeClr>
                </a:solidFill>
                <a:latin typeface="Trebuchet MS" pitchFamily="34" charset="0"/>
              </a:rPr>
              <a:t> International</a:t>
            </a:r>
            <a:r>
              <a:rPr lang="de-AT" sz="1200" baseline="0" dirty="0" smtClean="0">
                <a:solidFill>
                  <a:schemeClr val="tx1">
                    <a:lumMod val="50000"/>
                  </a:schemeClr>
                </a:solidFill>
                <a:latin typeface="Trebuchet MS" pitchFamily="34" charset="0"/>
              </a:rPr>
              <a:t> C</a:t>
            </a:r>
            <a:r>
              <a:rPr lang="de-AT" sz="1200" dirty="0" smtClean="0">
                <a:solidFill>
                  <a:schemeClr val="tx1">
                    <a:lumMod val="50000"/>
                  </a:schemeClr>
                </a:solidFill>
                <a:latin typeface="Trebuchet MS" pitchFamily="34" charset="0"/>
              </a:rPr>
              <a:t>onference </a:t>
            </a:r>
            <a:r>
              <a:rPr lang="de-AT" sz="1200" dirty="0" err="1" smtClean="0">
                <a:solidFill>
                  <a:schemeClr val="tx1">
                    <a:lumMod val="50000"/>
                  </a:schemeClr>
                </a:solidFill>
                <a:latin typeface="Trebuchet MS" pitchFamily="34" charset="0"/>
              </a:rPr>
              <a:t>for</a:t>
            </a:r>
            <a:r>
              <a:rPr lang="de-AT" sz="1200" dirty="0" smtClean="0">
                <a:solidFill>
                  <a:schemeClr val="tx1">
                    <a:lumMod val="50000"/>
                  </a:schemeClr>
                </a:solidFill>
                <a:latin typeface="Trebuchet MS" pitchFamily="34" charset="0"/>
              </a:rPr>
              <a:t> </a:t>
            </a:r>
          </a:p>
          <a:p>
            <a:r>
              <a:rPr lang="de-AT" sz="1200" dirty="0" smtClean="0">
                <a:solidFill>
                  <a:schemeClr val="tx1">
                    <a:lumMod val="50000"/>
                  </a:schemeClr>
                </a:solidFill>
                <a:latin typeface="Trebuchet MS" pitchFamily="34" charset="0"/>
              </a:rPr>
              <a:t>European EnergyManagers, </a:t>
            </a:r>
            <a:r>
              <a:rPr lang="cs-CZ" sz="1200" baseline="0" dirty="0" smtClean="0">
                <a:solidFill>
                  <a:schemeClr val="tx1">
                    <a:lumMod val="50000"/>
                  </a:schemeClr>
                </a:solidFill>
                <a:latin typeface="Trebuchet MS" pitchFamily="34" charset="0"/>
              </a:rPr>
              <a:t>22</a:t>
            </a:r>
            <a:r>
              <a:rPr lang="cs-CZ" sz="1200" baseline="30000" dirty="0" smtClean="0">
                <a:solidFill>
                  <a:schemeClr val="tx1">
                    <a:lumMod val="50000"/>
                  </a:schemeClr>
                </a:solidFill>
                <a:latin typeface="Trebuchet MS" pitchFamily="34" charset="0"/>
              </a:rPr>
              <a:t>nd</a:t>
            </a:r>
            <a:r>
              <a:rPr lang="de-AT" sz="1200" baseline="30000" dirty="0" smtClean="0">
                <a:solidFill>
                  <a:schemeClr val="tx1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de-AT" sz="1200" baseline="0" dirty="0" smtClean="0">
                <a:solidFill>
                  <a:schemeClr val="tx1">
                    <a:lumMod val="50000"/>
                  </a:schemeClr>
                </a:solidFill>
                <a:latin typeface="Trebuchet MS" pitchFamily="34" charset="0"/>
              </a:rPr>
              <a:t>– </a:t>
            </a:r>
            <a:r>
              <a:rPr lang="cs-CZ" sz="1200" baseline="0" dirty="0" smtClean="0">
                <a:solidFill>
                  <a:schemeClr val="tx1">
                    <a:lumMod val="50000"/>
                  </a:schemeClr>
                </a:solidFill>
                <a:latin typeface="Trebuchet MS" pitchFamily="34" charset="0"/>
              </a:rPr>
              <a:t>23</a:t>
            </a:r>
            <a:r>
              <a:rPr lang="cs-CZ" sz="1200" baseline="30000" dirty="0" smtClean="0">
                <a:solidFill>
                  <a:schemeClr val="tx1">
                    <a:lumMod val="50000"/>
                  </a:schemeClr>
                </a:solidFill>
                <a:latin typeface="Trebuchet MS" pitchFamily="34" charset="0"/>
              </a:rPr>
              <a:t>rd</a:t>
            </a:r>
            <a:r>
              <a:rPr lang="de-AT" sz="1200" baseline="0" dirty="0" smtClean="0">
                <a:solidFill>
                  <a:schemeClr val="tx1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cs-CZ" sz="1200" baseline="0" dirty="0" err="1" smtClean="0">
                <a:solidFill>
                  <a:schemeClr val="tx1">
                    <a:lumMod val="50000"/>
                  </a:schemeClr>
                </a:solidFill>
                <a:latin typeface="Trebuchet MS" pitchFamily="34" charset="0"/>
              </a:rPr>
              <a:t>April</a:t>
            </a:r>
            <a:r>
              <a:rPr lang="de-AT" sz="1200" baseline="0" dirty="0" smtClean="0">
                <a:solidFill>
                  <a:schemeClr val="tx1">
                    <a:lumMod val="50000"/>
                  </a:schemeClr>
                </a:solidFill>
                <a:latin typeface="Trebuchet MS" pitchFamily="34" charset="0"/>
              </a:rPr>
              <a:t> 201</a:t>
            </a:r>
            <a:r>
              <a:rPr lang="cs-CZ" sz="1200" baseline="0" dirty="0" smtClean="0">
                <a:solidFill>
                  <a:schemeClr val="tx1">
                    <a:lumMod val="50000"/>
                  </a:schemeClr>
                </a:solidFill>
                <a:latin typeface="Trebuchet MS" pitchFamily="34" charset="0"/>
              </a:rPr>
              <a:t>5</a:t>
            </a:r>
            <a:r>
              <a:rPr lang="de-AT" sz="1200" baseline="0" dirty="0" smtClean="0">
                <a:solidFill>
                  <a:schemeClr val="tx1">
                    <a:lumMod val="50000"/>
                  </a:schemeClr>
                </a:solidFill>
                <a:latin typeface="Trebuchet MS" pitchFamily="34" charset="0"/>
              </a:rPr>
              <a:t>, </a:t>
            </a:r>
            <a:r>
              <a:rPr lang="cs-CZ" sz="1200" baseline="0" dirty="0" err="1" smtClean="0">
                <a:solidFill>
                  <a:schemeClr val="tx1">
                    <a:lumMod val="50000"/>
                  </a:schemeClr>
                </a:solidFill>
                <a:latin typeface="Trebuchet MS" pitchFamily="34" charset="0"/>
              </a:rPr>
              <a:t>Prague</a:t>
            </a:r>
            <a:endParaRPr lang="de-AT" sz="1200" dirty="0" smtClean="0">
              <a:solidFill>
                <a:schemeClr val="tx1">
                  <a:lumMod val="50000"/>
                </a:schemeClr>
              </a:solidFill>
              <a:latin typeface="Trebuchet MS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8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4C5D68"/>
          </a:solidFill>
          <a:latin typeface="Trebuchet MS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4C5D68"/>
          </a:solidFill>
          <a:latin typeface="Trebuchet MS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4C5D68"/>
          </a:solidFill>
          <a:latin typeface="Trebuchet MS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4C5D68"/>
          </a:solidFill>
          <a:latin typeface="Trebuchet MS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4C5D68"/>
          </a:solidFill>
          <a:latin typeface="Trebuchet MS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4C5D68"/>
          </a:solidFill>
          <a:latin typeface="Trebuchet MS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4C5D68"/>
          </a:solidFill>
          <a:latin typeface="Trebuchet MS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4C5D68"/>
          </a:solidFill>
          <a:latin typeface="Trebuchet MS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rgbClr val="ED1C24"/>
        </a:buClr>
        <a:buFontTx/>
        <a:buBlip>
          <a:blip r:embed="rId17"/>
        </a:buBlip>
        <a:defRPr sz="2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rgbClr val="4C5D68"/>
        </a:buClr>
        <a:buFontTx/>
        <a:buBlip>
          <a:blip r:embed="rId18"/>
        </a:buBlip>
        <a:defRPr sz="2000">
          <a:solidFill>
            <a:schemeClr val="tx1">
              <a:lumMod val="50000"/>
            </a:schemeClr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Tx/>
        <a:buFont typeface="Symbol" pitchFamily="18" charset="2"/>
        <a:buChar char="-"/>
        <a:defRPr sz="1800">
          <a:solidFill>
            <a:schemeClr val="tx1">
              <a:lumMod val="50000"/>
            </a:schemeClr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Tx/>
        <a:buFont typeface="Symbol" pitchFamily="18" charset="2"/>
        <a:buChar char="-"/>
        <a:defRPr sz="1800">
          <a:solidFill>
            <a:schemeClr val="tx1">
              <a:lumMod val="50000"/>
            </a:schemeClr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Tx/>
        <a:buFont typeface="Symbol" pitchFamily="18" charset="2"/>
        <a:buChar char="-"/>
        <a:defRPr sz="1800">
          <a:solidFill>
            <a:schemeClr val="tx1">
              <a:lumMod val="50000"/>
            </a:schemeClr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Kogenerace</a:t>
            </a:r>
            <a:r>
              <a:rPr lang="cs-CZ" dirty="0" smtClean="0"/>
              <a:t> Soběslav-</a:t>
            </a:r>
            <a:r>
              <a:rPr lang="cs-CZ" dirty="0" err="1" smtClean="0"/>
              <a:t>Svákov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cs-CZ" sz="1900" dirty="0"/>
              <a:t>Zkušenosti s výstavbou, optimalizací a provozem nového kogeneračního zdroje</a:t>
            </a:r>
            <a:endParaRPr lang="de-AT" sz="19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de-AT" dirty="0" smtClean="0"/>
          </a:p>
          <a:p>
            <a:r>
              <a:rPr lang="cs-CZ" dirty="0" smtClean="0"/>
              <a:t>Ing. Ivan Tůma. Ph.D. (E.ON Energie, a.s.)</a:t>
            </a:r>
            <a:endParaRPr lang="de-AT" dirty="0" smtClean="0"/>
          </a:p>
          <a:p>
            <a:endParaRPr lang="de-AT" dirty="0" smtClean="0"/>
          </a:p>
          <a:p>
            <a:r>
              <a:rPr lang="cs-CZ" dirty="0" smtClean="0"/>
              <a:t>6. Mezinárodní konference evropských manažerů pro energetiku</a:t>
            </a:r>
            <a:endParaRPr lang="de-AT" dirty="0" smtClean="0"/>
          </a:p>
          <a:p>
            <a:r>
              <a:rPr lang="cs-CZ" dirty="0" smtClean="0"/>
              <a:t>22.</a:t>
            </a:r>
            <a:r>
              <a:rPr lang="de-AT" dirty="0" smtClean="0"/>
              <a:t> – </a:t>
            </a:r>
            <a:r>
              <a:rPr lang="cs-CZ" dirty="0" smtClean="0"/>
              <a:t>23. duben 2015, Praha</a:t>
            </a:r>
            <a:endParaRPr lang="de-AT" dirty="0"/>
          </a:p>
        </p:txBody>
      </p:sp>
      <p:pic>
        <p:nvPicPr>
          <p:cNvPr id="1026" name="Picture 2" descr="C:\Users\I4457\Desktop\BusDev 17101\Konference EUREM - Praha 2015-04-22\prezentace\eon-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021288"/>
            <a:ext cx="1368152" cy="40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3348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CŘS – technologické schéma</a:t>
            </a:r>
            <a:endParaRPr lang="de-AT" dirty="0"/>
          </a:p>
        </p:txBody>
      </p:sp>
      <p:pic>
        <p:nvPicPr>
          <p:cNvPr id="5" name="Picture 2" descr="C:\Users\I4457\Desktop\BusDev 17101\Konference EUREM - Praha 2015-04-22\prezentace\eon-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37312"/>
            <a:ext cx="1368152" cy="40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I4457\Desktop\BusDev 17101\Konference EUREM - Praha 2015-04-22\prezentace\ScreenshotSVAKOV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3" y="1412819"/>
            <a:ext cx="8784975" cy="4395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1734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CŘS – trendy průběhu teplot</a:t>
            </a:r>
            <a:endParaRPr lang="de-AT" dirty="0"/>
          </a:p>
        </p:txBody>
      </p:sp>
      <p:pic>
        <p:nvPicPr>
          <p:cNvPr id="5" name="Picture 2" descr="C:\Users\I4457\Desktop\BusDev 17101\Konference EUREM - Praha 2015-04-22\prezentace\eon-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52563"/>
            <a:ext cx="1368152" cy="40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I4457\Desktop\BusDev 17101\Konference EUREM - Praha 2015-04-22\prezentace\ScreenshotTREND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7632848" cy="4844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1586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Zhodnocení</a:t>
            </a:r>
            <a:endParaRPr lang="de-AT" dirty="0"/>
          </a:p>
        </p:txBody>
      </p:sp>
      <p:pic>
        <p:nvPicPr>
          <p:cNvPr id="5" name="Picture 2" descr="C:\Users\I4457\Desktop\BusDev 17101\Konference EUREM - Praha 2015-04-22\prezentace\eon-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7175" y="6274679"/>
            <a:ext cx="1368152" cy="40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566739" y="1484315"/>
            <a:ext cx="8001000" cy="4752997"/>
          </a:xfrm>
        </p:spPr>
        <p:txBody>
          <a:bodyPr>
            <a:normAutofit/>
          </a:bodyPr>
          <a:lstStyle/>
          <a:p>
            <a:r>
              <a:rPr lang="cs-CZ" dirty="0" smtClean="0"/>
              <a:t>Malá a střední </a:t>
            </a:r>
            <a:r>
              <a:rPr lang="cs-CZ" dirty="0" err="1" smtClean="0"/>
              <a:t>kogenerace</a:t>
            </a:r>
            <a:r>
              <a:rPr lang="cs-CZ" dirty="0" smtClean="0"/>
              <a:t> jako:</a:t>
            </a:r>
            <a:endParaRPr lang="de-AT" dirty="0" smtClean="0"/>
          </a:p>
          <a:p>
            <a:pPr lvl="1"/>
            <a:r>
              <a:rPr lang="cs-CZ" dirty="0" smtClean="0"/>
              <a:t>Efektivní zdroj výroby elektřiny a tepla s účinností přes 90 %</a:t>
            </a:r>
          </a:p>
          <a:p>
            <a:pPr lvl="1"/>
            <a:r>
              <a:rPr lang="cs-CZ" dirty="0" smtClean="0"/>
              <a:t>V kombinaci s akumulátorem tepla vhodně zajišťuje dodávku tepla v letním a přechodném období a představuje vhodný zdroj pro dálkové operativní řízení výkonu</a:t>
            </a:r>
          </a:p>
          <a:p>
            <a:pPr lvl="1"/>
            <a:r>
              <a:rPr lang="cs-CZ" dirty="0" smtClean="0"/>
              <a:t>Okamžitý finanční efekt pro partnera, rozumná návratnost pro investora</a:t>
            </a:r>
          </a:p>
          <a:p>
            <a:pPr lvl="1"/>
            <a:r>
              <a:rPr lang="cs-CZ" dirty="0" smtClean="0"/>
              <a:t>Vhodný zdroj pro „virtuální elektrárnu“ (soubor malých zdrojů, dálkově monitorovaných a centrálně řízených)</a:t>
            </a:r>
          </a:p>
          <a:p>
            <a:endParaRPr lang="cs-CZ" dirty="0" smtClean="0"/>
          </a:p>
          <a:p>
            <a:r>
              <a:rPr lang="cs-CZ" dirty="0" smtClean="0"/>
              <a:t>Další kroky</a:t>
            </a:r>
          </a:p>
          <a:p>
            <a:pPr lvl="1"/>
            <a:r>
              <a:rPr lang="cs-CZ" dirty="0" smtClean="0"/>
              <a:t>Pokračuje rozvoj obdobných projektů s dalšími partnery, roste celkový výkon zdrojů zapojených do CŘS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xmlns="" val="151877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Poděkování</a:t>
            </a:r>
            <a:endParaRPr lang="de-AT" dirty="0"/>
          </a:p>
        </p:txBody>
      </p:sp>
      <p:pic>
        <p:nvPicPr>
          <p:cNvPr id="5" name="Picture 2" descr="C:\Users\I4457\Desktop\BusDev 17101\Konference EUREM - Praha 2015-04-22\prezentace\eon-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45462"/>
            <a:ext cx="1368152" cy="40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566739" y="1484784"/>
            <a:ext cx="8001000" cy="4752997"/>
          </a:xfrm>
        </p:spPr>
        <p:txBody>
          <a:bodyPr>
            <a:normAutofit/>
          </a:bodyPr>
          <a:lstStyle/>
          <a:p>
            <a:r>
              <a:rPr lang="cs-CZ" dirty="0" smtClean="0"/>
              <a:t>Kontakt</a:t>
            </a:r>
          </a:p>
          <a:p>
            <a:pPr lvl="1"/>
            <a:r>
              <a:rPr lang="cs-CZ" dirty="0" smtClean="0"/>
              <a:t>Ing. Ivan Tůma, Ph.D., </a:t>
            </a:r>
          </a:p>
          <a:p>
            <a:pPr marL="471487" lvl="1" indent="0">
              <a:buNone/>
            </a:pPr>
            <a:r>
              <a:rPr lang="cs-CZ" dirty="0"/>
              <a:t>	</a:t>
            </a:r>
            <a:r>
              <a:rPr lang="cs-CZ" dirty="0" smtClean="0"/>
              <a:t>senior projekt manažer útvaru Realizace</a:t>
            </a:r>
          </a:p>
          <a:p>
            <a:pPr lvl="1"/>
            <a:r>
              <a:rPr lang="cs-CZ" dirty="0"/>
              <a:t>ivan.tuma@eon.cz, tel. 724 728 885</a:t>
            </a:r>
          </a:p>
          <a:p>
            <a:pPr lvl="1"/>
            <a:r>
              <a:rPr lang="cs-CZ" dirty="0" smtClean="0"/>
              <a:t>E.ON Energie, a.s., České Budějovice, www.eon.cz</a:t>
            </a:r>
          </a:p>
          <a:p>
            <a:pPr lvl="1"/>
            <a:endParaRPr lang="cs-CZ" dirty="0" smtClean="0"/>
          </a:p>
          <a:p>
            <a:pPr marL="471487" lvl="1" indent="0">
              <a:buNone/>
            </a:pPr>
            <a:endParaRPr lang="cs-CZ" dirty="0" smtClean="0"/>
          </a:p>
          <a:p>
            <a:pPr marL="471487" lvl="1" indent="0">
              <a:buNone/>
            </a:pPr>
            <a:r>
              <a:rPr lang="cs-CZ" sz="2500" dirty="0" smtClean="0"/>
              <a:t>			</a:t>
            </a:r>
          </a:p>
          <a:p>
            <a:pPr marL="471487" lvl="1" indent="0" algn="ctr">
              <a:buNone/>
            </a:pPr>
            <a:r>
              <a:rPr lang="cs-CZ" sz="2500" dirty="0" smtClean="0"/>
              <a:t>Děkuji za pozornost</a:t>
            </a:r>
            <a:endParaRPr lang="de-AT" sz="2500" dirty="0"/>
          </a:p>
        </p:txBody>
      </p:sp>
    </p:spTree>
    <p:extLst>
      <p:ext uri="{BB962C8B-B14F-4D97-AF65-F5344CB8AC3E}">
        <p14:creationId xmlns:p14="http://schemas.microsoft.com/office/powerpoint/2010/main" xmlns="" val="407280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spolupráce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Partnerské strany</a:t>
            </a:r>
            <a:endParaRPr lang="de-AT" dirty="0" smtClean="0"/>
          </a:p>
          <a:p>
            <a:pPr lvl="1"/>
            <a:r>
              <a:rPr lang="cs-CZ" dirty="0" smtClean="0"/>
              <a:t>Město Soběslav – vlastník kotelny a soustavy CZT</a:t>
            </a:r>
          </a:p>
          <a:p>
            <a:pPr lvl="1"/>
            <a:r>
              <a:rPr lang="cs-CZ" dirty="0" smtClean="0"/>
              <a:t>Správa města Soběslavi, s.r.o. – provozovatel kotelny a CZT</a:t>
            </a:r>
          </a:p>
          <a:p>
            <a:pPr lvl="1"/>
            <a:r>
              <a:rPr lang="cs-CZ" dirty="0" smtClean="0"/>
              <a:t>E.ON Trend s.r.o. – investor a provozovatel </a:t>
            </a:r>
            <a:r>
              <a:rPr lang="cs-CZ" dirty="0" err="1" smtClean="0"/>
              <a:t>kogenerace</a:t>
            </a:r>
            <a:r>
              <a:rPr lang="cs-CZ" dirty="0" smtClean="0"/>
              <a:t> (KJ)</a:t>
            </a:r>
          </a:p>
          <a:p>
            <a:pPr marL="469900" lvl="1" indent="-469900">
              <a:buClr>
                <a:srgbClr val="ED1C24"/>
              </a:buClr>
              <a:buBlip>
                <a:blip r:embed="rId2"/>
              </a:buBlip>
            </a:pPr>
            <a:endParaRPr lang="cs-CZ" sz="2200" dirty="0" smtClean="0">
              <a:ea typeface="+mn-ea"/>
              <a:cs typeface="+mn-cs"/>
            </a:endParaRPr>
          </a:p>
          <a:p>
            <a:pPr marL="469900" lvl="1" indent="-469900">
              <a:buClr>
                <a:srgbClr val="ED1C24"/>
              </a:buClr>
              <a:buBlip>
                <a:blip r:embed="rId2"/>
              </a:buBlip>
            </a:pPr>
            <a:r>
              <a:rPr lang="cs-CZ" sz="2200" dirty="0" smtClean="0">
                <a:ea typeface="+mn-ea"/>
                <a:cs typeface="+mn-cs"/>
              </a:rPr>
              <a:t>Dlouhodobá spolupráce na bázi „</a:t>
            </a:r>
            <a:r>
              <a:rPr lang="cs-CZ" sz="2200" dirty="0" err="1" smtClean="0">
                <a:ea typeface="+mn-ea"/>
                <a:cs typeface="+mn-cs"/>
              </a:rPr>
              <a:t>energy</a:t>
            </a:r>
            <a:r>
              <a:rPr lang="cs-CZ" sz="2200" dirty="0" smtClean="0">
                <a:ea typeface="+mn-ea"/>
                <a:cs typeface="+mn-cs"/>
              </a:rPr>
              <a:t> </a:t>
            </a:r>
            <a:r>
              <a:rPr lang="cs-CZ" sz="2200" dirty="0" err="1" smtClean="0">
                <a:ea typeface="+mn-ea"/>
                <a:cs typeface="+mn-cs"/>
              </a:rPr>
              <a:t>contracting</a:t>
            </a:r>
            <a:r>
              <a:rPr lang="cs-CZ" sz="2200" dirty="0" smtClean="0">
                <a:ea typeface="+mn-ea"/>
                <a:cs typeface="+mn-cs"/>
              </a:rPr>
              <a:t>“</a:t>
            </a:r>
            <a:endParaRPr lang="de-AT" sz="2200" dirty="0">
              <a:ea typeface="+mn-ea"/>
              <a:cs typeface="+mn-cs"/>
            </a:endParaRPr>
          </a:p>
          <a:p>
            <a:pPr lvl="1"/>
            <a:r>
              <a:rPr lang="cs-CZ" dirty="0" smtClean="0"/>
              <a:t>E.ON jako investor a vlastník KJ včetně příslušenství</a:t>
            </a:r>
          </a:p>
          <a:p>
            <a:pPr lvl="1"/>
            <a:r>
              <a:rPr lang="cs-CZ" dirty="0" smtClean="0"/>
              <a:t>E.ON provozuje KJ, teplo z KJ dodává provozovateli kotelny a elektřinu do sítě obchodníkovi</a:t>
            </a:r>
          </a:p>
          <a:p>
            <a:pPr lvl="1"/>
            <a:r>
              <a:rPr lang="cs-CZ" dirty="0" smtClean="0"/>
              <a:t>Smluvní strany se zavázaly k dodávce/odběru tepla po dobu 15 let za definovaných podmínek (cena, množství, odběrový diagram)</a:t>
            </a:r>
            <a:endParaRPr lang="de-AT" dirty="0"/>
          </a:p>
        </p:txBody>
      </p:sp>
      <p:pic>
        <p:nvPicPr>
          <p:cNvPr id="5" name="Picture 2" descr="C:\Users\I4457\Desktop\BusDev 17101\Konference EUREM - Praha 2015-04-22\prezentace\eon-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37312"/>
            <a:ext cx="1368152" cy="40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1802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Technické parametry zdroje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6739" y="1484315"/>
            <a:ext cx="8253734" cy="4537075"/>
          </a:xfrm>
        </p:spPr>
        <p:txBody>
          <a:bodyPr/>
          <a:lstStyle/>
          <a:p>
            <a:r>
              <a:rPr lang="cs-CZ" dirty="0" smtClean="0"/>
              <a:t>Stávající plynová kotelna 2 x 2,2 </a:t>
            </a:r>
            <a:r>
              <a:rPr lang="cs-CZ" dirty="0" err="1" smtClean="0"/>
              <a:t>MWt</a:t>
            </a:r>
            <a:endParaRPr lang="cs-CZ" dirty="0" smtClean="0"/>
          </a:p>
          <a:p>
            <a:pPr lvl="1"/>
            <a:r>
              <a:rPr lang="cs-CZ" dirty="0"/>
              <a:t>Teplovodní systém (topná voda 65-85 °C dle </a:t>
            </a:r>
            <a:r>
              <a:rPr lang="cs-CZ" dirty="0" err="1"/>
              <a:t>ekvitermy</a:t>
            </a:r>
            <a:r>
              <a:rPr lang="cs-CZ" dirty="0"/>
              <a:t>, vratná voda 45-55 °C)</a:t>
            </a:r>
          </a:p>
          <a:p>
            <a:pPr lvl="1"/>
            <a:r>
              <a:rPr lang="cs-CZ" dirty="0"/>
              <a:t>Roční výroba tepla cca 16-18.000 GJ</a:t>
            </a:r>
            <a:endParaRPr lang="de-AT" dirty="0"/>
          </a:p>
          <a:p>
            <a:endParaRPr lang="cs-CZ" dirty="0" smtClean="0"/>
          </a:p>
          <a:p>
            <a:r>
              <a:rPr lang="cs-CZ" dirty="0" smtClean="0"/>
              <a:t>Nový zdroj - KJ TEDOM </a:t>
            </a:r>
            <a:r>
              <a:rPr lang="cs-CZ" dirty="0" err="1" smtClean="0"/>
              <a:t>Quanto</a:t>
            </a:r>
            <a:r>
              <a:rPr lang="cs-CZ" dirty="0" smtClean="0"/>
              <a:t> D770 (0,8 </a:t>
            </a:r>
            <a:r>
              <a:rPr lang="cs-CZ" dirty="0" err="1" smtClean="0"/>
              <a:t>MWe</a:t>
            </a:r>
            <a:r>
              <a:rPr lang="cs-CZ" dirty="0" smtClean="0"/>
              <a:t>, 0,9 </a:t>
            </a:r>
            <a:r>
              <a:rPr lang="cs-CZ" dirty="0" err="1" smtClean="0"/>
              <a:t>MWt</a:t>
            </a:r>
            <a:r>
              <a:rPr lang="cs-CZ" dirty="0" smtClean="0"/>
              <a:t>)</a:t>
            </a:r>
            <a:endParaRPr lang="de-AT" dirty="0" smtClean="0"/>
          </a:p>
          <a:p>
            <a:pPr lvl="1"/>
            <a:r>
              <a:rPr lang="cs-CZ" dirty="0" smtClean="0"/>
              <a:t>Doplněn o akumulátor tepla 100 m</a:t>
            </a:r>
            <a:r>
              <a:rPr lang="cs-CZ" baseline="30000" dirty="0" smtClean="0"/>
              <a:t>3</a:t>
            </a:r>
          </a:p>
          <a:p>
            <a:pPr lvl="1"/>
            <a:r>
              <a:rPr lang="cs-CZ" dirty="0" smtClean="0"/>
              <a:t>Roční provoz cca 3000 h</a:t>
            </a:r>
          </a:p>
          <a:p>
            <a:pPr lvl="1"/>
            <a:r>
              <a:rPr lang="cs-CZ" dirty="0" smtClean="0"/>
              <a:t>Výroba cca 2.300 </a:t>
            </a:r>
            <a:r>
              <a:rPr lang="cs-CZ" dirty="0" err="1" smtClean="0"/>
              <a:t>MWh</a:t>
            </a:r>
            <a:r>
              <a:rPr lang="cs-CZ" dirty="0" smtClean="0"/>
              <a:t> elektřiny, cca 9.700 GJ tepla</a:t>
            </a:r>
          </a:p>
          <a:p>
            <a:pPr lvl="1"/>
            <a:endParaRPr lang="de-AT" dirty="0" smtClean="0"/>
          </a:p>
          <a:p>
            <a:r>
              <a:rPr lang="cs-CZ" dirty="0" smtClean="0"/>
              <a:t>Stávající kotle ponechány beze změn, nově vyrobí pouze cca 6-8.000 GJ ročně</a:t>
            </a:r>
            <a:endParaRPr lang="de-AT" dirty="0"/>
          </a:p>
        </p:txBody>
      </p:sp>
      <p:pic>
        <p:nvPicPr>
          <p:cNvPr id="5" name="Picture 2" descr="C:\Users\I4457\Desktop\BusDev 17101\Konference EUREM - Praha 2015-04-22\prezentace\eon-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37312"/>
            <a:ext cx="1368152" cy="40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5022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Časový průběh realizace</a:t>
            </a:r>
            <a:endParaRPr lang="de-AT" dirty="0"/>
          </a:p>
        </p:txBody>
      </p:sp>
      <p:pic>
        <p:nvPicPr>
          <p:cNvPr id="5" name="Picture 2" descr="C:\Users\I4457\Desktop\BusDev 17101\Konference EUREM - Praha 2015-04-22\prezentace\eon-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36148"/>
            <a:ext cx="1368152" cy="40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I4457\Desktop\BusDev 17101\Konference EUREM - Praha 2015-04-22\prezentace\20140217_12285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619605"/>
            <a:ext cx="3409274" cy="4545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I4457\Desktop\BusDev 17101\Konference EUREM - Praha 2015-04-22\prezentace\20140227_14370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82906"/>
            <a:ext cx="4776531" cy="358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251520" y="1415321"/>
            <a:ext cx="447248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8050" lvl="1" indent="-436563">
              <a:spcBef>
                <a:spcPct val="20000"/>
              </a:spcBef>
              <a:buClr>
                <a:srgbClr val="4C5D68"/>
              </a:buClr>
              <a:buBlip>
                <a:blip r:embed="rId5"/>
              </a:buBlip>
            </a:pPr>
            <a:r>
              <a:rPr lang="cs-CZ" sz="2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2012-2013: 	</a:t>
            </a:r>
            <a:r>
              <a:rPr lang="cs-CZ" sz="20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Příprava</a:t>
            </a:r>
          </a:p>
          <a:p>
            <a:pPr marL="908050" lvl="1" indent="-436563">
              <a:spcBef>
                <a:spcPct val="20000"/>
              </a:spcBef>
              <a:buClr>
                <a:srgbClr val="4C5D68"/>
              </a:buClr>
              <a:buBlip>
                <a:blip r:embed="rId5"/>
              </a:buBlip>
            </a:pPr>
            <a:r>
              <a:rPr lang="cs-CZ" sz="2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6/2013-1/2014:	</a:t>
            </a:r>
            <a:r>
              <a:rPr lang="cs-CZ" sz="20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Výstavba</a:t>
            </a:r>
          </a:p>
          <a:p>
            <a:pPr marL="908050" lvl="1" indent="-436563">
              <a:spcBef>
                <a:spcPct val="20000"/>
              </a:spcBef>
              <a:buClr>
                <a:srgbClr val="4C5D68"/>
              </a:buClr>
              <a:buBlip>
                <a:blip r:embed="rId5"/>
              </a:buBlip>
            </a:pPr>
            <a:r>
              <a:rPr lang="cs-CZ" sz="2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2/2014: 	</a:t>
            </a:r>
            <a:r>
              <a:rPr lang="cs-CZ" sz="20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Zprovoznění</a:t>
            </a:r>
            <a:endParaRPr lang="cs-CZ" sz="20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699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 bilance výroby/prodeje tepla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Rok 2013</a:t>
            </a:r>
            <a:endParaRPr lang="de-AT" dirty="0" smtClean="0"/>
          </a:p>
          <a:p>
            <a:pPr lvl="1"/>
            <a:r>
              <a:rPr lang="cs-CZ" dirty="0" smtClean="0"/>
              <a:t>Spotřeba plynu pro kotle:   5.430 </a:t>
            </a:r>
            <a:r>
              <a:rPr lang="cs-CZ" dirty="0" err="1" smtClean="0"/>
              <a:t>MWh</a:t>
            </a:r>
            <a:r>
              <a:rPr lang="cs-CZ" dirty="0" smtClean="0"/>
              <a:t> </a:t>
            </a:r>
            <a:r>
              <a:rPr lang="cs-CZ" i="1" dirty="0" smtClean="0"/>
              <a:t>(17.600 GJ)</a:t>
            </a:r>
            <a:endParaRPr lang="de-AT" i="1" dirty="0" smtClean="0"/>
          </a:p>
          <a:p>
            <a:pPr lvl="1"/>
            <a:r>
              <a:rPr lang="cs-CZ" dirty="0"/>
              <a:t>Nákup tepla z KJ</a:t>
            </a:r>
            <a:r>
              <a:rPr lang="cs-CZ" dirty="0" smtClean="0"/>
              <a:t>: 	           0 GJ</a:t>
            </a:r>
            <a:endParaRPr lang="cs-CZ" dirty="0"/>
          </a:p>
          <a:p>
            <a:pPr lvl="1"/>
            <a:r>
              <a:rPr lang="cs-CZ" dirty="0"/>
              <a:t>Prodej tepla zákazníkům</a:t>
            </a:r>
            <a:r>
              <a:rPr lang="cs-CZ" dirty="0" smtClean="0"/>
              <a:t>: 15.650 GJ</a:t>
            </a:r>
            <a:endParaRPr lang="de-AT" dirty="0"/>
          </a:p>
          <a:p>
            <a:endParaRPr lang="cs-CZ" dirty="0" smtClean="0"/>
          </a:p>
          <a:p>
            <a:r>
              <a:rPr lang="cs-CZ" dirty="0" smtClean="0"/>
              <a:t>Rok 2014</a:t>
            </a:r>
          </a:p>
          <a:p>
            <a:pPr lvl="1"/>
            <a:r>
              <a:rPr lang="cs-CZ" dirty="0"/>
              <a:t>Spotřeba plynu pro kotle</a:t>
            </a:r>
            <a:r>
              <a:rPr lang="cs-CZ" dirty="0" smtClean="0"/>
              <a:t>:   1.970 </a:t>
            </a:r>
            <a:r>
              <a:rPr lang="cs-CZ" dirty="0" err="1" smtClean="0"/>
              <a:t>MWh</a:t>
            </a:r>
            <a:r>
              <a:rPr lang="cs-CZ" dirty="0" smtClean="0"/>
              <a:t> </a:t>
            </a:r>
            <a:r>
              <a:rPr lang="cs-CZ" i="1" dirty="0"/>
              <a:t>(</a:t>
            </a:r>
            <a:r>
              <a:rPr lang="cs-CZ" i="1" dirty="0" smtClean="0"/>
              <a:t>6.380 GJ)</a:t>
            </a:r>
          </a:p>
          <a:p>
            <a:pPr lvl="1"/>
            <a:r>
              <a:rPr lang="cs-CZ" dirty="0" smtClean="0"/>
              <a:t>Nákup tepla z KJ:	     8.480 GJ</a:t>
            </a:r>
          </a:p>
          <a:p>
            <a:pPr lvl="1"/>
            <a:r>
              <a:rPr lang="cs-CZ" dirty="0" smtClean="0"/>
              <a:t>Prodej tepla zákazníkům: 13.150 GJ</a:t>
            </a:r>
            <a:endParaRPr lang="de-AT" dirty="0"/>
          </a:p>
          <a:p>
            <a:endParaRPr lang="cs-CZ" dirty="0" smtClean="0"/>
          </a:p>
          <a:p>
            <a:pPr lvl="1"/>
            <a:r>
              <a:rPr lang="cs-CZ" i="1" dirty="0"/>
              <a:t>Pozn</a:t>
            </a:r>
            <a:r>
              <a:rPr lang="cs-CZ" i="1" dirty="0" smtClean="0"/>
              <a:t>.: </a:t>
            </a:r>
            <a:r>
              <a:rPr lang="cs-CZ" i="1" dirty="0"/>
              <a:t>Rok 2014 výrazně teplejší než </a:t>
            </a:r>
            <a:r>
              <a:rPr lang="cs-CZ" i="1" dirty="0" smtClean="0"/>
              <a:t>rok 2013</a:t>
            </a:r>
            <a:r>
              <a:rPr lang="cs-CZ" i="1" dirty="0"/>
              <a:t>, obtížně </a:t>
            </a:r>
            <a:r>
              <a:rPr lang="cs-CZ" i="1" dirty="0" smtClean="0"/>
              <a:t>porovnatelné</a:t>
            </a:r>
            <a:endParaRPr lang="de-AT" i="1" dirty="0"/>
          </a:p>
        </p:txBody>
      </p:sp>
      <p:pic>
        <p:nvPicPr>
          <p:cNvPr id="5" name="Picture 2" descr="C:\Users\I4457\Desktop\BusDev 17101\Konference EUREM - Praha 2015-04-22\prezentace\eon-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37312"/>
            <a:ext cx="1368152" cy="40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6985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Ekonomický přínos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6739" y="1484315"/>
            <a:ext cx="8001000" cy="4608981"/>
          </a:xfrm>
        </p:spPr>
        <p:txBody>
          <a:bodyPr>
            <a:normAutofit/>
          </a:bodyPr>
          <a:lstStyle/>
          <a:p>
            <a:r>
              <a:rPr lang="cs-CZ" dirty="0" smtClean="0"/>
              <a:t>Pohled zákazníka (SMS, provozovatel kotelny)</a:t>
            </a:r>
            <a:endParaRPr lang="de-AT" dirty="0" smtClean="0"/>
          </a:p>
          <a:p>
            <a:pPr lvl="1"/>
            <a:r>
              <a:rPr lang="cs-CZ" dirty="0" smtClean="0"/>
              <a:t>Bez investičních nároků</a:t>
            </a:r>
          </a:p>
          <a:p>
            <a:pPr lvl="1"/>
            <a:r>
              <a:rPr lang="cs-CZ" dirty="0" smtClean="0"/>
              <a:t>Teplo dodané z KJ je díky smluvně definovaným podmínkám vždy výhodnější než teplo vyrobené na vlastních kotlích</a:t>
            </a:r>
          </a:p>
          <a:p>
            <a:pPr lvl="1"/>
            <a:r>
              <a:rPr lang="cs-CZ" dirty="0" smtClean="0"/>
              <a:t>Suma roční úspory je na úrovni cca 500.000 tis. Kč/ročně</a:t>
            </a:r>
            <a:endParaRPr lang="de-AT" dirty="0" smtClean="0"/>
          </a:p>
          <a:p>
            <a:endParaRPr lang="cs-CZ" dirty="0" smtClean="0"/>
          </a:p>
          <a:p>
            <a:r>
              <a:rPr lang="cs-CZ" dirty="0" smtClean="0"/>
              <a:t>Pohled investora (E.ON, vlastník a provozovatel KJ)</a:t>
            </a:r>
          </a:p>
          <a:p>
            <a:pPr lvl="1"/>
            <a:r>
              <a:rPr lang="cs-CZ" dirty="0" smtClean="0"/>
              <a:t>Investice cca 20 mil. CZK (vlastní zdroje), prostá návratnost cca 10 let</a:t>
            </a:r>
          </a:p>
          <a:p>
            <a:pPr lvl="1"/>
            <a:r>
              <a:rPr lang="cs-CZ" dirty="0" smtClean="0"/>
              <a:t>KJ je provozována v operativním režimu řízení výroby dle požadavků obchodníka s elektřinou (s respektováním požadavků na odběr tepla) – vyšší prodejní cena elektřiny než při pevném provozním diagramu</a:t>
            </a:r>
            <a:endParaRPr lang="de-AT" dirty="0"/>
          </a:p>
        </p:txBody>
      </p:sp>
      <p:pic>
        <p:nvPicPr>
          <p:cNvPr id="5" name="Picture 2" descr="C:\Users\I4457\Desktop\BusDev 17101\Konference EUREM - Praha 2015-04-22\prezentace\eon-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37312"/>
            <a:ext cx="1368152" cy="40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9326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Provoz a optimalizace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6739" y="1484315"/>
            <a:ext cx="8001000" cy="4752997"/>
          </a:xfrm>
        </p:spPr>
        <p:txBody>
          <a:bodyPr>
            <a:normAutofit/>
          </a:bodyPr>
          <a:lstStyle/>
          <a:p>
            <a:r>
              <a:rPr lang="cs-CZ" dirty="0" smtClean="0"/>
              <a:t>Provoz KJ</a:t>
            </a:r>
            <a:endParaRPr lang="de-AT" dirty="0" smtClean="0"/>
          </a:p>
          <a:p>
            <a:pPr lvl="1"/>
            <a:r>
              <a:rPr lang="cs-CZ" dirty="0" smtClean="0"/>
              <a:t>KJ řízena dálkově pomocí CŘS (centrální řídicí systém), trvalou obsluhou dispečinku E.ON Energie v Brně: provádí operativní změny provozu, reaguje </a:t>
            </a:r>
            <a:r>
              <a:rPr lang="cs-CZ" smtClean="0"/>
              <a:t>na případné poruchy</a:t>
            </a:r>
            <a:endParaRPr lang="cs-CZ" dirty="0" smtClean="0"/>
          </a:p>
          <a:p>
            <a:pPr lvl="1"/>
            <a:r>
              <a:rPr lang="cs-CZ" dirty="0" smtClean="0"/>
              <a:t>3 provozní režimy (D „diagram“, R „ručně“, M „místně“)</a:t>
            </a:r>
          </a:p>
          <a:p>
            <a:pPr lvl="1"/>
            <a:r>
              <a:rPr lang="cs-CZ" dirty="0" smtClean="0"/>
              <a:t>Zima až 16 h/den, léto 4-6 h/den, celkem 3000 h/rok</a:t>
            </a:r>
          </a:p>
          <a:p>
            <a:endParaRPr lang="cs-CZ" dirty="0" smtClean="0"/>
          </a:p>
          <a:p>
            <a:r>
              <a:rPr lang="cs-CZ" dirty="0" smtClean="0"/>
              <a:t>Důležité aspekty při návrhu</a:t>
            </a:r>
          </a:p>
          <a:p>
            <a:pPr lvl="1"/>
            <a:r>
              <a:rPr lang="cs-CZ" dirty="0" smtClean="0"/>
              <a:t>Parametry vratné vody (velikost akumulátoru topné vody: obrovský rozdíl při spádu 90/50 °C nebo 90/65 °C)</a:t>
            </a:r>
          </a:p>
          <a:p>
            <a:pPr lvl="1"/>
            <a:r>
              <a:rPr lang="cs-CZ" dirty="0" smtClean="0"/>
              <a:t>Akumulační schopnost a řízení soustavy odběratele tepla (určuje použitelnost KVET zdroje pro regulaci výroby)</a:t>
            </a:r>
          </a:p>
          <a:p>
            <a:pPr lvl="1"/>
            <a:r>
              <a:rPr lang="cs-CZ" dirty="0" smtClean="0"/>
              <a:t>Stav stávajícího řídicího systému (</a:t>
            </a:r>
            <a:r>
              <a:rPr lang="cs-CZ" dirty="0" err="1" smtClean="0"/>
              <a:t>MaR</a:t>
            </a:r>
            <a:r>
              <a:rPr lang="cs-CZ" dirty="0" smtClean="0"/>
              <a:t>) kotelny</a:t>
            </a:r>
            <a:endParaRPr lang="de-AT" dirty="0"/>
          </a:p>
        </p:txBody>
      </p:sp>
      <p:pic>
        <p:nvPicPr>
          <p:cNvPr id="5" name="Picture 2" descr="C:\Users\I4457\Desktop\BusDev 17101\Konference EUREM - Praha 2015-04-22\prezentace\eon-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37312"/>
            <a:ext cx="1368152" cy="40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1821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CŘS – měsíční diagram provozu</a:t>
            </a:r>
            <a:endParaRPr lang="de-AT" dirty="0"/>
          </a:p>
        </p:txBody>
      </p:sp>
      <p:pic>
        <p:nvPicPr>
          <p:cNvPr id="5" name="Picture 2" descr="C:\Users\I4457\Desktop\BusDev 17101\Konference EUREM - Praha 2015-04-22\prezentace\eon-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76484"/>
            <a:ext cx="1368152" cy="40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I4457\Desktop\BusDev 17101\Konference EUREM - Praha 2015-04-22\prezentace\ScreenshotDIAGR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08486"/>
            <a:ext cx="6984776" cy="4932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6169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CŘS – přehled denního plánu provozu</a:t>
            </a:r>
            <a:endParaRPr lang="de-AT" dirty="0"/>
          </a:p>
        </p:txBody>
      </p:sp>
      <p:pic>
        <p:nvPicPr>
          <p:cNvPr id="5" name="Picture 2" descr="C:\Users\I4457\Desktop\BusDev 17101\Konference EUREM - Praha 2015-04-22\prezentace\eon-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7709" y="6237312"/>
            <a:ext cx="1368152" cy="40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I4457\Desktop\BusDev 17101\Konference EUREM - Praha 2015-04-22\prezentace\ScreenshotPREH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8784976" cy="3520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3178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EUREM">
      <a:dk1>
        <a:srgbClr val="0070C0"/>
      </a:dk1>
      <a:lt1>
        <a:srgbClr val="0037DB"/>
      </a:lt1>
      <a:dk2>
        <a:srgbClr val="FFFFFF"/>
      </a:dk2>
      <a:lt2>
        <a:srgbClr val="FFFFFF"/>
      </a:lt2>
      <a:accent1>
        <a:srgbClr val="6699FF"/>
      </a:accent1>
      <a:accent2>
        <a:srgbClr val="00CCFF"/>
      </a:accent2>
      <a:accent3>
        <a:srgbClr val="AAB8B8"/>
      </a:accent3>
      <a:accent4>
        <a:srgbClr val="DADADA"/>
      </a:accent4>
      <a:accent5>
        <a:srgbClr val="B8CAFF"/>
      </a:accent5>
      <a:accent6>
        <a:srgbClr val="00B9E7"/>
      </a:accent6>
      <a:hlink>
        <a:srgbClr val="FFFFCC"/>
      </a:hlink>
      <a:folHlink>
        <a:srgbClr val="33CCCC"/>
      </a:folHlink>
    </a:clrScheme>
    <a:fontScheme name="Profi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 w="12700">
          <a:solidFill>
            <a:srgbClr val="4C5D68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000" dirty="0" smtClean="0">
            <a:latin typeface="Trebuchet MS" pitchFamily="34" charset="0"/>
          </a:defRPr>
        </a:defPPr>
      </a:lstStyle>
    </a:tx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000000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1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12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E7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1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E70000"/>
        </a:accent6>
        <a:hlink>
          <a:srgbClr val="4C5D68"/>
        </a:hlink>
        <a:folHlink>
          <a:srgbClr val="4C5D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14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EAF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0F3F6"/>
        </a:accent5>
        <a:accent6>
          <a:srgbClr val="E70000"/>
        </a:accent6>
        <a:hlink>
          <a:srgbClr val="4C5D68"/>
        </a:hlink>
        <a:folHlink>
          <a:srgbClr val="4C5D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</TotalTime>
  <Words>550</Words>
  <Application>Microsoft Office PowerPoint</Application>
  <PresentationFormat>Předvádění na obrazovce (4:3)</PresentationFormat>
  <Paragraphs>87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Default Theme</vt:lpstr>
      <vt:lpstr>Kogenerace Soběslav-Svákov Zkušenosti s výstavbou, optimalizací a provozem nového kogeneračního zdroje</vt:lpstr>
      <vt:lpstr>Princip spolupráce</vt:lpstr>
      <vt:lpstr>Technické parametry zdroje</vt:lpstr>
      <vt:lpstr>Časový průběh realizace</vt:lpstr>
      <vt:lpstr>Srovnání bilance výroby/prodeje tepla</vt:lpstr>
      <vt:lpstr>Ekonomický přínos</vt:lpstr>
      <vt:lpstr>Provoz a optimalizace</vt:lpstr>
      <vt:lpstr>CŘS – měsíční diagram provozu</vt:lpstr>
      <vt:lpstr>CŘS – přehled denního plánu provozu</vt:lpstr>
      <vt:lpstr>CŘS – technologické schéma</vt:lpstr>
      <vt:lpstr>CŘS – trendy průběhu teplot</vt:lpstr>
      <vt:lpstr>Zhodnocení</vt:lpstr>
      <vt:lpstr>Poděkování</vt:lpstr>
    </vt:vector>
  </TitlesOfParts>
  <Company>WKO Inhouse GmbH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Hübsch Claudia, DI, WKÖ Up</dc:creator>
  <cp:lastModifiedBy>Karolina Stonjekova</cp:lastModifiedBy>
  <cp:revision>75</cp:revision>
  <dcterms:created xsi:type="dcterms:W3CDTF">2014-01-14T12:18:29Z</dcterms:created>
  <dcterms:modified xsi:type="dcterms:W3CDTF">2015-05-11T08:38:59Z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