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79FD8-2A89-45EA-BE02-BA296E45B94E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8364-5B71-4EAC-8CB8-2C42F3D2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94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48364-5B71-4EAC-8CB8-2C42F3D27A4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B2D99-74C7-AD08-BFEB-06244B415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AE2FC5-3C7C-1FD8-BA1A-2F5FFE11E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A4CBB8-44E3-1CF2-7770-B69DAAAA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23F8-49F4-4465-AE48-435DFF8ECFF1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FD1E4A-67EE-5A3E-680A-AF7A5792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B56B3C-102C-15B9-406B-F182E34F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3570-1DB6-46A6-8B00-FA0F9CBE8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57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F3535-A37E-94C8-A73B-2BB6540C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923BFD-73D4-F8C9-C67B-6783439E9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11A33E-020E-590E-41B8-963BF290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23F8-49F4-4465-AE48-435DFF8ECFF1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C06611-3761-0AF2-420D-68D6134F4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870A5C-414F-6D9D-6DB9-0364AA1C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3570-1DB6-46A6-8B00-FA0F9CBE8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17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CA8E472-4EE9-CD14-E53B-CF27AF93E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2F8625-D762-B488-0373-4EB737761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088285-D50F-BB71-232C-8774FC06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23F8-49F4-4465-AE48-435DFF8ECFF1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29ABE5-1974-9F8A-2FB4-DE276B8A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892383-794D-F9FD-562B-308F9241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3570-1DB6-46A6-8B00-FA0F9CBE8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88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2D655-1713-F916-A684-C6CF4434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5AF314-E536-61F7-E800-89D61B691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97DB1A-5F24-512D-96F0-40AA8F22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23F8-49F4-4465-AE48-435DFF8ECFF1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BAE215-C9F2-6D68-DD80-D491DEFA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B7F7-F2F0-3D0D-4A5E-E41317EF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3570-1DB6-46A6-8B00-FA0F9CBE8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93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ADECD-4651-7F24-DBDD-D0BA18EE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EB528-E02F-A342-0906-927E8F937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3BA679-77F8-6C36-9654-EE2D1C13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23F8-49F4-4465-AE48-435DFF8ECFF1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2EBB3D-A154-364D-7D2F-79EA6392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0F3373-345E-A87D-847B-B3B23B93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3570-1DB6-46A6-8B00-FA0F9CBE8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07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CB4351-BEC8-9F73-57E3-D5ED6166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D27351-4830-566C-C5E1-FC1898896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AEDCD4-D735-7B49-29D0-CC044E4ED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E4D248-978F-9CA5-7BFC-6FC080AC2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23F8-49F4-4465-AE48-435DFF8ECFF1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DFDFE9-A1F8-E32C-AD9C-2525B840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E5669A-7FE3-8595-3510-820A80C7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3570-1DB6-46A6-8B00-FA0F9CBE8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41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AF79E-9E86-3B39-16EE-78F9DB33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1DBD21-1B1A-8C21-9709-2148529BF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A387A7-69B7-2921-37F6-B7AD5BFA8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0B9700-C210-6EE5-38F8-49033CF8F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994FE7-D0FE-2ED6-0855-7DA2518FF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94D711-622E-9BA7-FD77-9C3F5993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23F8-49F4-4465-AE48-435DFF8ECFF1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7DA0C2E-7757-F9EF-EF59-F8B9F9CE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C0BAEA-77A2-8B25-273B-0433DE4A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3570-1DB6-46A6-8B00-FA0F9CBE8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67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888E41-D48F-638E-AEA6-A25F8F7F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FB35AFD-F136-C4F0-6C8B-0993885D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23F8-49F4-4465-AE48-435DFF8ECFF1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E9BD01-8395-E025-0DCD-C0977BE2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E08D08-D670-506B-8317-2561027A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3570-1DB6-46A6-8B00-FA0F9CBE8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936009-100F-069A-81D4-F0AD4483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23F8-49F4-4465-AE48-435DFF8ECFF1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0A3B06A-282B-E585-97B4-FCB932A4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72FB4A-54FE-4C02-0D8C-6514E490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3570-1DB6-46A6-8B00-FA0F9CBE8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90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AB46F-5624-2E34-DEFB-2E41ECFB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FBF767-7A52-EB19-B0C3-8694FE87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1CF748-C904-685A-FFA3-6D658AD31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4760AF-03C9-706A-A7A2-7B8D92EE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23F8-49F4-4465-AE48-435DFF8ECFF1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430EC-E8DA-DEA1-3163-9AB3D07F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31D087-1843-60FB-DE4F-F840E43F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3570-1DB6-46A6-8B00-FA0F9CBE8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44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8B303-A370-1A1C-9F9C-BCAAA102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CA51027-07F7-3216-2F46-F62F27035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8BE036B-F26B-0B9C-10E6-B3D19565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A7363A-1BE9-7041-D63E-9DCB827B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23F8-49F4-4465-AE48-435DFF8ECFF1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87CE28-844D-85AC-98DD-A9DCADDE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6BA99A-5B49-9774-8AEF-63C8A41C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3570-1DB6-46A6-8B00-FA0F9CBE8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2A6A92-EA7A-456D-54F3-B999C9E74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32631A-12F4-2268-7EFA-31B92D6B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61240B-5D47-EB61-7A54-524B7072B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9523F8-49F4-4465-AE48-435DFF8ECFF1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FCFC8C-5476-A6C4-75B1-919A55AC5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A67772-50E5-B149-1512-50DD81EFD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473570-1DB6-46A6-8B00-FA0F9CBE84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00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761735-FAA1-2ED3-EEF7-EE75B1CF7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1832"/>
            <a:ext cx="9144000" cy="2988755"/>
          </a:xfrm>
        </p:spPr>
        <p:txBody>
          <a:bodyPr>
            <a:normAutofit fontScale="90000"/>
          </a:bodyPr>
          <a:lstStyle/>
          <a:p>
            <a:r>
              <a:rPr lang="cs-CZ" dirty="0"/>
              <a:t>Výpočty TZB-info</a:t>
            </a:r>
            <a:br>
              <a:rPr lang="cs-CZ" dirty="0"/>
            </a:br>
            <a:r>
              <a:rPr lang="cs-CZ" dirty="0"/>
              <a:t>aktuality</a:t>
            </a:r>
            <a:br>
              <a:rPr lang="cs-CZ" dirty="0"/>
            </a:br>
            <a:br>
              <a:rPr lang="cs-CZ" dirty="0"/>
            </a:br>
            <a:r>
              <a:rPr lang="cs-CZ" sz="3600" dirty="0"/>
              <a:t>Ing. Zdeněk Reinberk, Ph.D.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79D6F8-CFCE-F940-83EF-00E890FE6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80133946-89EB-E780-EC83-5A22BB28E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7112" y="4559491"/>
            <a:ext cx="4773463" cy="15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4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87AA7-1FC4-2894-D43B-F9A2CC3FF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B13FD-3459-B1D8-4DF9-DE7F9818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57175"/>
            <a:ext cx="11499001" cy="957263"/>
          </a:xfrm>
        </p:spPr>
        <p:txBody>
          <a:bodyPr/>
          <a:lstStyle/>
          <a:p>
            <a:r>
              <a:rPr lang="cs-CZ" dirty="0"/>
              <a:t>Meziroční porovnání otopných období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AEE9271-ACA5-0723-7E94-753F27FEE818}"/>
              </a:ext>
            </a:extLst>
          </p:cNvPr>
          <p:cNvSpPr txBox="1"/>
          <p:nvPr/>
        </p:nvSpPr>
        <p:spPr>
          <a:xfrm>
            <a:off x="6096000" y="1190625"/>
            <a:ext cx="51207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sekce </a:t>
            </a:r>
            <a:r>
              <a:rPr lang="cs-CZ" b="1" dirty="0"/>
              <a:t>Vytápění</a:t>
            </a:r>
            <a:br>
              <a:rPr lang="en-US" dirty="0"/>
            </a:br>
            <a:r>
              <a:rPr lang="en-US" dirty="0"/>
              <a:t>data z: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307 českých meteostanic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25 slovenských meteostanic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 pro ČR 4 průměrné zóny dle nadmořské výšky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1A439F4-A5C5-C6D8-478C-712398230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3163" y="432769"/>
            <a:ext cx="1846412" cy="60607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BCE63AD-3150-F636-AD13-E675F3477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013" y="2744612"/>
            <a:ext cx="5644737" cy="3883427"/>
          </a:xfrm>
          <a:prstGeom prst="rect">
            <a:avLst/>
          </a:prstGeom>
        </p:spPr>
      </p:pic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E7DFE14D-A651-C570-2F8B-D2E5D14F3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2925" y="1381124"/>
            <a:ext cx="5528088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7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10651-DD60-365E-D9A9-25FB2A53A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CBAAF-139E-1882-059D-114097A9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57175"/>
            <a:ext cx="9299575" cy="957263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cs-CZ" dirty="0" err="1"/>
              <a:t>řínos</a:t>
            </a:r>
            <a:r>
              <a:rPr lang="cs-CZ" dirty="0"/>
              <a:t> </a:t>
            </a:r>
            <a:r>
              <a:rPr lang="en-US" dirty="0"/>
              <a:t>FV</a:t>
            </a:r>
            <a:r>
              <a:rPr lang="cs-CZ" dirty="0"/>
              <a:t> panelů pro ohřev vody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58560B-359A-25FB-45C5-FCBE86B214FF}"/>
              </a:ext>
            </a:extLst>
          </p:cNvPr>
          <p:cNvSpPr txBox="1"/>
          <p:nvPr/>
        </p:nvSpPr>
        <p:spPr>
          <a:xfrm>
            <a:off x="476379" y="3874232"/>
            <a:ext cx="5365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sekce </a:t>
            </a:r>
            <a:r>
              <a:rPr lang="cs-CZ" b="1" dirty="0"/>
              <a:t>Obnovitelná energie</a:t>
            </a:r>
            <a:endParaRPr lang="en-US" b="1" dirty="0"/>
          </a:p>
          <a:p>
            <a:r>
              <a:rPr lang="en-US" dirty="0" err="1"/>
              <a:t>recenze</a:t>
            </a:r>
            <a:r>
              <a:rPr lang="en-US" dirty="0"/>
              <a:t> </a:t>
            </a:r>
            <a:r>
              <a:rPr lang="cs-CZ" dirty="0"/>
              <a:t>doc. Ing. Tomáš Matuška, Ph.D.</a:t>
            </a:r>
          </a:p>
          <a:p>
            <a:r>
              <a:rPr lang="cs-CZ" dirty="0"/>
              <a:t>l</a:t>
            </a:r>
            <a:r>
              <a:rPr lang="en-US" dirty="0"/>
              <a:t>ze </a:t>
            </a:r>
            <a:r>
              <a:rPr lang="en-US" dirty="0" err="1"/>
              <a:t>pou</a:t>
            </a:r>
            <a:r>
              <a:rPr lang="cs-CZ" dirty="0" err="1"/>
              <a:t>ží</a:t>
            </a:r>
            <a:r>
              <a:rPr lang="en-US" dirty="0"/>
              <a:t>t I pro </a:t>
            </a:r>
            <a:r>
              <a:rPr lang="en-US" dirty="0" err="1"/>
              <a:t>odhad</a:t>
            </a:r>
            <a:r>
              <a:rPr lang="en-US" dirty="0"/>
              <a:t> v</a:t>
            </a:r>
            <a:r>
              <a:rPr lang="cs-CZ" dirty="0"/>
              <a:t>ý</a:t>
            </a:r>
            <a:r>
              <a:rPr lang="en-US" dirty="0" err="1"/>
              <a:t>roby</a:t>
            </a:r>
            <a:r>
              <a:rPr lang="en-US" dirty="0"/>
              <a:t> </a:t>
            </a:r>
            <a:r>
              <a:rPr lang="cs-CZ" dirty="0"/>
              <a:t> FVE a kapacitu baterií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46BEB86-F717-7504-90CA-EB82AAC59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3163" y="432769"/>
            <a:ext cx="1846412" cy="60607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E587613-405F-464B-240A-4FFABADCE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1" y="1038843"/>
            <a:ext cx="7859823" cy="257590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B7E4588-E051-1D73-76ED-F9A7A606E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399" y="3033272"/>
            <a:ext cx="5405933" cy="34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35C2E-504E-B112-776A-ABBD9F22D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DF3FD-968C-E68E-3FAF-A7C78C6C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57175"/>
            <a:ext cx="9299575" cy="957263"/>
          </a:xfrm>
        </p:spPr>
        <p:txBody>
          <a:bodyPr>
            <a:normAutofit fontScale="90000"/>
          </a:bodyPr>
          <a:lstStyle/>
          <a:p>
            <a:r>
              <a:rPr lang="cs-CZ" dirty="0"/>
              <a:t>Tloušťka izolace dle ČSN 73 0540-2:2011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E2B08B2-910A-409A-5DF5-B67B66CC963B}"/>
              </a:ext>
            </a:extLst>
          </p:cNvPr>
          <p:cNvSpPr txBox="1"/>
          <p:nvPr/>
        </p:nvSpPr>
        <p:spPr>
          <a:xfrm>
            <a:off x="352425" y="5698133"/>
            <a:ext cx="5973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sekce </a:t>
            </a:r>
            <a:r>
              <a:rPr lang="cs-CZ" b="1" dirty="0"/>
              <a:t>Stavba</a:t>
            </a:r>
            <a:endParaRPr lang="en-US" b="1" dirty="0"/>
          </a:p>
          <a:p>
            <a:r>
              <a:rPr lang="cs-CZ" dirty="0"/>
              <a:t>Ing. Alžběta Svobodová</a:t>
            </a:r>
            <a:br>
              <a:rPr lang="cs-CZ" dirty="0"/>
            </a:br>
            <a:r>
              <a:rPr lang="cs-CZ" dirty="0"/>
              <a:t>nejběžnější typy zdiva s různými tloušťkami tepelné izolace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28C55A0-6D04-3619-9F58-B33A8583B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3163" y="432769"/>
            <a:ext cx="1846412" cy="60607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EF23669-B052-35C7-BC64-C2A70CB4D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1038842"/>
            <a:ext cx="8727038" cy="46047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0366119-F25C-31C0-02F1-58E21205F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578" y="4889302"/>
            <a:ext cx="4939295" cy="17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3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865D0-9B8F-E608-2E2E-CC9007D6F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20458-89B1-8435-FCE1-D6B3BF76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57175"/>
            <a:ext cx="9299575" cy="957263"/>
          </a:xfrm>
        </p:spPr>
        <p:txBody>
          <a:bodyPr>
            <a:normAutofit/>
          </a:bodyPr>
          <a:lstStyle/>
          <a:p>
            <a:r>
              <a:rPr lang="cs-CZ" dirty="0"/>
              <a:t>Emisní povolenky EU ETS 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1091A5-73FD-0BFB-CE06-6130B782D118}"/>
              </a:ext>
            </a:extLst>
          </p:cNvPr>
          <p:cNvSpPr txBox="1"/>
          <p:nvPr/>
        </p:nvSpPr>
        <p:spPr>
          <a:xfrm>
            <a:off x="466725" y="5660033"/>
            <a:ext cx="4927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sekce </a:t>
            </a:r>
            <a:r>
              <a:rPr lang="cs-CZ" b="1" dirty="0"/>
              <a:t>Vytápění</a:t>
            </a:r>
            <a:endParaRPr lang="en-US" b="1" dirty="0"/>
          </a:p>
          <a:p>
            <a:r>
              <a:rPr lang="cs-CZ" dirty="0"/>
              <a:t>Ing. Zdeněk Lyčka</a:t>
            </a:r>
            <a:br>
              <a:rPr lang="cs-CZ" dirty="0"/>
            </a:br>
            <a:r>
              <a:rPr lang="cs-CZ" dirty="0"/>
              <a:t>aktuální data ceny emisní povolenky i kurzu EUR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FFD1D90-53E6-06B8-02EC-F8A34F6CC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3163" y="432769"/>
            <a:ext cx="1846412" cy="606074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B4680CBF-0060-A62A-2EF9-76CB431B3D66}"/>
              </a:ext>
            </a:extLst>
          </p:cNvPr>
          <p:cNvGrpSpPr/>
          <p:nvPr/>
        </p:nvGrpSpPr>
        <p:grpSpPr>
          <a:xfrm>
            <a:off x="352423" y="1231885"/>
            <a:ext cx="11698060" cy="4140000"/>
            <a:chOff x="352423" y="1222554"/>
            <a:chExt cx="11698060" cy="4140000"/>
          </a:xfrm>
        </p:grpSpPr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6F62EA61-FDFD-5303-ECEC-8B41F892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423" y="1222554"/>
              <a:ext cx="5448081" cy="4140000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9BD77CB1-7DBE-134F-5CD6-307EE0B2A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9844" y="1222554"/>
              <a:ext cx="6070639" cy="41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319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43A66-F20A-B577-6CA2-F24C98D1B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967369A-65BC-9A9A-0FBE-9108A388A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214438"/>
            <a:ext cx="7649643" cy="42868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14D47D-D750-11BF-22D2-8EEEB69CD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57175"/>
            <a:ext cx="9299575" cy="957263"/>
          </a:xfrm>
        </p:spPr>
        <p:txBody>
          <a:bodyPr>
            <a:normAutofit/>
          </a:bodyPr>
          <a:lstStyle/>
          <a:p>
            <a:r>
              <a:rPr lang="cs-CZ" dirty="0"/>
              <a:t>Spotové ceny elektrické energie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C4FC2AC-7BBF-B941-8809-104811730BB0}"/>
              </a:ext>
            </a:extLst>
          </p:cNvPr>
          <p:cNvSpPr txBox="1"/>
          <p:nvPr/>
        </p:nvSpPr>
        <p:spPr>
          <a:xfrm>
            <a:off x="8129622" y="1889177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od 1. 10. 2025</a:t>
            </a:r>
          </a:p>
          <a:p>
            <a:r>
              <a:rPr lang="cs-CZ" dirty="0"/>
              <a:t>data s 15minutovým intervalem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CCA547E-5F90-4649-6AC9-11A2DDC84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3163" y="432769"/>
            <a:ext cx="1846412" cy="606074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1351F4F-B1E4-8621-0067-0830B0CE9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9621" y="1302085"/>
            <a:ext cx="3580659" cy="5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4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A9388-0E1D-90DC-AF25-B2579A6CC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A99FFCD-C150-7243-7F2A-524B73420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214438"/>
            <a:ext cx="6383463" cy="520886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64616F-B9BB-B668-E4B2-942E3FE2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57175"/>
            <a:ext cx="9299575" cy="957263"/>
          </a:xfrm>
        </p:spPr>
        <p:txBody>
          <a:bodyPr>
            <a:normAutofit/>
          </a:bodyPr>
          <a:lstStyle/>
          <a:p>
            <a:r>
              <a:rPr lang="cs-CZ" dirty="0"/>
              <a:t>energospot.cz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984954C-6B25-586D-080B-E441D57D2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3163" y="432769"/>
            <a:ext cx="1846412" cy="60607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5CBC388-8070-41EB-D4E0-D9A5D0128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356" y="3333929"/>
            <a:ext cx="5537219" cy="3467101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A1A09CD2-67CB-E901-F429-B1B819A8D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7347" y="1101534"/>
            <a:ext cx="3859651" cy="7423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B06462B-3401-7C8D-B63A-DACE3E79FFB3}"/>
              </a:ext>
            </a:extLst>
          </p:cNvPr>
          <p:cNvSpPr txBox="1"/>
          <p:nvPr/>
        </p:nvSpPr>
        <p:spPr>
          <a:xfrm>
            <a:off x="6891146" y="1959864"/>
            <a:ext cx="5105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data s 60minutovým krokem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API – rozhraní pro automatizované získávání SPOT cen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využití: vypočítá a vrátí nejlevnější X-hodinové intervaly na aktuální a následující den</a:t>
            </a:r>
          </a:p>
        </p:txBody>
      </p:sp>
    </p:spTree>
    <p:extLst>
      <p:ext uri="{BB962C8B-B14F-4D97-AF65-F5344CB8AC3E}">
        <p14:creationId xmlns:p14="http://schemas.microsoft.com/office/powerpoint/2010/main" val="313365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E5E4D-A66F-1FBB-E445-40CD84F9D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A59BF-BAFE-F9AB-4B4B-24947AE5C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8667"/>
            <a:ext cx="9144000" cy="2033015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r>
              <a:rPr lang="cs-CZ" sz="3200" dirty="0"/>
              <a:t>Ing. Zdeněk Reinberk, Ph.D.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10452B-7BC7-F877-B867-BBBE0BBCE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6909E7A-E30B-3210-7867-10019FB3E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7112" y="3846259"/>
            <a:ext cx="4773463" cy="15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66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175</Words>
  <Application>Microsoft Office PowerPoint</Application>
  <PresentationFormat>Širokoúhlá obrazovka</PresentationFormat>
  <Paragraphs>25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Motiv Office</vt:lpstr>
      <vt:lpstr>Výpočty TZB-info aktuality  Ing. Zdeněk Reinberk, Ph.D.</vt:lpstr>
      <vt:lpstr>Meziroční porovnání otopných období</vt:lpstr>
      <vt:lpstr>Přínos FV panelů pro ohřev vody</vt:lpstr>
      <vt:lpstr>Tloušťka izolace dle ČSN 73 0540-2:2011</vt:lpstr>
      <vt:lpstr>Emisní povolenky EU ETS 2</vt:lpstr>
      <vt:lpstr>Spotové ceny elektrické energie</vt:lpstr>
      <vt:lpstr>energospot.cz</vt:lpstr>
      <vt:lpstr>Děkuji za pozornost  Ing. Zdeněk Reinberk, Ph.D.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Reinberk Zdeněk - Topinfo s.r.o.</dc:creator>
  <cp:lastModifiedBy>Reinberk Zdeněk - Topinfo s.r.o.</cp:lastModifiedBy>
  <cp:revision>19</cp:revision>
  <dcterms:created xsi:type="dcterms:W3CDTF">2025-11-26T16:16:54Z</dcterms:created>
  <dcterms:modified xsi:type="dcterms:W3CDTF">2025-11-26T18:18:01Z</dcterms:modified>
</cp:coreProperties>
</file>