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4"/>
    <p:sldMasterId id="2147483750" r:id="rId5"/>
    <p:sldMasterId id="2147483776" r:id="rId6"/>
  </p:sldMasterIdLst>
  <p:notesMasterIdLst>
    <p:notesMasterId r:id="rId39"/>
  </p:notesMasterIdLst>
  <p:handoutMasterIdLst>
    <p:handoutMasterId r:id="rId40"/>
  </p:handoutMasterIdLst>
  <p:sldIdLst>
    <p:sldId id="514" r:id="rId7"/>
    <p:sldId id="283" r:id="rId8"/>
    <p:sldId id="289" r:id="rId9"/>
    <p:sldId id="548" r:id="rId10"/>
    <p:sldId id="532" r:id="rId11"/>
    <p:sldId id="533" r:id="rId12"/>
    <p:sldId id="544" r:id="rId13"/>
    <p:sldId id="546" r:id="rId14"/>
    <p:sldId id="547" r:id="rId15"/>
    <p:sldId id="581" r:id="rId16"/>
    <p:sldId id="572" r:id="rId17"/>
    <p:sldId id="574" r:id="rId18"/>
    <p:sldId id="575" r:id="rId19"/>
    <p:sldId id="576" r:id="rId20"/>
    <p:sldId id="579" r:id="rId21"/>
    <p:sldId id="578" r:id="rId22"/>
    <p:sldId id="567" r:id="rId23"/>
    <p:sldId id="571" r:id="rId24"/>
    <p:sldId id="552" r:id="rId25"/>
    <p:sldId id="568" r:id="rId26"/>
    <p:sldId id="569" r:id="rId27"/>
    <p:sldId id="580" r:id="rId28"/>
    <p:sldId id="570" r:id="rId29"/>
    <p:sldId id="540" r:id="rId30"/>
    <p:sldId id="541" r:id="rId31"/>
    <p:sldId id="542" r:id="rId32"/>
    <p:sldId id="543" r:id="rId33"/>
    <p:sldId id="559" r:id="rId34"/>
    <p:sldId id="560" r:id="rId35"/>
    <p:sldId id="561" r:id="rId36"/>
    <p:sldId id="562" r:id="rId37"/>
    <p:sldId id="516" r:id="rId38"/>
  </p:sldIdLst>
  <p:sldSz cx="12192000" cy="6858000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 userDrawn="1">
          <p15:clr>
            <a:srgbClr val="A4A3A4"/>
          </p15:clr>
        </p15:guide>
        <p15:guide id="2" pos="5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800"/>
    <a:srgbClr val="000000"/>
    <a:srgbClr val="75B870"/>
    <a:srgbClr val="9FCD9B"/>
    <a:srgbClr val="41A961"/>
    <a:srgbClr val="48BE2C"/>
    <a:srgbClr val="379422"/>
    <a:srgbClr val="45B400"/>
    <a:srgbClr val="4CC800"/>
    <a:srgbClr val="3C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95" autoAdjust="0"/>
    <p:restoredTop sz="90909" autoAdjust="0"/>
  </p:normalViewPr>
  <p:slideViewPr>
    <p:cSldViewPr>
      <p:cViewPr varScale="1">
        <p:scale>
          <a:sx n="71" d="100"/>
          <a:sy n="71" d="100"/>
        </p:scale>
        <p:origin x="56" y="44"/>
      </p:cViewPr>
      <p:guideLst>
        <p:guide orient="horz" pos="1979"/>
        <p:guide pos="5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3235" y="7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tastna\Desktop\20241021%20NZ&#218;21+%20a%20NZ&#218;23+%20data%20pro%20prezentac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tastna\Desktop\20241021%20NZ&#218;21+%20a%20NZ&#218;23+%20data%20pro%20prezentac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fzp-my.sharepoint.com/personal/ksalova_sfzp_cz/Documents/Plocha/Documents/10%20Prezentace%20NZ&#218;%20a%20statistiky/9%20Prezentace%20pro%20Kubu%202024%2009%2023/Se&#353;it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501640419947507E-2"/>
          <c:y val="2.9121445390931953E-2"/>
          <c:w val="0.86222063648293978"/>
          <c:h val="0.83124508041437917"/>
        </c:manualLayout>
      </c:layout>
      <c:areaChart>
        <c:grouping val="stacked"/>
        <c:varyColors val="0"/>
        <c:ser>
          <c:idx val="0"/>
          <c:order val="0"/>
          <c:tx>
            <c:strRef>
              <c:f>Obecně!$O$29</c:f>
              <c:strCache>
                <c:ptCount val="1"/>
                <c:pt idx="0">
                  <c:v>Tisíce žádostí</c:v>
                </c:pt>
              </c:strCache>
            </c:strRef>
          </c:tx>
          <c:spPr>
            <a:solidFill>
              <a:srgbClr val="75B870"/>
            </a:solidFill>
            <a:ln w="25400">
              <a:noFill/>
            </a:ln>
            <a:effectLst/>
          </c:spPr>
          <c:cat>
            <c:numRef>
              <c:f>Obecně!$L$30:$L$33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Obecně!$O$30:$O$33</c:f>
              <c:numCache>
                <c:formatCode>#,##0</c:formatCode>
                <c:ptCount val="4"/>
                <c:pt idx="0">
                  <c:v>6.6000000000000003E-2</c:v>
                </c:pt>
                <c:pt idx="1">
                  <c:v>1.417</c:v>
                </c:pt>
                <c:pt idx="2">
                  <c:v>4.4690000000000003</c:v>
                </c:pt>
                <c:pt idx="3">
                  <c:v>7.8010000000000002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2B-4342-BBBA-5752F1265E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3839312"/>
        <c:axId val="913837512"/>
      </c:areaChart>
      <c:lineChart>
        <c:grouping val="standard"/>
        <c:varyColors val="0"/>
        <c:ser>
          <c:idx val="1"/>
          <c:order val="1"/>
          <c:tx>
            <c:strRef>
              <c:f>Obecně!$P$29</c:f>
              <c:strCache>
                <c:ptCount val="1"/>
                <c:pt idx="0">
                  <c:v>Miliony dotace</c:v>
                </c:pt>
              </c:strCache>
            </c:strRef>
          </c:tx>
          <c:spPr>
            <a:ln w="6032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1458333333333294E-2"/>
                  <c:y val="-6.3537699034760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36-4242-8390-124EFFB2F470}"/>
                </c:ext>
              </c:extLst>
            </c:dLbl>
            <c:dLbl>
              <c:idx val="1"/>
              <c:layout>
                <c:manualLayout>
                  <c:x val="9.3749999999999997E-3"/>
                  <c:y val="2.6474041264483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36-4242-8390-124EFFB2F470}"/>
                </c:ext>
              </c:extLst>
            </c:dLbl>
            <c:dLbl>
              <c:idx val="2"/>
              <c:layout>
                <c:manualLayout>
                  <c:x val="4.1666666666666666E-3"/>
                  <c:y val="3.706365777027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36-4242-8390-124EFFB2F470}"/>
                </c:ext>
              </c:extLst>
            </c:dLbl>
            <c:dLbl>
              <c:idx val="3"/>
              <c:layout>
                <c:manualLayout>
                  <c:x val="8.3333333333333332E-3"/>
                  <c:y val="2.9121445390931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36-4242-8390-124EFFB2F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Obecně!$L$30:$L$33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Obecně!$P$30:$P$33</c:f>
              <c:numCache>
                <c:formatCode>#,##0</c:formatCode>
                <c:ptCount val="4"/>
                <c:pt idx="0">
                  <c:v>38.707772739999996</c:v>
                </c:pt>
                <c:pt idx="1">
                  <c:v>1642.91952126</c:v>
                </c:pt>
                <c:pt idx="2">
                  <c:v>5126.9745612380002</c:v>
                </c:pt>
                <c:pt idx="3">
                  <c:v>10333.700852335998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2B-4342-BBBA-5752F1265E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199319"/>
        <c:axId val="114194279"/>
      </c:lineChart>
      <c:catAx>
        <c:axId val="91383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13837512"/>
        <c:crosses val="autoZero"/>
        <c:auto val="1"/>
        <c:lblAlgn val="ctr"/>
        <c:lblOffset val="100"/>
        <c:noMultiLvlLbl val="0"/>
      </c:catAx>
      <c:valAx>
        <c:axId val="913837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100" b="1" dirty="0"/>
                  <a:t>Počet</a:t>
                </a:r>
                <a:r>
                  <a:rPr lang="cs-CZ" sz="1100" b="1" baseline="0" dirty="0"/>
                  <a:t> žádostí (v tisících)</a:t>
                </a:r>
                <a:endParaRPr lang="cs-CZ" sz="1100" b="1" dirty="0"/>
              </a:p>
            </c:rich>
          </c:tx>
          <c:layout>
            <c:manualLayout>
              <c:xMode val="edge"/>
              <c:yMode val="edge"/>
              <c:x val="1.5625E-2"/>
              <c:y val="0.271570506834054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13839312"/>
        <c:crosses val="autoZero"/>
        <c:crossBetween val="between"/>
      </c:valAx>
      <c:valAx>
        <c:axId val="114194279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100" b="1" dirty="0"/>
                  <a:t>Výše</a:t>
                </a:r>
                <a:r>
                  <a:rPr lang="cs-CZ" sz="1100" b="1" baseline="0" dirty="0"/>
                  <a:t> dotace (v milionech Kč)</a:t>
                </a:r>
                <a:endParaRPr lang="cs-CZ" sz="1100" b="1" dirty="0"/>
              </a:p>
            </c:rich>
          </c:tx>
          <c:layout>
            <c:manualLayout>
              <c:xMode val="edge"/>
              <c:yMode val="edge"/>
              <c:x val="0.96601041666666665"/>
              <c:y val="0.240450375556163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4199319"/>
        <c:crosses val="max"/>
        <c:crossBetween val="between"/>
      </c:valAx>
      <c:catAx>
        <c:axId val="11419931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419427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ayout>
        <c:manualLayout>
          <c:xMode val="edge"/>
          <c:yMode val="edge"/>
          <c:x val="0.37721194225721782"/>
          <c:y val="0.91581171495087088"/>
          <c:w val="0.24557603346456694"/>
          <c:h val="5.77142437846455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Obecně!$F$65</c:f>
              <c:strCache>
                <c:ptCount val="1"/>
                <c:pt idx="0">
                  <c:v>Počty žádostí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3">
                  <a:shade val="4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91F-47C1-94A2-C770E581EEF9}"/>
              </c:ext>
            </c:extLst>
          </c:dPt>
          <c:dPt>
            <c:idx val="1"/>
            <c:bubble3D val="0"/>
            <c:spPr>
              <a:solidFill>
                <a:schemeClr val="accent3">
                  <a:shade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91F-47C1-94A2-C770E581EEF9}"/>
              </c:ext>
            </c:extLst>
          </c:dPt>
          <c:dPt>
            <c:idx val="2"/>
            <c:bubble3D val="0"/>
            <c:spPr>
              <a:solidFill>
                <a:srgbClr val="3794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91F-47C1-94A2-C770E581EEF9}"/>
              </c:ext>
            </c:extLst>
          </c:dPt>
          <c:dPt>
            <c:idx val="3"/>
            <c:bubble3D val="0"/>
            <c:spPr>
              <a:solidFill>
                <a:schemeClr val="accent3">
                  <a:shade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91F-47C1-94A2-C770E581EEF9}"/>
              </c:ext>
            </c:extLst>
          </c:dPt>
          <c:dPt>
            <c:idx val="4"/>
            <c:bubble3D val="0"/>
            <c:spPr>
              <a:solidFill>
                <a:schemeClr val="accent3">
                  <a:shade val="9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91F-47C1-94A2-C770E581EEF9}"/>
              </c:ext>
            </c:extLst>
          </c:dPt>
          <c:dPt>
            <c:idx val="5"/>
            <c:bubble3D val="0"/>
            <c:spPr>
              <a:solidFill>
                <a:schemeClr val="accent3">
                  <a:tint val="9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91F-47C1-94A2-C770E581EEF9}"/>
              </c:ext>
            </c:extLst>
          </c:dPt>
          <c:dPt>
            <c:idx val="6"/>
            <c:bubble3D val="0"/>
            <c:spPr>
              <a:solidFill>
                <a:schemeClr val="accent3">
                  <a:tint val="81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91F-47C1-94A2-C770E581EEF9}"/>
              </c:ext>
            </c:extLst>
          </c:dPt>
          <c:dPt>
            <c:idx val="7"/>
            <c:bubble3D val="0"/>
            <c:spPr>
              <a:solidFill>
                <a:srgbClr val="9FCD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91F-47C1-94A2-C770E581EEF9}"/>
              </c:ext>
            </c:extLst>
          </c:dPt>
          <c:dPt>
            <c:idx val="8"/>
            <c:bubble3D val="0"/>
            <c:spPr>
              <a:solidFill>
                <a:schemeClr val="accent3">
                  <a:tint val="5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91F-47C1-94A2-C770E581EEF9}"/>
              </c:ext>
            </c:extLst>
          </c:dPt>
          <c:dPt>
            <c:idx val="9"/>
            <c:bubble3D val="0"/>
            <c:spPr>
              <a:solidFill>
                <a:schemeClr val="accent3">
                  <a:tint val="4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91F-47C1-94A2-C770E581EEF9}"/>
              </c:ext>
            </c:extLst>
          </c:dPt>
          <c:dPt>
            <c:idx val="10"/>
            <c:bubble3D val="0"/>
            <c:spPr>
              <a:solidFill>
                <a:schemeClr val="accent3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91F-47C1-94A2-C770E581EEF9}"/>
              </c:ext>
            </c:extLst>
          </c:dPt>
          <c:dLbls>
            <c:dLbl>
              <c:idx val="0"/>
              <c:layout>
                <c:manualLayout>
                  <c:x val="-6.4583338630523179E-2"/>
                  <c:y val="-0.19331413485409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67709036065374E-2"/>
                      <c:h val="0.236830337900844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91F-47C1-94A2-C770E581EEF9}"/>
                </c:ext>
              </c:extLst>
            </c:dLbl>
            <c:dLbl>
              <c:idx val="1"/>
              <c:layout>
                <c:manualLayout>
                  <c:x val="-7.2916262542344415E-3"/>
                  <c:y val="-4.589587239256848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2661984306265114"/>
                      <c:h val="0.204661404404444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91F-47C1-94A2-C770E581EEF9}"/>
                </c:ext>
              </c:extLst>
            </c:dLbl>
            <c:dLbl>
              <c:idx val="2"/>
              <c:layout>
                <c:manualLayout>
                  <c:x val="-2.1159368533412775E-3"/>
                  <c:y val="-0.1472358165527052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1F-47C1-94A2-C770E581EEF9}"/>
                </c:ext>
              </c:extLst>
            </c:dLbl>
            <c:dLbl>
              <c:idx val="4"/>
              <c:layout>
                <c:manualLayout>
                  <c:x val="9.4791674441574353E-2"/>
                  <c:y val="-9.28360360388729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187507561311319E-2"/>
                      <c:h val="0.185590000940767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91F-47C1-94A2-C770E581EEF9}"/>
                </c:ext>
              </c:extLst>
            </c:dLbl>
            <c:dLbl>
              <c:idx val="5"/>
              <c:layout>
                <c:manualLayout>
                  <c:x val="9.5477493067379682E-2"/>
                  <c:y val="0.10549723103399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91F-47C1-94A2-C770E581EEF9}"/>
                </c:ext>
              </c:extLst>
            </c:dLbl>
            <c:dLbl>
              <c:idx val="8"/>
              <c:layout>
                <c:manualLayout>
                  <c:x val="4.2331696385473787E-2"/>
                  <c:y val="0.2508954020088337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91F-47C1-94A2-C770E581EEF9}"/>
                </c:ext>
              </c:extLst>
            </c:dLbl>
            <c:dLbl>
              <c:idx val="9"/>
              <c:layout>
                <c:manualLayout>
                  <c:x val="-0.10090863688555092"/>
                  <c:y val="0.1623249001467833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91F-47C1-94A2-C770E581EEF9}"/>
                </c:ext>
              </c:extLst>
            </c:dLbl>
            <c:dLbl>
              <c:idx val="10"/>
              <c:layout>
                <c:manualLayout>
                  <c:x val="-5.9872708322892744E-2"/>
                  <c:y val="-3.318665495758870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91F-47C1-94A2-C770E581EE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2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Obecně!$E$66:$E$75</c:f>
              <c:strCache>
                <c:ptCount val="10"/>
                <c:pt idx="0">
                  <c:v>Dešťovka (hospodaření s vodou)</c:v>
                </c:pt>
                <c:pt idx="1">
                  <c:v>Dobíjecí stanice pro elektromobily</c:v>
                </c:pt>
                <c:pt idx="2">
                  <c:v>Fotovoltaické systémy</c:v>
                </c:pt>
                <c:pt idx="3">
                  <c:v>Ostatní</c:v>
                </c:pt>
                <c:pt idx="4">
                  <c:v>Řízené větrání s rekuperací</c:v>
                </c:pt>
                <c:pt idx="5">
                  <c:v>Stínicí technika</c:v>
                </c:pt>
                <c:pt idx="6">
                  <c:v>Systémy pro ohřev teplé vody</c:v>
                </c:pt>
                <c:pt idx="7">
                  <c:v>Tepelná čerpadla</c:v>
                </c:pt>
                <c:pt idx="8">
                  <c:v>Zateplení</c:v>
                </c:pt>
                <c:pt idx="9">
                  <c:v>Zdroje na biomasu</c:v>
                </c:pt>
              </c:strCache>
            </c:strRef>
          </c:cat>
          <c:val>
            <c:numRef>
              <c:f>Obecně!$F$66:$F$75</c:f>
              <c:numCache>
                <c:formatCode>General</c:formatCode>
                <c:ptCount val="10"/>
                <c:pt idx="0">
                  <c:v>173</c:v>
                </c:pt>
                <c:pt idx="1">
                  <c:v>667</c:v>
                </c:pt>
                <c:pt idx="2">
                  <c:v>2225</c:v>
                </c:pt>
                <c:pt idx="3">
                  <c:v>144</c:v>
                </c:pt>
                <c:pt idx="4">
                  <c:v>140</c:v>
                </c:pt>
                <c:pt idx="5">
                  <c:v>160</c:v>
                </c:pt>
                <c:pt idx="6">
                  <c:v>94</c:v>
                </c:pt>
                <c:pt idx="7">
                  <c:v>892</c:v>
                </c:pt>
                <c:pt idx="8">
                  <c:v>4391</c:v>
                </c:pt>
                <c:pt idx="9">
                  <c:v>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91F-47C1-94A2-C770E581EEF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gapWidth val="93"/>
        <c:splitType val="cust"/>
        <c:custSplit>
          <c:secondPiePt val="0"/>
          <c:secondPiePt val="3"/>
          <c:secondPiePt val="4"/>
          <c:secondPiePt val="5"/>
          <c:secondPiePt val="6"/>
          <c:secondPiePt val="9"/>
        </c:custSplit>
        <c:secondPieSize val="75"/>
        <c:serLines>
          <c:spPr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'[MR Sešit1.xlsx]List1'!$C$2</c:f>
              <c:strCache>
                <c:ptCount val="1"/>
                <c:pt idx="0">
                  <c:v>Rozdělení podle žadatelů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chemeClr val="accent4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24-4D38-8E0A-4103113EF5B7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24-4D38-8E0A-4103113EF5B7}"/>
              </c:ext>
            </c:extLst>
          </c:dPt>
          <c:dPt>
            <c:idx val="2"/>
            <c:bubble3D val="0"/>
            <c:explosion val="3"/>
            <c:spPr>
              <a:solidFill>
                <a:schemeClr val="accent4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724-4D38-8E0A-4103113EF5B7}"/>
              </c:ext>
            </c:extLst>
          </c:dPt>
          <c:dPt>
            <c:idx val="3"/>
            <c:bubble3D val="0"/>
            <c:spPr>
              <a:solidFill>
                <a:schemeClr val="accent4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724-4D38-8E0A-4103113EF5B7}"/>
              </c:ext>
            </c:extLst>
          </c:dPt>
          <c:dLbls>
            <c:dLbl>
              <c:idx val="0"/>
              <c:layout>
                <c:manualLayout>
                  <c:x val="-0.17983798134743242"/>
                  <c:y val="-0.1977806665676224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24-4D38-8E0A-4103113EF5B7}"/>
                </c:ext>
              </c:extLst>
            </c:dLbl>
            <c:dLbl>
              <c:idx val="1"/>
              <c:layout>
                <c:manualLayout>
                  <c:x val="2.9374995272564947E-2"/>
                  <c:y val="4.6134303966721142E-2"/>
                </c:manualLayout>
              </c:layout>
              <c:tx>
                <c:rich>
                  <a:bodyPr/>
                  <a:lstStyle/>
                  <a:p>
                    <a:fld id="{94FF7359-CF2D-487A-A8CB-5B61837695B3}" type="CATEGORYNAME">
                      <a:rPr lang="en-US" smtClean="0"/>
                      <a:pPr/>
                      <a:t>[NÁZEV KATEGORIE]</a:t>
                    </a:fld>
                    <a:r>
                      <a:rPr lang="en-US" dirty="0"/>
                      <a:t> (veřejná správa, obce a jejich příspěvkové organizace, a další)</a:t>
                    </a:r>
                    <a:r>
                      <a:rPr lang="en-US" baseline="0" dirty="0"/>
                      <a:t>
</a:t>
                    </a:r>
                    <a:fld id="{8C8E707C-E328-45C2-BFFF-0746BD1C8767}" type="PERCENTAGE">
                      <a:rPr lang="en-US" baseline="0"/>
                      <a:pPr/>
                      <a:t>[PROCENTO]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57444764649375"/>
                      <c:h val="0.310566037735849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724-4D38-8E0A-4103113EF5B7}"/>
                </c:ext>
              </c:extLst>
            </c:dLbl>
            <c:dLbl>
              <c:idx val="2"/>
              <c:layout>
                <c:manualLayout>
                  <c:x val="0.13423525229375138"/>
                  <c:y val="0.1729559748427672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24-4D38-8E0A-4103113EF5B7}"/>
                </c:ext>
              </c:extLst>
            </c:dLbl>
            <c:dLbl>
              <c:idx val="3"/>
              <c:layout>
                <c:manualLayout>
                  <c:x val="1.4916002934791511E-2"/>
                  <c:y val="-5.78992720249591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24-4D38-8E0A-4103113EF5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'[MR Sešit1.xlsx]List1'!$B$3:$B$6</c:f>
              <c:strCache>
                <c:ptCount val="4"/>
                <c:pt idx="0">
                  <c:v>Fyzické a právnické osoby</c:v>
                </c:pt>
                <c:pt idx="1">
                  <c:v>Ostatní žadatelé</c:v>
                </c:pt>
                <c:pt idx="2">
                  <c:v>Společensví vlastníků jednotek</c:v>
                </c:pt>
                <c:pt idx="3">
                  <c:v>Bytová družstva</c:v>
                </c:pt>
              </c:strCache>
            </c:strRef>
          </c:cat>
          <c:val>
            <c:numRef>
              <c:f>'[MR Sešit1.xlsx]List1'!$C$3:$C$6</c:f>
              <c:numCache>
                <c:formatCode>#,##0</c:formatCode>
                <c:ptCount val="4"/>
                <c:pt idx="0">
                  <c:v>3586</c:v>
                </c:pt>
                <c:pt idx="1">
                  <c:v>377</c:v>
                </c:pt>
                <c:pt idx="2">
                  <c:v>3249</c:v>
                </c:pt>
                <c:pt idx="3">
                  <c:v>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724-4D38-8E0A-4103113EF5B7}"/>
            </c:ext>
          </c:extLst>
        </c:ser>
        <c:ser>
          <c:idx val="1"/>
          <c:order val="1"/>
          <c:tx>
            <c:strRef>
              <c:f>'[MR Sešit1.xlsx]List1'!$D$2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1724-4D38-8E0A-4103113EF5B7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1724-4D38-8E0A-4103113EF5B7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1724-4D38-8E0A-4103113EF5B7}"/>
              </c:ext>
            </c:extLst>
          </c:dPt>
          <c:dPt>
            <c:idx val="3"/>
            <c:bubble3D val="0"/>
            <c:spPr>
              <a:solidFill>
                <a:schemeClr val="accent4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1724-4D38-8E0A-4103113EF5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'[MR Sešit1.xlsx]List1'!$B$3:$B$6</c:f>
              <c:strCache>
                <c:ptCount val="4"/>
                <c:pt idx="0">
                  <c:v>Fyzické a právnické osoby</c:v>
                </c:pt>
                <c:pt idx="1">
                  <c:v>Ostatní žadatelé</c:v>
                </c:pt>
                <c:pt idx="2">
                  <c:v>Společensví vlastníků jednotek</c:v>
                </c:pt>
                <c:pt idx="3">
                  <c:v>Bytová družstva</c:v>
                </c:pt>
              </c:strCache>
            </c:strRef>
          </c:cat>
          <c:val>
            <c:numRef>
              <c:f>'[MR Sešit1.xlsx]List1'!$D$3:$D$6</c:f>
              <c:numCache>
                <c:formatCode>0%</c:formatCode>
                <c:ptCount val="4"/>
                <c:pt idx="0">
                  <c:v>0.47308707124010552</c:v>
                </c:pt>
                <c:pt idx="1">
                  <c:v>4.973614775725594E-2</c:v>
                </c:pt>
                <c:pt idx="2">
                  <c:v>0.42862796833773087</c:v>
                </c:pt>
                <c:pt idx="3">
                  <c:v>4.8548812664907653E-2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724-4D38-8E0A-4103113EF5B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6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1.png"/><Relationship Id="rId1" Type="http://schemas.openxmlformats.org/officeDocument/2006/relationships/image" Target="../media/image52.jpe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image" Target="../media/image52.jpe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77.jpeg"/><Relationship Id="rId1" Type="http://schemas.openxmlformats.org/officeDocument/2006/relationships/image" Target="../media/image52.jpeg"/><Relationship Id="rId4" Type="http://schemas.openxmlformats.org/officeDocument/2006/relationships/image" Target="../media/image54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3.jpeg"/><Relationship Id="rId1" Type="http://schemas.openxmlformats.org/officeDocument/2006/relationships/image" Target="../media/image52.jpeg"/><Relationship Id="rId4" Type="http://schemas.openxmlformats.org/officeDocument/2006/relationships/image" Target="../media/image77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50.jpeg"/><Relationship Id="rId1" Type="http://schemas.openxmlformats.org/officeDocument/2006/relationships/image" Target="../media/image53.png"/><Relationship Id="rId5" Type="http://schemas.microsoft.com/office/2007/relationships/hdphoto" Target="../media/hdphoto2.wdp"/><Relationship Id="rId4" Type="http://schemas.openxmlformats.org/officeDocument/2006/relationships/image" Target="../media/image7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1.png"/><Relationship Id="rId1" Type="http://schemas.openxmlformats.org/officeDocument/2006/relationships/image" Target="../media/image52.jpe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image" Target="../media/image52.jpe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77.jpeg"/><Relationship Id="rId1" Type="http://schemas.openxmlformats.org/officeDocument/2006/relationships/image" Target="../media/image52.jpeg"/><Relationship Id="rId4" Type="http://schemas.openxmlformats.org/officeDocument/2006/relationships/image" Target="../media/image54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3.jpeg"/><Relationship Id="rId1" Type="http://schemas.openxmlformats.org/officeDocument/2006/relationships/image" Target="../media/image52.jpeg"/><Relationship Id="rId4" Type="http://schemas.openxmlformats.org/officeDocument/2006/relationships/image" Target="../media/image77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50.jpeg"/><Relationship Id="rId1" Type="http://schemas.openxmlformats.org/officeDocument/2006/relationships/image" Target="../media/image53.png"/><Relationship Id="rId5" Type="http://schemas.microsoft.com/office/2007/relationships/hdphoto" Target="../media/hdphoto2.wdp"/><Relationship Id="rId4" Type="http://schemas.openxmlformats.org/officeDocument/2006/relationships/image" Target="../media/image7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03D567-92AB-4ABC-AC45-FA6ADA09EDE1}" type="doc">
      <dgm:prSet loTypeId="urn:microsoft.com/office/officeart/2005/8/layout/hList7" loCatId="picture" qsTypeId="urn:microsoft.com/office/officeart/2005/8/quickstyle/simple1" qsCatId="simple" csTypeId="urn:microsoft.com/office/officeart/2005/8/colors/accent3_2" csCatId="accent3" phldr="1"/>
      <dgm:spPr/>
    </dgm:pt>
    <dgm:pt modelId="{357E9B6D-E25C-4E88-A181-E98123102E1A}">
      <dgm:prSet phldrT="[Text]" custT="1"/>
      <dgm:spPr/>
      <dgm:t>
        <a:bodyPr/>
        <a:lstStyle/>
        <a:p>
          <a:r>
            <a:rPr lang="cs-CZ" sz="1600" b="0" dirty="0"/>
            <a:t>Optimální zateplení </a:t>
          </a:r>
          <a:br>
            <a:rPr lang="cs-CZ" sz="1600" b="1" dirty="0"/>
          </a:br>
          <a:r>
            <a:rPr lang="cs-CZ" sz="1600" b="1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 2 046 609 Kč</a:t>
          </a:r>
          <a:endParaRPr lang="cs-CZ" sz="1600" b="1" dirty="0"/>
        </a:p>
      </dgm:t>
    </dgm:pt>
    <dgm:pt modelId="{B069961C-6E32-4E64-81F3-D0B1CAD385CF}" type="parTrans" cxnId="{9201C709-3D02-45E1-8048-805B1B4BB253}">
      <dgm:prSet/>
      <dgm:spPr/>
      <dgm:t>
        <a:bodyPr/>
        <a:lstStyle/>
        <a:p>
          <a:endParaRPr lang="cs-CZ"/>
        </a:p>
      </dgm:t>
    </dgm:pt>
    <dgm:pt modelId="{8206DDAF-7A91-4595-BACF-EE9500D880E3}" type="sibTrans" cxnId="{9201C709-3D02-45E1-8048-805B1B4BB253}">
      <dgm:prSet/>
      <dgm:spPr/>
      <dgm:t>
        <a:bodyPr/>
        <a:lstStyle/>
        <a:p>
          <a:endParaRPr lang="cs-CZ"/>
        </a:p>
      </dgm:t>
    </dgm:pt>
    <dgm:pt modelId="{D859306A-C95D-4CAE-B4E2-E9A9DF7C1917}">
      <dgm:prSet phldrT="[Text]" custT="1"/>
      <dgm:spPr/>
      <dgm:t>
        <a:bodyPr/>
        <a:lstStyle/>
        <a:p>
          <a:r>
            <a:rPr lang="cs-CZ" sz="1600" b="0" dirty="0"/>
            <a:t>Plochá zelená extenzivní střecha</a:t>
          </a:r>
          <a:br>
            <a:rPr lang="cs-CZ" sz="1600" b="0" dirty="0"/>
          </a:br>
          <a:r>
            <a:rPr lang="cs-CZ" sz="1600" b="1" dirty="0"/>
            <a:t>12 672 Kč</a:t>
          </a:r>
          <a:endParaRPr lang="cs-CZ" sz="1600" b="1" dirty="0">
            <a:solidFill>
              <a:schemeClr val="tx1"/>
            </a:solidFill>
          </a:endParaRPr>
        </a:p>
      </dgm:t>
    </dgm:pt>
    <dgm:pt modelId="{46401F49-E0A4-42C9-A293-9B2180860346}" type="parTrans" cxnId="{9EEFD093-D844-4CD6-8F39-F57437112830}">
      <dgm:prSet/>
      <dgm:spPr/>
      <dgm:t>
        <a:bodyPr/>
        <a:lstStyle/>
        <a:p>
          <a:endParaRPr lang="cs-CZ"/>
        </a:p>
      </dgm:t>
    </dgm:pt>
    <dgm:pt modelId="{2895E1B5-CC9E-47DF-8962-0A3858B1326C}" type="sibTrans" cxnId="{9EEFD093-D844-4CD6-8F39-F57437112830}">
      <dgm:prSet/>
      <dgm:spPr/>
      <dgm:t>
        <a:bodyPr/>
        <a:lstStyle/>
        <a:p>
          <a:endParaRPr lang="cs-CZ"/>
        </a:p>
      </dgm:t>
    </dgm:pt>
    <dgm:pt modelId="{FCAF107D-BD8F-4F02-BBA9-AB171C5ABE5A}">
      <dgm:prSet custT="1"/>
      <dgm:spPr/>
      <dgm:t>
        <a:bodyPr/>
        <a:lstStyle/>
        <a:p>
          <a:endParaRPr lang="cs-CZ" sz="1000" dirty="0">
            <a:solidFill>
              <a:schemeClr val="accent1"/>
            </a:solidFill>
          </a:endParaRPr>
        </a:p>
        <a:p>
          <a:r>
            <a:rPr lang="cs-CZ" sz="1500" b="0" dirty="0">
              <a:solidFill>
                <a:schemeClr val="bg1"/>
              </a:solidFill>
              <a:latin typeface="+mn-lt"/>
            </a:rPr>
            <a:t>Systém řízeného větrání      se zpětným získáváním</a:t>
          </a:r>
          <a:br>
            <a:rPr lang="cs-CZ" sz="1500" b="0" dirty="0"/>
          </a:br>
          <a:r>
            <a:rPr lang="cs-CZ" sz="1500" b="1" dirty="0"/>
            <a:t>140 000 Kč</a:t>
          </a:r>
          <a:endParaRPr lang="cs-CZ" sz="1600" b="1" dirty="0">
            <a:solidFill>
              <a:schemeClr val="accent1"/>
            </a:solidFill>
          </a:endParaRPr>
        </a:p>
      </dgm:t>
    </dgm:pt>
    <dgm:pt modelId="{A9DA58F4-ACC0-458D-8F4D-BC8292DF33B7}" type="parTrans" cxnId="{4D91156A-B44E-4114-A2BF-7438D1D60E04}">
      <dgm:prSet/>
      <dgm:spPr/>
      <dgm:t>
        <a:bodyPr/>
        <a:lstStyle/>
        <a:p>
          <a:endParaRPr lang="cs-CZ"/>
        </a:p>
      </dgm:t>
    </dgm:pt>
    <dgm:pt modelId="{F4B0DAE0-C818-4BB6-9EFD-1F5D5049F622}" type="sibTrans" cxnId="{4D91156A-B44E-4114-A2BF-7438D1D60E04}">
      <dgm:prSet/>
      <dgm:spPr/>
      <dgm:t>
        <a:bodyPr/>
        <a:lstStyle/>
        <a:p>
          <a:endParaRPr lang="cs-CZ"/>
        </a:p>
      </dgm:t>
    </dgm:pt>
    <dgm:pt modelId="{AC51B23B-E4BC-499E-95A7-AAE9117D5899}" type="pres">
      <dgm:prSet presAssocID="{F603D567-92AB-4ABC-AC45-FA6ADA09EDE1}" presName="Name0" presStyleCnt="0">
        <dgm:presLayoutVars>
          <dgm:dir/>
          <dgm:resizeHandles val="exact"/>
        </dgm:presLayoutVars>
      </dgm:prSet>
      <dgm:spPr/>
    </dgm:pt>
    <dgm:pt modelId="{EB63C53C-E889-45CE-8DF1-A8D4A77FFA9D}" type="pres">
      <dgm:prSet presAssocID="{F603D567-92AB-4ABC-AC45-FA6ADA09EDE1}" presName="fgShape" presStyleLbl="fgShp" presStyleIdx="0" presStyleCnt="1" custScaleX="104815" custLinFactNeighborX="0" custLinFactNeighborY="-31746"/>
      <dgm:spPr/>
    </dgm:pt>
    <dgm:pt modelId="{E3D86256-EC8A-4575-8870-6E4F505406F4}" type="pres">
      <dgm:prSet presAssocID="{F603D567-92AB-4ABC-AC45-FA6ADA09EDE1}" presName="linComp" presStyleCnt="0"/>
      <dgm:spPr/>
    </dgm:pt>
    <dgm:pt modelId="{9754D3E8-0A83-4D3C-A33E-C6C6ACB1ABF0}" type="pres">
      <dgm:prSet presAssocID="{357E9B6D-E25C-4E88-A181-E98123102E1A}" presName="compNode" presStyleCnt="0"/>
      <dgm:spPr/>
    </dgm:pt>
    <dgm:pt modelId="{39BCCF03-2B03-4720-B2B8-5647F2F915E0}" type="pres">
      <dgm:prSet presAssocID="{357E9B6D-E25C-4E88-A181-E98123102E1A}" presName="bkgdShape" presStyleLbl="node1" presStyleIdx="0" presStyleCnt="3" custScaleX="101578" custScaleY="56861" custLinFactNeighborX="56" custLinFactNeighborY="-3073"/>
      <dgm:spPr/>
    </dgm:pt>
    <dgm:pt modelId="{57BDD8C2-17DB-4399-82E2-6C23A07A766E}" type="pres">
      <dgm:prSet presAssocID="{357E9B6D-E25C-4E88-A181-E98123102E1A}" presName="nodeTx" presStyleLbl="node1" presStyleIdx="0" presStyleCnt="3">
        <dgm:presLayoutVars>
          <dgm:bulletEnabled val="1"/>
        </dgm:presLayoutVars>
      </dgm:prSet>
      <dgm:spPr/>
    </dgm:pt>
    <dgm:pt modelId="{940A0CCB-97E8-4C35-AA6B-C9BF999C0BAB}" type="pres">
      <dgm:prSet presAssocID="{357E9B6D-E25C-4E88-A181-E98123102E1A}" presName="invisiNode" presStyleLbl="node1" presStyleIdx="0" presStyleCnt="3"/>
      <dgm:spPr/>
    </dgm:pt>
    <dgm:pt modelId="{38585126-D0ED-4077-87A3-C703E2BE9907}" type="pres">
      <dgm:prSet presAssocID="{357E9B6D-E25C-4E88-A181-E98123102E1A}" presName="imagNode" presStyleLbl="fgImgPlace1" presStyleIdx="0" presStyleCnt="3" custLinFactNeighborX="-776" custLinFactNeighborY="-1071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566F641-0CD1-44AC-987A-F5324ABC28F2}" type="pres">
      <dgm:prSet presAssocID="{8206DDAF-7A91-4595-BACF-EE9500D880E3}" presName="sibTrans" presStyleLbl="sibTrans2D1" presStyleIdx="0" presStyleCnt="0"/>
      <dgm:spPr/>
    </dgm:pt>
    <dgm:pt modelId="{CCE420BD-B97F-45BB-82AA-FC5FB8EB539A}" type="pres">
      <dgm:prSet presAssocID="{D859306A-C95D-4CAE-B4E2-E9A9DF7C1917}" presName="compNode" presStyleCnt="0"/>
      <dgm:spPr/>
    </dgm:pt>
    <dgm:pt modelId="{72CAC378-6773-4934-A157-0C8030A15E1F}" type="pres">
      <dgm:prSet presAssocID="{D859306A-C95D-4CAE-B4E2-E9A9DF7C1917}" presName="bkgdShape" presStyleLbl="node1" presStyleIdx="1" presStyleCnt="3" custScaleX="94805" custScaleY="57598" custLinFactNeighborX="-255" custLinFactNeighborY="-3736"/>
      <dgm:spPr/>
    </dgm:pt>
    <dgm:pt modelId="{8E079734-8295-4DBF-AAE6-C53E6048CBB5}" type="pres">
      <dgm:prSet presAssocID="{D859306A-C95D-4CAE-B4E2-E9A9DF7C1917}" presName="nodeTx" presStyleLbl="node1" presStyleIdx="1" presStyleCnt="3">
        <dgm:presLayoutVars>
          <dgm:bulletEnabled val="1"/>
        </dgm:presLayoutVars>
      </dgm:prSet>
      <dgm:spPr/>
    </dgm:pt>
    <dgm:pt modelId="{6DB62259-409E-40A1-92FB-1733F916B9EA}" type="pres">
      <dgm:prSet presAssocID="{D859306A-C95D-4CAE-B4E2-E9A9DF7C1917}" presName="invisiNode" presStyleLbl="node1" presStyleIdx="1" presStyleCnt="3"/>
      <dgm:spPr/>
    </dgm:pt>
    <dgm:pt modelId="{0A586EB1-28AF-47C1-B551-8BC256D97D82}" type="pres">
      <dgm:prSet presAssocID="{D859306A-C95D-4CAE-B4E2-E9A9DF7C1917}" presName="imagNode" presStyleLbl="fgImgPlace1" presStyleIdx="1" presStyleCnt="3" custLinFactNeighborY="-11748">
        <dgm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dgm:style>
      </dgm:prSet>
      <dgm:spPr>
        <a:xfrm>
          <a:off x="3445513" y="241898"/>
          <a:ext cx="814633" cy="814633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336D441-92F4-48A1-88E8-DC1CDDDDE8D0}" type="pres">
      <dgm:prSet presAssocID="{2895E1B5-CC9E-47DF-8962-0A3858B1326C}" presName="sibTrans" presStyleLbl="sibTrans2D1" presStyleIdx="0" presStyleCnt="0"/>
      <dgm:spPr/>
    </dgm:pt>
    <dgm:pt modelId="{5BB9F5D8-5BB3-4CEB-A37C-AE27B0FD99C5}" type="pres">
      <dgm:prSet presAssocID="{FCAF107D-BD8F-4F02-BBA9-AB171C5ABE5A}" presName="compNode" presStyleCnt="0"/>
      <dgm:spPr/>
    </dgm:pt>
    <dgm:pt modelId="{6DCE22FD-988C-41DB-A760-C29578CBA155}" type="pres">
      <dgm:prSet presAssocID="{FCAF107D-BD8F-4F02-BBA9-AB171C5ABE5A}" presName="bkgdShape" presStyleLbl="node1" presStyleIdx="2" presStyleCnt="3" custAng="0" custScaleY="55340" custLinFactNeighborX="1838" custLinFactNeighborY="-7087"/>
      <dgm:spPr/>
    </dgm:pt>
    <dgm:pt modelId="{21679A32-F053-43BE-89E6-159871D05C72}" type="pres">
      <dgm:prSet presAssocID="{FCAF107D-BD8F-4F02-BBA9-AB171C5ABE5A}" presName="nodeTx" presStyleLbl="node1" presStyleIdx="2" presStyleCnt="3">
        <dgm:presLayoutVars>
          <dgm:bulletEnabled val="1"/>
        </dgm:presLayoutVars>
      </dgm:prSet>
      <dgm:spPr/>
    </dgm:pt>
    <dgm:pt modelId="{6DB07C11-592B-4770-A8A8-C6218D10BDB2}" type="pres">
      <dgm:prSet presAssocID="{FCAF107D-BD8F-4F02-BBA9-AB171C5ABE5A}" presName="invisiNode" presStyleLbl="node1" presStyleIdx="2" presStyleCnt="3"/>
      <dgm:spPr/>
    </dgm:pt>
    <dgm:pt modelId="{DB1EC844-13EE-496D-A7FD-A6B05B64104C}" type="pres">
      <dgm:prSet presAssocID="{FCAF107D-BD8F-4F02-BBA9-AB171C5ABE5A}" presName="imagNode" presStyleLbl="fgImgPlace1" presStyleIdx="2" presStyleCnt="3" custLinFactNeighborX="7476" custLinFactNeighborY="-16946">
        <dgm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dgm:style>
      </dgm:prSet>
      <dgm:spPr>
        <a:xfrm>
          <a:off x="6050630" y="213363"/>
          <a:ext cx="814633" cy="814633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9201C709-3D02-45E1-8048-805B1B4BB253}" srcId="{F603D567-92AB-4ABC-AC45-FA6ADA09EDE1}" destId="{357E9B6D-E25C-4E88-A181-E98123102E1A}" srcOrd="0" destOrd="0" parTransId="{B069961C-6E32-4E64-81F3-D0B1CAD385CF}" sibTransId="{8206DDAF-7A91-4595-BACF-EE9500D880E3}"/>
    <dgm:cxn modelId="{1CFA9820-E246-4453-B62B-3720732E7D38}" type="presOf" srcId="{F603D567-92AB-4ABC-AC45-FA6ADA09EDE1}" destId="{AC51B23B-E4BC-499E-95A7-AAE9117D5899}" srcOrd="0" destOrd="0" presId="urn:microsoft.com/office/officeart/2005/8/layout/hList7"/>
    <dgm:cxn modelId="{EAB3AA22-E78F-45E3-B8BD-A9D5AAC4F378}" type="presOf" srcId="{D859306A-C95D-4CAE-B4E2-E9A9DF7C1917}" destId="{72CAC378-6773-4934-A157-0C8030A15E1F}" srcOrd="0" destOrd="0" presId="urn:microsoft.com/office/officeart/2005/8/layout/hList7"/>
    <dgm:cxn modelId="{08647A28-6B1D-4A43-8491-5BA39760ED12}" type="presOf" srcId="{FCAF107D-BD8F-4F02-BBA9-AB171C5ABE5A}" destId="{21679A32-F053-43BE-89E6-159871D05C72}" srcOrd="1" destOrd="0" presId="urn:microsoft.com/office/officeart/2005/8/layout/hList7"/>
    <dgm:cxn modelId="{FDB5563B-26B8-4CAC-8A34-3BF05364EEA8}" type="presOf" srcId="{8206DDAF-7A91-4595-BACF-EE9500D880E3}" destId="{3566F641-0CD1-44AC-987A-F5324ABC28F2}" srcOrd="0" destOrd="0" presId="urn:microsoft.com/office/officeart/2005/8/layout/hList7"/>
    <dgm:cxn modelId="{4D91156A-B44E-4114-A2BF-7438D1D60E04}" srcId="{F603D567-92AB-4ABC-AC45-FA6ADA09EDE1}" destId="{FCAF107D-BD8F-4F02-BBA9-AB171C5ABE5A}" srcOrd="2" destOrd="0" parTransId="{A9DA58F4-ACC0-458D-8F4D-BC8292DF33B7}" sibTransId="{F4B0DAE0-C818-4BB6-9EFD-1F5D5049F622}"/>
    <dgm:cxn modelId="{38AB8282-9D22-47D6-A4C3-60A7B6495DE3}" type="presOf" srcId="{357E9B6D-E25C-4E88-A181-E98123102E1A}" destId="{57BDD8C2-17DB-4399-82E2-6C23A07A766E}" srcOrd="1" destOrd="0" presId="urn:microsoft.com/office/officeart/2005/8/layout/hList7"/>
    <dgm:cxn modelId="{744B188E-70D6-4368-98FE-5E773437D561}" type="presOf" srcId="{FCAF107D-BD8F-4F02-BBA9-AB171C5ABE5A}" destId="{6DCE22FD-988C-41DB-A760-C29578CBA155}" srcOrd="0" destOrd="0" presId="urn:microsoft.com/office/officeart/2005/8/layout/hList7"/>
    <dgm:cxn modelId="{9EEFD093-D844-4CD6-8F39-F57437112830}" srcId="{F603D567-92AB-4ABC-AC45-FA6ADA09EDE1}" destId="{D859306A-C95D-4CAE-B4E2-E9A9DF7C1917}" srcOrd="1" destOrd="0" parTransId="{46401F49-E0A4-42C9-A293-9B2180860346}" sibTransId="{2895E1B5-CC9E-47DF-8962-0A3858B1326C}"/>
    <dgm:cxn modelId="{358371A0-5214-436F-88CC-C9E700C6AE87}" type="presOf" srcId="{2895E1B5-CC9E-47DF-8962-0A3858B1326C}" destId="{8336D441-92F4-48A1-88E8-DC1CDDDDE8D0}" srcOrd="0" destOrd="0" presId="urn:microsoft.com/office/officeart/2005/8/layout/hList7"/>
    <dgm:cxn modelId="{8180CCCA-A8C2-467A-984A-E70C2BCC64C0}" type="presOf" srcId="{357E9B6D-E25C-4E88-A181-E98123102E1A}" destId="{39BCCF03-2B03-4720-B2B8-5647F2F915E0}" srcOrd="0" destOrd="0" presId="urn:microsoft.com/office/officeart/2005/8/layout/hList7"/>
    <dgm:cxn modelId="{4EC4A1DD-2EE0-49F0-8F19-94EEA4F4AE1A}" type="presOf" srcId="{D859306A-C95D-4CAE-B4E2-E9A9DF7C1917}" destId="{8E079734-8295-4DBF-AAE6-C53E6048CBB5}" srcOrd="1" destOrd="0" presId="urn:microsoft.com/office/officeart/2005/8/layout/hList7"/>
    <dgm:cxn modelId="{09FF8C99-A7BF-4783-88C9-9ACC42E7604E}" type="presParOf" srcId="{AC51B23B-E4BC-499E-95A7-AAE9117D5899}" destId="{EB63C53C-E889-45CE-8DF1-A8D4A77FFA9D}" srcOrd="0" destOrd="0" presId="urn:microsoft.com/office/officeart/2005/8/layout/hList7"/>
    <dgm:cxn modelId="{FDF30083-A2D3-4C3E-81CA-EC17F456085F}" type="presParOf" srcId="{AC51B23B-E4BC-499E-95A7-AAE9117D5899}" destId="{E3D86256-EC8A-4575-8870-6E4F505406F4}" srcOrd="1" destOrd="0" presId="urn:microsoft.com/office/officeart/2005/8/layout/hList7"/>
    <dgm:cxn modelId="{13A069C0-A488-4747-B74F-FCC97B6F110B}" type="presParOf" srcId="{E3D86256-EC8A-4575-8870-6E4F505406F4}" destId="{9754D3E8-0A83-4D3C-A33E-C6C6ACB1ABF0}" srcOrd="0" destOrd="0" presId="urn:microsoft.com/office/officeart/2005/8/layout/hList7"/>
    <dgm:cxn modelId="{728E2066-7751-49F6-9EBE-88AF4A90D75C}" type="presParOf" srcId="{9754D3E8-0A83-4D3C-A33E-C6C6ACB1ABF0}" destId="{39BCCF03-2B03-4720-B2B8-5647F2F915E0}" srcOrd="0" destOrd="0" presId="urn:microsoft.com/office/officeart/2005/8/layout/hList7"/>
    <dgm:cxn modelId="{E18447DA-2979-492C-AEE2-9DC0F52C7D63}" type="presParOf" srcId="{9754D3E8-0A83-4D3C-A33E-C6C6ACB1ABF0}" destId="{57BDD8C2-17DB-4399-82E2-6C23A07A766E}" srcOrd="1" destOrd="0" presId="urn:microsoft.com/office/officeart/2005/8/layout/hList7"/>
    <dgm:cxn modelId="{093B0CEB-356A-44B5-8C08-49D51CC2E5A7}" type="presParOf" srcId="{9754D3E8-0A83-4D3C-A33E-C6C6ACB1ABF0}" destId="{940A0CCB-97E8-4C35-AA6B-C9BF999C0BAB}" srcOrd="2" destOrd="0" presId="urn:microsoft.com/office/officeart/2005/8/layout/hList7"/>
    <dgm:cxn modelId="{F9E7EE85-5618-4BA8-B868-6B62FCBB09AF}" type="presParOf" srcId="{9754D3E8-0A83-4D3C-A33E-C6C6ACB1ABF0}" destId="{38585126-D0ED-4077-87A3-C703E2BE9907}" srcOrd="3" destOrd="0" presId="urn:microsoft.com/office/officeart/2005/8/layout/hList7"/>
    <dgm:cxn modelId="{DEC18B14-5E94-42A1-B9EB-4FB1E8964AD9}" type="presParOf" srcId="{E3D86256-EC8A-4575-8870-6E4F505406F4}" destId="{3566F641-0CD1-44AC-987A-F5324ABC28F2}" srcOrd="1" destOrd="0" presId="urn:microsoft.com/office/officeart/2005/8/layout/hList7"/>
    <dgm:cxn modelId="{A2F44D83-D7A4-4311-AAA6-C92BA7A0C868}" type="presParOf" srcId="{E3D86256-EC8A-4575-8870-6E4F505406F4}" destId="{CCE420BD-B97F-45BB-82AA-FC5FB8EB539A}" srcOrd="2" destOrd="0" presId="urn:microsoft.com/office/officeart/2005/8/layout/hList7"/>
    <dgm:cxn modelId="{9DA6912B-B79E-4D24-8C46-DFA82C12D070}" type="presParOf" srcId="{CCE420BD-B97F-45BB-82AA-FC5FB8EB539A}" destId="{72CAC378-6773-4934-A157-0C8030A15E1F}" srcOrd="0" destOrd="0" presId="urn:microsoft.com/office/officeart/2005/8/layout/hList7"/>
    <dgm:cxn modelId="{761775C6-35EF-4504-B1A1-4EEB1E2C2B38}" type="presParOf" srcId="{CCE420BD-B97F-45BB-82AA-FC5FB8EB539A}" destId="{8E079734-8295-4DBF-AAE6-C53E6048CBB5}" srcOrd="1" destOrd="0" presId="urn:microsoft.com/office/officeart/2005/8/layout/hList7"/>
    <dgm:cxn modelId="{A1EBC21E-B241-4F09-BC34-DFCFA9B89A1E}" type="presParOf" srcId="{CCE420BD-B97F-45BB-82AA-FC5FB8EB539A}" destId="{6DB62259-409E-40A1-92FB-1733F916B9EA}" srcOrd="2" destOrd="0" presId="urn:microsoft.com/office/officeart/2005/8/layout/hList7"/>
    <dgm:cxn modelId="{D2499CE8-6694-4B05-9C70-0AF8E27C10DB}" type="presParOf" srcId="{CCE420BD-B97F-45BB-82AA-FC5FB8EB539A}" destId="{0A586EB1-28AF-47C1-B551-8BC256D97D82}" srcOrd="3" destOrd="0" presId="urn:microsoft.com/office/officeart/2005/8/layout/hList7"/>
    <dgm:cxn modelId="{11B26350-E317-495D-92DF-118360BC5B64}" type="presParOf" srcId="{E3D86256-EC8A-4575-8870-6E4F505406F4}" destId="{8336D441-92F4-48A1-88E8-DC1CDDDDE8D0}" srcOrd="3" destOrd="0" presId="urn:microsoft.com/office/officeart/2005/8/layout/hList7"/>
    <dgm:cxn modelId="{1E98B25D-5ACE-441D-A4B0-E6823393C1E8}" type="presParOf" srcId="{E3D86256-EC8A-4575-8870-6E4F505406F4}" destId="{5BB9F5D8-5BB3-4CEB-A37C-AE27B0FD99C5}" srcOrd="4" destOrd="0" presId="urn:microsoft.com/office/officeart/2005/8/layout/hList7"/>
    <dgm:cxn modelId="{9FCED8E3-224F-4111-904E-D32D117FFA53}" type="presParOf" srcId="{5BB9F5D8-5BB3-4CEB-A37C-AE27B0FD99C5}" destId="{6DCE22FD-988C-41DB-A760-C29578CBA155}" srcOrd="0" destOrd="0" presId="urn:microsoft.com/office/officeart/2005/8/layout/hList7"/>
    <dgm:cxn modelId="{F1889400-0B3A-4A5C-897C-328C508169C3}" type="presParOf" srcId="{5BB9F5D8-5BB3-4CEB-A37C-AE27B0FD99C5}" destId="{21679A32-F053-43BE-89E6-159871D05C72}" srcOrd="1" destOrd="0" presId="urn:microsoft.com/office/officeart/2005/8/layout/hList7"/>
    <dgm:cxn modelId="{5326F5C8-B2F7-4692-A2DC-0709960CFA62}" type="presParOf" srcId="{5BB9F5D8-5BB3-4CEB-A37C-AE27B0FD99C5}" destId="{6DB07C11-592B-4770-A8A8-C6218D10BDB2}" srcOrd="2" destOrd="0" presId="urn:microsoft.com/office/officeart/2005/8/layout/hList7"/>
    <dgm:cxn modelId="{6DDBC1AA-3006-4302-ABDD-AB843DCFA987}" type="presParOf" srcId="{5BB9F5D8-5BB3-4CEB-A37C-AE27B0FD99C5}" destId="{DB1EC844-13EE-496D-A7FD-A6B05B64104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603D567-92AB-4ABC-AC45-FA6ADA09EDE1}" type="doc">
      <dgm:prSet loTypeId="urn:microsoft.com/office/officeart/2005/8/layout/hList7" loCatId="picture" qsTypeId="urn:microsoft.com/office/officeart/2005/8/quickstyle/simple1" qsCatId="simple" csTypeId="urn:microsoft.com/office/officeart/2005/8/colors/accent3_2" csCatId="accent3" phldr="1"/>
      <dgm:spPr/>
    </dgm:pt>
    <dgm:pt modelId="{357E9B6D-E25C-4E88-A181-E98123102E1A}">
      <dgm:prSet phldrT="[Text]" custT="1"/>
      <dgm:spPr/>
      <dgm:t>
        <a:bodyPr/>
        <a:lstStyle/>
        <a:p>
          <a:r>
            <a:rPr lang="cs-CZ" sz="1600" b="0" dirty="0"/>
            <a:t>Optimální zateplení</a:t>
          </a:r>
          <a:br>
            <a:rPr lang="cs-CZ" sz="1600" b="1" dirty="0"/>
          </a:br>
          <a:r>
            <a:rPr lang="cs-CZ" sz="1600" b="1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 3 408 074 Kč</a:t>
          </a:r>
          <a:endParaRPr lang="cs-CZ" sz="1600" b="1" dirty="0"/>
        </a:p>
      </dgm:t>
    </dgm:pt>
    <dgm:pt modelId="{B069961C-6E32-4E64-81F3-D0B1CAD385CF}" type="parTrans" cxnId="{9201C709-3D02-45E1-8048-805B1B4BB253}">
      <dgm:prSet/>
      <dgm:spPr/>
      <dgm:t>
        <a:bodyPr/>
        <a:lstStyle/>
        <a:p>
          <a:endParaRPr lang="cs-CZ"/>
        </a:p>
      </dgm:t>
    </dgm:pt>
    <dgm:pt modelId="{8206DDAF-7A91-4595-BACF-EE9500D880E3}" type="sibTrans" cxnId="{9201C709-3D02-45E1-8048-805B1B4BB253}">
      <dgm:prSet/>
      <dgm:spPr/>
      <dgm:t>
        <a:bodyPr/>
        <a:lstStyle/>
        <a:p>
          <a:endParaRPr lang="cs-CZ"/>
        </a:p>
      </dgm:t>
    </dgm:pt>
    <dgm:pt modelId="{D859306A-C95D-4CAE-B4E2-E9A9DF7C1917}">
      <dgm:prSet phldrT="[Text]" custT="1"/>
      <dgm:spPr/>
      <dgm:t>
        <a:bodyPr/>
        <a:lstStyle/>
        <a:p>
          <a:r>
            <a:rPr lang="cs-CZ" sz="1600" dirty="0">
              <a:solidFill>
                <a:schemeClr val="tx1"/>
              </a:solidFill>
            </a:rPr>
            <a:t>Bonus pro nízkopříjmové domácnosti</a:t>
          </a:r>
          <a:br>
            <a:rPr lang="cs-CZ" sz="1600" dirty="0">
              <a:solidFill>
                <a:schemeClr val="tx1"/>
              </a:solidFill>
            </a:rPr>
          </a:br>
          <a:r>
            <a:rPr lang="cs-CZ" sz="1600" b="1" dirty="0">
              <a:solidFill>
                <a:schemeClr val="tx1"/>
              </a:solidFill>
            </a:rPr>
            <a:t>1 350 000 Kč</a:t>
          </a:r>
        </a:p>
      </dgm:t>
    </dgm:pt>
    <dgm:pt modelId="{46401F49-E0A4-42C9-A293-9B2180860346}" type="parTrans" cxnId="{9EEFD093-D844-4CD6-8F39-F57437112830}">
      <dgm:prSet/>
      <dgm:spPr/>
      <dgm:t>
        <a:bodyPr/>
        <a:lstStyle/>
        <a:p>
          <a:endParaRPr lang="cs-CZ"/>
        </a:p>
      </dgm:t>
    </dgm:pt>
    <dgm:pt modelId="{2895E1B5-CC9E-47DF-8962-0A3858B1326C}" type="sibTrans" cxnId="{9EEFD093-D844-4CD6-8F39-F57437112830}">
      <dgm:prSet/>
      <dgm:spPr/>
      <dgm:t>
        <a:bodyPr/>
        <a:lstStyle/>
        <a:p>
          <a:endParaRPr lang="cs-CZ"/>
        </a:p>
      </dgm:t>
    </dgm:pt>
    <dgm:pt modelId="{AC51B23B-E4BC-499E-95A7-AAE9117D5899}" type="pres">
      <dgm:prSet presAssocID="{F603D567-92AB-4ABC-AC45-FA6ADA09EDE1}" presName="Name0" presStyleCnt="0">
        <dgm:presLayoutVars>
          <dgm:dir/>
          <dgm:resizeHandles val="exact"/>
        </dgm:presLayoutVars>
      </dgm:prSet>
      <dgm:spPr/>
    </dgm:pt>
    <dgm:pt modelId="{EB63C53C-E889-45CE-8DF1-A8D4A77FFA9D}" type="pres">
      <dgm:prSet presAssocID="{F603D567-92AB-4ABC-AC45-FA6ADA09EDE1}" presName="fgShape" presStyleLbl="fgShp" presStyleIdx="0" presStyleCnt="1" custScaleX="102326" custLinFactNeighborX="0" custLinFactNeighborY="-31746"/>
      <dgm:spPr/>
    </dgm:pt>
    <dgm:pt modelId="{E3D86256-EC8A-4575-8870-6E4F505406F4}" type="pres">
      <dgm:prSet presAssocID="{F603D567-92AB-4ABC-AC45-FA6ADA09EDE1}" presName="linComp" presStyleCnt="0"/>
      <dgm:spPr/>
    </dgm:pt>
    <dgm:pt modelId="{9754D3E8-0A83-4D3C-A33E-C6C6ACB1ABF0}" type="pres">
      <dgm:prSet presAssocID="{357E9B6D-E25C-4E88-A181-E98123102E1A}" presName="compNode" presStyleCnt="0"/>
      <dgm:spPr/>
    </dgm:pt>
    <dgm:pt modelId="{39BCCF03-2B03-4720-B2B8-5647F2F915E0}" type="pres">
      <dgm:prSet presAssocID="{357E9B6D-E25C-4E88-A181-E98123102E1A}" presName="bkgdShape" presStyleLbl="node1" presStyleIdx="0" presStyleCnt="2" custScaleX="101578" custScaleY="56861" custLinFactNeighborX="56" custLinFactNeighborY="-3073"/>
      <dgm:spPr/>
    </dgm:pt>
    <dgm:pt modelId="{57BDD8C2-17DB-4399-82E2-6C23A07A766E}" type="pres">
      <dgm:prSet presAssocID="{357E9B6D-E25C-4E88-A181-E98123102E1A}" presName="nodeTx" presStyleLbl="node1" presStyleIdx="0" presStyleCnt="2">
        <dgm:presLayoutVars>
          <dgm:bulletEnabled val="1"/>
        </dgm:presLayoutVars>
      </dgm:prSet>
      <dgm:spPr/>
    </dgm:pt>
    <dgm:pt modelId="{940A0CCB-97E8-4C35-AA6B-C9BF999C0BAB}" type="pres">
      <dgm:prSet presAssocID="{357E9B6D-E25C-4E88-A181-E98123102E1A}" presName="invisiNode" presStyleLbl="node1" presStyleIdx="0" presStyleCnt="2"/>
      <dgm:spPr/>
    </dgm:pt>
    <dgm:pt modelId="{38585126-D0ED-4077-87A3-C703E2BE9907}" type="pres">
      <dgm:prSet presAssocID="{357E9B6D-E25C-4E88-A181-E98123102E1A}" presName="imagNode" presStyleLbl="fgImgPlace1" presStyleIdx="0" presStyleCnt="2" custLinFactNeighborX="-776" custLinFactNeighborY="-1071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566F641-0CD1-44AC-987A-F5324ABC28F2}" type="pres">
      <dgm:prSet presAssocID="{8206DDAF-7A91-4595-BACF-EE9500D880E3}" presName="sibTrans" presStyleLbl="sibTrans2D1" presStyleIdx="0" presStyleCnt="0"/>
      <dgm:spPr/>
    </dgm:pt>
    <dgm:pt modelId="{CCE420BD-B97F-45BB-82AA-FC5FB8EB539A}" type="pres">
      <dgm:prSet presAssocID="{D859306A-C95D-4CAE-B4E2-E9A9DF7C1917}" presName="compNode" presStyleCnt="0"/>
      <dgm:spPr/>
    </dgm:pt>
    <dgm:pt modelId="{72CAC378-6773-4934-A157-0C8030A15E1F}" type="pres">
      <dgm:prSet presAssocID="{D859306A-C95D-4CAE-B4E2-E9A9DF7C1917}" presName="bkgdShape" presStyleLbl="node1" presStyleIdx="1" presStyleCnt="2" custScaleX="94805" custScaleY="57598" custLinFactNeighborX="-255" custLinFactNeighborY="-3736"/>
      <dgm:spPr/>
    </dgm:pt>
    <dgm:pt modelId="{8E079734-8295-4DBF-AAE6-C53E6048CBB5}" type="pres">
      <dgm:prSet presAssocID="{D859306A-C95D-4CAE-B4E2-E9A9DF7C1917}" presName="nodeTx" presStyleLbl="node1" presStyleIdx="1" presStyleCnt="2">
        <dgm:presLayoutVars>
          <dgm:bulletEnabled val="1"/>
        </dgm:presLayoutVars>
      </dgm:prSet>
      <dgm:spPr/>
    </dgm:pt>
    <dgm:pt modelId="{6DB62259-409E-40A1-92FB-1733F916B9EA}" type="pres">
      <dgm:prSet presAssocID="{D859306A-C95D-4CAE-B4E2-E9A9DF7C1917}" presName="invisiNode" presStyleLbl="node1" presStyleIdx="1" presStyleCnt="2"/>
      <dgm:spPr/>
    </dgm:pt>
    <dgm:pt modelId="{0A586EB1-28AF-47C1-B551-8BC256D97D82}" type="pres">
      <dgm:prSet presAssocID="{D859306A-C95D-4CAE-B4E2-E9A9DF7C1917}" presName="imagNode" presStyleLbl="fgImgPlace1" presStyleIdx="1" presStyleCnt="2" custLinFactNeighborY="-11748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soba používající přenosný počítač"/>
        </a:ext>
      </dgm:extLst>
    </dgm:pt>
  </dgm:ptLst>
  <dgm:cxnLst>
    <dgm:cxn modelId="{9201C709-3D02-45E1-8048-805B1B4BB253}" srcId="{F603D567-92AB-4ABC-AC45-FA6ADA09EDE1}" destId="{357E9B6D-E25C-4E88-A181-E98123102E1A}" srcOrd="0" destOrd="0" parTransId="{B069961C-6E32-4E64-81F3-D0B1CAD385CF}" sibTransId="{8206DDAF-7A91-4595-BACF-EE9500D880E3}"/>
    <dgm:cxn modelId="{1CFA9820-E246-4453-B62B-3720732E7D38}" type="presOf" srcId="{F603D567-92AB-4ABC-AC45-FA6ADA09EDE1}" destId="{AC51B23B-E4BC-499E-95A7-AAE9117D5899}" srcOrd="0" destOrd="0" presId="urn:microsoft.com/office/officeart/2005/8/layout/hList7"/>
    <dgm:cxn modelId="{EAB3AA22-E78F-45E3-B8BD-A9D5AAC4F378}" type="presOf" srcId="{D859306A-C95D-4CAE-B4E2-E9A9DF7C1917}" destId="{72CAC378-6773-4934-A157-0C8030A15E1F}" srcOrd="0" destOrd="0" presId="urn:microsoft.com/office/officeart/2005/8/layout/hList7"/>
    <dgm:cxn modelId="{FDB5563B-26B8-4CAC-8A34-3BF05364EEA8}" type="presOf" srcId="{8206DDAF-7A91-4595-BACF-EE9500D880E3}" destId="{3566F641-0CD1-44AC-987A-F5324ABC28F2}" srcOrd="0" destOrd="0" presId="urn:microsoft.com/office/officeart/2005/8/layout/hList7"/>
    <dgm:cxn modelId="{38AB8282-9D22-47D6-A4C3-60A7B6495DE3}" type="presOf" srcId="{357E9B6D-E25C-4E88-A181-E98123102E1A}" destId="{57BDD8C2-17DB-4399-82E2-6C23A07A766E}" srcOrd="1" destOrd="0" presId="urn:microsoft.com/office/officeart/2005/8/layout/hList7"/>
    <dgm:cxn modelId="{9EEFD093-D844-4CD6-8F39-F57437112830}" srcId="{F603D567-92AB-4ABC-AC45-FA6ADA09EDE1}" destId="{D859306A-C95D-4CAE-B4E2-E9A9DF7C1917}" srcOrd="1" destOrd="0" parTransId="{46401F49-E0A4-42C9-A293-9B2180860346}" sibTransId="{2895E1B5-CC9E-47DF-8962-0A3858B1326C}"/>
    <dgm:cxn modelId="{8180CCCA-A8C2-467A-984A-E70C2BCC64C0}" type="presOf" srcId="{357E9B6D-E25C-4E88-A181-E98123102E1A}" destId="{39BCCF03-2B03-4720-B2B8-5647F2F915E0}" srcOrd="0" destOrd="0" presId="urn:microsoft.com/office/officeart/2005/8/layout/hList7"/>
    <dgm:cxn modelId="{4EC4A1DD-2EE0-49F0-8F19-94EEA4F4AE1A}" type="presOf" srcId="{D859306A-C95D-4CAE-B4E2-E9A9DF7C1917}" destId="{8E079734-8295-4DBF-AAE6-C53E6048CBB5}" srcOrd="1" destOrd="0" presId="urn:microsoft.com/office/officeart/2005/8/layout/hList7"/>
    <dgm:cxn modelId="{09FF8C99-A7BF-4783-88C9-9ACC42E7604E}" type="presParOf" srcId="{AC51B23B-E4BC-499E-95A7-AAE9117D5899}" destId="{EB63C53C-E889-45CE-8DF1-A8D4A77FFA9D}" srcOrd="0" destOrd="0" presId="urn:microsoft.com/office/officeart/2005/8/layout/hList7"/>
    <dgm:cxn modelId="{FDF30083-A2D3-4C3E-81CA-EC17F456085F}" type="presParOf" srcId="{AC51B23B-E4BC-499E-95A7-AAE9117D5899}" destId="{E3D86256-EC8A-4575-8870-6E4F505406F4}" srcOrd="1" destOrd="0" presId="urn:microsoft.com/office/officeart/2005/8/layout/hList7"/>
    <dgm:cxn modelId="{13A069C0-A488-4747-B74F-FCC97B6F110B}" type="presParOf" srcId="{E3D86256-EC8A-4575-8870-6E4F505406F4}" destId="{9754D3E8-0A83-4D3C-A33E-C6C6ACB1ABF0}" srcOrd="0" destOrd="0" presId="urn:microsoft.com/office/officeart/2005/8/layout/hList7"/>
    <dgm:cxn modelId="{728E2066-7751-49F6-9EBE-88AF4A90D75C}" type="presParOf" srcId="{9754D3E8-0A83-4D3C-A33E-C6C6ACB1ABF0}" destId="{39BCCF03-2B03-4720-B2B8-5647F2F915E0}" srcOrd="0" destOrd="0" presId="urn:microsoft.com/office/officeart/2005/8/layout/hList7"/>
    <dgm:cxn modelId="{E18447DA-2979-492C-AEE2-9DC0F52C7D63}" type="presParOf" srcId="{9754D3E8-0A83-4D3C-A33E-C6C6ACB1ABF0}" destId="{57BDD8C2-17DB-4399-82E2-6C23A07A766E}" srcOrd="1" destOrd="0" presId="urn:microsoft.com/office/officeart/2005/8/layout/hList7"/>
    <dgm:cxn modelId="{093B0CEB-356A-44B5-8C08-49D51CC2E5A7}" type="presParOf" srcId="{9754D3E8-0A83-4D3C-A33E-C6C6ACB1ABF0}" destId="{940A0CCB-97E8-4C35-AA6B-C9BF999C0BAB}" srcOrd="2" destOrd="0" presId="urn:microsoft.com/office/officeart/2005/8/layout/hList7"/>
    <dgm:cxn modelId="{F9E7EE85-5618-4BA8-B868-6B62FCBB09AF}" type="presParOf" srcId="{9754D3E8-0A83-4D3C-A33E-C6C6ACB1ABF0}" destId="{38585126-D0ED-4077-87A3-C703E2BE9907}" srcOrd="3" destOrd="0" presId="urn:microsoft.com/office/officeart/2005/8/layout/hList7"/>
    <dgm:cxn modelId="{DEC18B14-5E94-42A1-B9EB-4FB1E8964AD9}" type="presParOf" srcId="{E3D86256-EC8A-4575-8870-6E4F505406F4}" destId="{3566F641-0CD1-44AC-987A-F5324ABC28F2}" srcOrd="1" destOrd="0" presId="urn:microsoft.com/office/officeart/2005/8/layout/hList7"/>
    <dgm:cxn modelId="{A2F44D83-D7A4-4311-AAA6-C92BA7A0C868}" type="presParOf" srcId="{E3D86256-EC8A-4575-8870-6E4F505406F4}" destId="{CCE420BD-B97F-45BB-82AA-FC5FB8EB539A}" srcOrd="2" destOrd="0" presId="urn:microsoft.com/office/officeart/2005/8/layout/hList7"/>
    <dgm:cxn modelId="{9DA6912B-B79E-4D24-8C46-DFA82C12D070}" type="presParOf" srcId="{CCE420BD-B97F-45BB-82AA-FC5FB8EB539A}" destId="{72CAC378-6773-4934-A157-0C8030A15E1F}" srcOrd="0" destOrd="0" presId="urn:microsoft.com/office/officeart/2005/8/layout/hList7"/>
    <dgm:cxn modelId="{761775C6-35EF-4504-B1A1-4EEB1E2C2B38}" type="presParOf" srcId="{CCE420BD-B97F-45BB-82AA-FC5FB8EB539A}" destId="{8E079734-8295-4DBF-AAE6-C53E6048CBB5}" srcOrd="1" destOrd="0" presId="urn:microsoft.com/office/officeart/2005/8/layout/hList7"/>
    <dgm:cxn modelId="{A1EBC21E-B241-4F09-BC34-DFCFA9B89A1E}" type="presParOf" srcId="{CCE420BD-B97F-45BB-82AA-FC5FB8EB539A}" destId="{6DB62259-409E-40A1-92FB-1733F916B9EA}" srcOrd="2" destOrd="0" presId="urn:microsoft.com/office/officeart/2005/8/layout/hList7"/>
    <dgm:cxn modelId="{D2499CE8-6694-4B05-9C70-0AF8E27C10DB}" type="presParOf" srcId="{CCE420BD-B97F-45BB-82AA-FC5FB8EB539A}" destId="{0A586EB1-28AF-47C1-B551-8BC256D97D8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308672B-1434-43DC-B4BC-DE788416663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D68A851-381D-4F72-9AB7-C80BD5B4AAAD}">
      <dgm:prSet phldrT="[Text]" custT="1"/>
      <dgm:spPr/>
      <dgm:t>
        <a:bodyPr/>
        <a:lstStyle/>
        <a:p>
          <a:r>
            <a:rPr lang="cs-CZ" sz="1800" b="0" dirty="0"/>
            <a:t>CELKOVÁ DODANÁ ENERGIE</a:t>
          </a:r>
        </a:p>
      </dgm:t>
    </dgm:pt>
    <dgm:pt modelId="{2EAEB624-F42A-439D-8AA8-E7373031EE9E}" type="parTrans" cxnId="{EE3B4E84-467E-468E-A3DC-BB77C3FBA731}">
      <dgm:prSet/>
      <dgm:spPr/>
      <dgm:t>
        <a:bodyPr/>
        <a:lstStyle/>
        <a:p>
          <a:endParaRPr lang="cs-CZ"/>
        </a:p>
      </dgm:t>
    </dgm:pt>
    <dgm:pt modelId="{471E6CDC-8F32-44BB-8ADD-B4AACEE54858}" type="sibTrans" cxnId="{EE3B4E84-467E-468E-A3DC-BB77C3FBA731}">
      <dgm:prSet/>
      <dgm:spPr/>
      <dgm:t>
        <a:bodyPr/>
        <a:lstStyle/>
        <a:p>
          <a:endParaRPr lang="cs-CZ" dirty="0"/>
        </a:p>
      </dgm:t>
    </dgm:pt>
    <dgm:pt modelId="{988E3587-C27F-48A7-AA89-D86FF3B039F8}">
      <dgm:prSet phldrT="[Text]"/>
      <dgm:spPr/>
      <dgm:t>
        <a:bodyPr/>
        <a:lstStyle/>
        <a:p>
          <a:r>
            <a:rPr lang="cs-CZ" b="1" dirty="0">
              <a:solidFill>
                <a:schemeClr val="accent2">
                  <a:lumMod val="40000"/>
                  <a:lumOff val="60000"/>
                </a:schemeClr>
              </a:solidFill>
            </a:rPr>
            <a:t>C</a:t>
          </a:r>
        </a:p>
      </dgm:t>
    </dgm:pt>
    <dgm:pt modelId="{CF49391F-7505-449F-B6DF-31D7C17A51FA}" type="parTrans" cxnId="{EA609006-9803-4D18-A0D1-4B367C71AE2E}">
      <dgm:prSet/>
      <dgm:spPr/>
      <dgm:t>
        <a:bodyPr/>
        <a:lstStyle/>
        <a:p>
          <a:endParaRPr lang="cs-CZ"/>
        </a:p>
      </dgm:t>
    </dgm:pt>
    <dgm:pt modelId="{6D69C36B-7CA2-442B-A143-34F67601BA3A}" type="sibTrans" cxnId="{EA609006-9803-4D18-A0D1-4B367C71AE2E}">
      <dgm:prSet/>
      <dgm:spPr/>
      <dgm:t>
        <a:bodyPr/>
        <a:lstStyle/>
        <a:p>
          <a:endParaRPr lang="cs-CZ"/>
        </a:p>
      </dgm:t>
    </dgm:pt>
    <dgm:pt modelId="{3D311732-9034-418D-9664-CDD42B2770BC}">
      <dgm:prSet phldrT="[Text]"/>
      <dgm:spPr/>
      <dgm:t>
        <a:bodyPr/>
        <a:lstStyle/>
        <a:p>
          <a:r>
            <a:rPr lang="cs-CZ" b="1" dirty="0">
              <a:solidFill>
                <a:srgbClr val="FF6600"/>
              </a:solidFill>
            </a:rPr>
            <a:t>F</a:t>
          </a:r>
        </a:p>
      </dgm:t>
    </dgm:pt>
    <dgm:pt modelId="{99E1B32A-D346-4E0E-A4B0-77EC5F40AF9C}" type="parTrans" cxnId="{55639FA8-7FC8-49BC-9B57-9AF63D447640}">
      <dgm:prSet/>
      <dgm:spPr/>
      <dgm:t>
        <a:bodyPr/>
        <a:lstStyle/>
        <a:p>
          <a:endParaRPr lang="cs-CZ"/>
        </a:p>
      </dgm:t>
    </dgm:pt>
    <dgm:pt modelId="{10A28270-526A-483B-9A0A-663FB7712036}" type="sibTrans" cxnId="{55639FA8-7FC8-49BC-9B57-9AF63D447640}">
      <dgm:prSet/>
      <dgm:spPr/>
      <dgm:t>
        <a:bodyPr/>
        <a:lstStyle/>
        <a:p>
          <a:endParaRPr lang="cs-CZ" dirty="0"/>
        </a:p>
      </dgm:t>
    </dgm:pt>
    <dgm:pt modelId="{F097DC2C-85C0-4350-A6B5-5CCABCB0EAC1}" type="pres">
      <dgm:prSet presAssocID="{3308672B-1434-43DC-B4BC-DE7884166635}" presName="linearFlow" presStyleCnt="0">
        <dgm:presLayoutVars>
          <dgm:dir/>
          <dgm:resizeHandles val="exact"/>
        </dgm:presLayoutVars>
      </dgm:prSet>
      <dgm:spPr/>
    </dgm:pt>
    <dgm:pt modelId="{CD7388DF-1148-4F61-8B1B-A77DE62E078B}" type="pres">
      <dgm:prSet presAssocID="{7D68A851-381D-4F72-9AB7-C80BD5B4AAAD}" presName="node" presStyleLbl="node1" presStyleIdx="0" presStyleCnt="3" custScaleX="176360" custScaleY="162014" custLinFactNeighborX="25644" custLinFactNeighborY="-3071">
        <dgm:presLayoutVars>
          <dgm:bulletEnabled val="1"/>
        </dgm:presLayoutVars>
      </dgm:prSet>
      <dgm:spPr/>
    </dgm:pt>
    <dgm:pt modelId="{B529B0EF-5C03-4727-90F6-22EC3AE0628D}" type="pres">
      <dgm:prSet presAssocID="{471E6CDC-8F32-44BB-8ADD-B4AACEE54858}" presName="spacerL" presStyleCnt="0"/>
      <dgm:spPr/>
    </dgm:pt>
    <dgm:pt modelId="{14500424-BC6A-448B-8EA8-939FF9D3E09F}" type="pres">
      <dgm:prSet presAssocID="{471E6CDC-8F32-44BB-8ADD-B4AACEE54858}" presName="sibTrans" presStyleLbl="sibTrans2D1" presStyleIdx="0" presStyleCnt="2" custScaleX="69503" custScaleY="66413" custLinFactNeighborX="45570" custLinFactNeighborY="-6287"/>
      <dgm:spPr>
        <a:prstGeom prst="rightArrow">
          <a:avLst/>
        </a:prstGeom>
      </dgm:spPr>
    </dgm:pt>
    <dgm:pt modelId="{657FE2A5-7A0F-406C-AE85-E44D0FE3A681}" type="pres">
      <dgm:prSet presAssocID="{471E6CDC-8F32-44BB-8ADD-B4AACEE54858}" presName="spacerR" presStyleCnt="0"/>
      <dgm:spPr/>
    </dgm:pt>
    <dgm:pt modelId="{33074DFA-4A93-4D35-9B12-714DE518CC08}" type="pres">
      <dgm:prSet presAssocID="{3D311732-9034-418D-9664-CDD42B2770BC}" presName="node" presStyleLbl="node1" presStyleIdx="1" presStyleCnt="3">
        <dgm:presLayoutVars>
          <dgm:bulletEnabled val="1"/>
        </dgm:presLayoutVars>
      </dgm:prSet>
      <dgm:spPr/>
    </dgm:pt>
    <dgm:pt modelId="{26540D08-3512-4C80-B3EA-68A91A44E8A7}" type="pres">
      <dgm:prSet presAssocID="{10A28270-526A-483B-9A0A-663FB7712036}" presName="spacerL" presStyleCnt="0"/>
      <dgm:spPr/>
    </dgm:pt>
    <dgm:pt modelId="{90748144-9D7B-478D-98F9-0D5AF07DA6EB}" type="pres">
      <dgm:prSet presAssocID="{10A28270-526A-483B-9A0A-663FB7712036}" presName="sibTrans" presStyleLbl="sibTrans2D1" presStyleIdx="1" presStyleCnt="2" custScaleX="66112" custScaleY="66104"/>
      <dgm:spPr>
        <a:prstGeom prst="rightArrow">
          <a:avLst/>
        </a:prstGeom>
      </dgm:spPr>
    </dgm:pt>
    <dgm:pt modelId="{F7533045-E3E3-4EC4-8E4C-08EADDE877E2}" type="pres">
      <dgm:prSet presAssocID="{10A28270-526A-483B-9A0A-663FB7712036}" presName="spacerR" presStyleCnt="0"/>
      <dgm:spPr/>
    </dgm:pt>
    <dgm:pt modelId="{37DCDFFA-B566-407B-A481-62F6B6D09EF4}" type="pres">
      <dgm:prSet presAssocID="{988E3587-C27F-48A7-AA89-D86FF3B039F8}" presName="node" presStyleLbl="node1" presStyleIdx="2" presStyleCnt="3">
        <dgm:presLayoutVars>
          <dgm:bulletEnabled val="1"/>
        </dgm:presLayoutVars>
      </dgm:prSet>
      <dgm:spPr/>
    </dgm:pt>
  </dgm:ptLst>
  <dgm:cxnLst>
    <dgm:cxn modelId="{EA609006-9803-4D18-A0D1-4B367C71AE2E}" srcId="{3308672B-1434-43DC-B4BC-DE7884166635}" destId="{988E3587-C27F-48A7-AA89-D86FF3B039F8}" srcOrd="2" destOrd="0" parTransId="{CF49391F-7505-449F-B6DF-31D7C17A51FA}" sibTransId="{6D69C36B-7CA2-442B-A143-34F67601BA3A}"/>
    <dgm:cxn modelId="{E6860F0A-D2DF-489F-AC25-A9FD2B0DBB96}" type="presOf" srcId="{3308672B-1434-43DC-B4BC-DE7884166635}" destId="{F097DC2C-85C0-4350-A6B5-5CCABCB0EAC1}" srcOrd="0" destOrd="0" presId="urn:microsoft.com/office/officeart/2005/8/layout/equation1"/>
    <dgm:cxn modelId="{1F59A22F-9562-4328-93FF-9BF0E031838D}" type="presOf" srcId="{10A28270-526A-483B-9A0A-663FB7712036}" destId="{90748144-9D7B-478D-98F9-0D5AF07DA6EB}" srcOrd="0" destOrd="0" presId="urn:microsoft.com/office/officeart/2005/8/layout/equation1"/>
    <dgm:cxn modelId="{3FD9185D-E522-49A6-AC92-7ADE344E9D77}" type="presOf" srcId="{988E3587-C27F-48A7-AA89-D86FF3B039F8}" destId="{37DCDFFA-B566-407B-A481-62F6B6D09EF4}" srcOrd="0" destOrd="0" presId="urn:microsoft.com/office/officeart/2005/8/layout/equation1"/>
    <dgm:cxn modelId="{EE3B4E84-467E-468E-A3DC-BB77C3FBA731}" srcId="{3308672B-1434-43DC-B4BC-DE7884166635}" destId="{7D68A851-381D-4F72-9AB7-C80BD5B4AAAD}" srcOrd="0" destOrd="0" parTransId="{2EAEB624-F42A-439D-8AA8-E7373031EE9E}" sibTransId="{471E6CDC-8F32-44BB-8ADD-B4AACEE54858}"/>
    <dgm:cxn modelId="{55639FA8-7FC8-49BC-9B57-9AF63D447640}" srcId="{3308672B-1434-43DC-B4BC-DE7884166635}" destId="{3D311732-9034-418D-9664-CDD42B2770BC}" srcOrd="1" destOrd="0" parTransId="{99E1B32A-D346-4E0E-A4B0-77EC5F40AF9C}" sibTransId="{10A28270-526A-483B-9A0A-663FB7712036}"/>
    <dgm:cxn modelId="{188850B6-821B-4A86-9875-CE52B5E647BD}" type="presOf" srcId="{7D68A851-381D-4F72-9AB7-C80BD5B4AAAD}" destId="{CD7388DF-1148-4F61-8B1B-A77DE62E078B}" srcOrd="0" destOrd="0" presId="urn:microsoft.com/office/officeart/2005/8/layout/equation1"/>
    <dgm:cxn modelId="{623FB2C6-F8B9-457D-B850-9578DC0E97E0}" type="presOf" srcId="{471E6CDC-8F32-44BB-8ADD-B4AACEE54858}" destId="{14500424-BC6A-448B-8EA8-939FF9D3E09F}" srcOrd="0" destOrd="0" presId="urn:microsoft.com/office/officeart/2005/8/layout/equation1"/>
    <dgm:cxn modelId="{D2219ACC-FE14-4F2F-A22E-7C74538EF3EC}" type="presOf" srcId="{3D311732-9034-418D-9664-CDD42B2770BC}" destId="{33074DFA-4A93-4D35-9B12-714DE518CC08}" srcOrd="0" destOrd="0" presId="urn:microsoft.com/office/officeart/2005/8/layout/equation1"/>
    <dgm:cxn modelId="{04E4A030-9C07-456A-A7BB-BAABE81A784D}" type="presParOf" srcId="{F097DC2C-85C0-4350-A6B5-5CCABCB0EAC1}" destId="{CD7388DF-1148-4F61-8B1B-A77DE62E078B}" srcOrd="0" destOrd="0" presId="urn:microsoft.com/office/officeart/2005/8/layout/equation1"/>
    <dgm:cxn modelId="{3F72B8AA-A806-4348-857C-DFD8B795D8D9}" type="presParOf" srcId="{F097DC2C-85C0-4350-A6B5-5CCABCB0EAC1}" destId="{B529B0EF-5C03-4727-90F6-22EC3AE0628D}" srcOrd="1" destOrd="0" presId="urn:microsoft.com/office/officeart/2005/8/layout/equation1"/>
    <dgm:cxn modelId="{9D08BF70-B5D3-40AE-943B-8BBA728BC5F6}" type="presParOf" srcId="{F097DC2C-85C0-4350-A6B5-5CCABCB0EAC1}" destId="{14500424-BC6A-448B-8EA8-939FF9D3E09F}" srcOrd="2" destOrd="0" presId="urn:microsoft.com/office/officeart/2005/8/layout/equation1"/>
    <dgm:cxn modelId="{16B4DDAE-B421-4C68-988C-E74A9763168A}" type="presParOf" srcId="{F097DC2C-85C0-4350-A6B5-5CCABCB0EAC1}" destId="{657FE2A5-7A0F-406C-AE85-E44D0FE3A681}" srcOrd="3" destOrd="0" presId="urn:microsoft.com/office/officeart/2005/8/layout/equation1"/>
    <dgm:cxn modelId="{5A6112DE-218F-464C-ACC4-7A542658EABA}" type="presParOf" srcId="{F097DC2C-85C0-4350-A6B5-5CCABCB0EAC1}" destId="{33074DFA-4A93-4D35-9B12-714DE518CC08}" srcOrd="4" destOrd="0" presId="urn:microsoft.com/office/officeart/2005/8/layout/equation1"/>
    <dgm:cxn modelId="{54D254C0-FA6A-4763-963F-C6F7681A94DB}" type="presParOf" srcId="{F097DC2C-85C0-4350-A6B5-5CCABCB0EAC1}" destId="{26540D08-3512-4C80-B3EA-68A91A44E8A7}" srcOrd="5" destOrd="0" presId="urn:microsoft.com/office/officeart/2005/8/layout/equation1"/>
    <dgm:cxn modelId="{15CA9A84-27C2-447D-8F5C-E89C9A9CDB36}" type="presParOf" srcId="{F097DC2C-85C0-4350-A6B5-5CCABCB0EAC1}" destId="{90748144-9D7B-478D-98F9-0D5AF07DA6EB}" srcOrd="6" destOrd="0" presId="urn:microsoft.com/office/officeart/2005/8/layout/equation1"/>
    <dgm:cxn modelId="{CB5FA04B-A4F8-4C4B-BD67-93F6E1AA59C8}" type="presParOf" srcId="{F097DC2C-85C0-4350-A6B5-5CCABCB0EAC1}" destId="{F7533045-E3E3-4EC4-8E4C-08EADDE877E2}" srcOrd="7" destOrd="0" presId="urn:microsoft.com/office/officeart/2005/8/layout/equation1"/>
    <dgm:cxn modelId="{A027A082-E1E2-4A5F-87EF-B63C863087EA}" type="presParOf" srcId="{F097DC2C-85C0-4350-A6B5-5CCABCB0EAC1}" destId="{37DCDFFA-B566-407B-A481-62F6B6D09EF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308672B-1434-43DC-B4BC-DE788416663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D68A851-381D-4F72-9AB7-C80BD5B4AAA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1600" b="0" dirty="0"/>
            <a:t>PRIMÁRNÍ NEOBNOVITEL ENERGIE</a:t>
          </a:r>
        </a:p>
      </dgm:t>
    </dgm:pt>
    <dgm:pt modelId="{2EAEB624-F42A-439D-8AA8-E7373031EE9E}" type="parTrans" cxnId="{EE3B4E84-467E-468E-A3DC-BB77C3FBA731}">
      <dgm:prSet/>
      <dgm:spPr/>
      <dgm:t>
        <a:bodyPr/>
        <a:lstStyle/>
        <a:p>
          <a:endParaRPr lang="cs-CZ"/>
        </a:p>
      </dgm:t>
    </dgm:pt>
    <dgm:pt modelId="{471E6CDC-8F32-44BB-8ADD-B4AACEE54858}" type="sibTrans" cxnId="{EE3B4E84-467E-468E-A3DC-BB77C3FBA731}">
      <dgm:prSet custT="1"/>
      <dgm:spPr>
        <a:solidFill>
          <a:srgbClr val="024F2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 dirty="0">
            <a:solidFill>
              <a:srgbClr val="FFFFFF"/>
            </a:solidFill>
            <a:latin typeface="Segoe UI"/>
            <a:ea typeface="+mn-ea"/>
            <a:cs typeface="+mn-cs"/>
          </a:endParaRPr>
        </a:p>
      </dgm:t>
    </dgm:pt>
    <dgm:pt modelId="{988E3587-C27F-48A7-AA89-D86FF3B039F8}">
      <dgm:prSet phldrT="[Text]"/>
      <dgm:spPr/>
      <dgm:t>
        <a:bodyPr/>
        <a:lstStyle/>
        <a:p>
          <a:r>
            <a:rPr lang="cs-CZ" b="1" dirty="0">
              <a:solidFill>
                <a:schemeClr val="accent2">
                  <a:lumMod val="40000"/>
                  <a:lumOff val="60000"/>
                </a:schemeClr>
              </a:solidFill>
            </a:rPr>
            <a:t>C</a:t>
          </a:r>
        </a:p>
      </dgm:t>
    </dgm:pt>
    <dgm:pt modelId="{CF49391F-7505-449F-B6DF-31D7C17A51FA}" type="parTrans" cxnId="{EA609006-9803-4D18-A0D1-4B367C71AE2E}">
      <dgm:prSet/>
      <dgm:spPr/>
      <dgm:t>
        <a:bodyPr/>
        <a:lstStyle/>
        <a:p>
          <a:endParaRPr lang="cs-CZ"/>
        </a:p>
      </dgm:t>
    </dgm:pt>
    <dgm:pt modelId="{6D69C36B-7CA2-442B-A143-34F67601BA3A}" type="sibTrans" cxnId="{EA609006-9803-4D18-A0D1-4B367C71AE2E}">
      <dgm:prSet/>
      <dgm:spPr/>
      <dgm:t>
        <a:bodyPr/>
        <a:lstStyle/>
        <a:p>
          <a:endParaRPr lang="cs-CZ"/>
        </a:p>
      </dgm:t>
    </dgm:pt>
    <dgm:pt modelId="{3D311732-9034-418D-9664-CDD42B2770BC}">
      <dgm:prSet phldrT="[Text]"/>
      <dgm:spPr/>
      <dgm:t>
        <a:bodyPr/>
        <a:lstStyle/>
        <a:p>
          <a:r>
            <a:rPr lang="cs-CZ" b="1" dirty="0">
              <a:solidFill>
                <a:srgbClr val="FFD243"/>
              </a:solidFill>
            </a:rPr>
            <a:t>E</a:t>
          </a:r>
          <a:endParaRPr lang="cs-CZ" b="1" dirty="0">
            <a:solidFill>
              <a:srgbClr val="FF0000"/>
            </a:solidFill>
          </a:endParaRPr>
        </a:p>
      </dgm:t>
    </dgm:pt>
    <dgm:pt modelId="{99E1B32A-D346-4E0E-A4B0-77EC5F40AF9C}" type="parTrans" cxnId="{55639FA8-7FC8-49BC-9B57-9AF63D447640}">
      <dgm:prSet/>
      <dgm:spPr/>
      <dgm:t>
        <a:bodyPr/>
        <a:lstStyle/>
        <a:p>
          <a:endParaRPr lang="cs-CZ"/>
        </a:p>
      </dgm:t>
    </dgm:pt>
    <dgm:pt modelId="{10A28270-526A-483B-9A0A-663FB7712036}" type="sibTrans" cxnId="{55639FA8-7FC8-49BC-9B57-9AF63D447640}">
      <dgm:prSet custT="1"/>
      <dgm:spPr>
        <a:solidFill>
          <a:srgbClr val="024F2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 dirty="0">
            <a:solidFill>
              <a:srgbClr val="FFFFFF"/>
            </a:solidFill>
            <a:latin typeface="Segoe UI"/>
            <a:ea typeface="+mn-ea"/>
            <a:cs typeface="+mn-cs"/>
          </a:endParaRPr>
        </a:p>
      </dgm:t>
    </dgm:pt>
    <dgm:pt modelId="{F097DC2C-85C0-4350-A6B5-5CCABCB0EAC1}" type="pres">
      <dgm:prSet presAssocID="{3308672B-1434-43DC-B4BC-DE7884166635}" presName="linearFlow" presStyleCnt="0">
        <dgm:presLayoutVars>
          <dgm:dir/>
          <dgm:resizeHandles val="exact"/>
        </dgm:presLayoutVars>
      </dgm:prSet>
      <dgm:spPr/>
    </dgm:pt>
    <dgm:pt modelId="{CD7388DF-1148-4F61-8B1B-A77DE62E078B}" type="pres">
      <dgm:prSet presAssocID="{7D68A851-381D-4F72-9AB7-C80BD5B4AAAD}" presName="node" presStyleLbl="node1" presStyleIdx="0" presStyleCnt="3" custScaleX="172092" custScaleY="162014" custLinFactNeighborX="25644" custLinFactNeighborY="-3071">
        <dgm:presLayoutVars>
          <dgm:bulletEnabled val="1"/>
        </dgm:presLayoutVars>
      </dgm:prSet>
      <dgm:spPr/>
    </dgm:pt>
    <dgm:pt modelId="{B529B0EF-5C03-4727-90F6-22EC3AE0628D}" type="pres">
      <dgm:prSet presAssocID="{471E6CDC-8F32-44BB-8ADD-B4AACEE54858}" presName="spacerL" presStyleCnt="0"/>
      <dgm:spPr/>
    </dgm:pt>
    <dgm:pt modelId="{14500424-BC6A-448B-8EA8-939FF9D3E09F}" type="pres">
      <dgm:prSet presAssocID="{471E6CDC-8F32-44BB-8ADD-B4AACEE54858}" presName="sibTrans" presStyleLbl="sibTrans2D1" presStyleIdx="0" presStyleCnt="2" custScaleX="60302" custScaleY="60510" custLinFactNeighborX="45570" custLinFactNeighborY="-6287"/>
      <dgm:spPr>
        <a:xfrm>
          <a:off x="2465467" y="974911"/>
          <a:ext cx="385503" cy="440654"/>
        </a:xfrm>
        <a:prstGeom prst="rightArrow">
          <a:avLst/>
        </a:prstGeom>
      </dgm:spPr>
    </dgm:pt>
    <dgm:pt modelId="{657FE2A5-7A0F-406C-AE85-E44D0FE3A681}" type="pres">
      <dgm:prSet presAssocID="{471E6CDC-8F32-44BB-8ADD-B4AACEE54858}" presName="spacerR" presStyleCnt="0"/>
      <dgm:spPr/>
    </dgm:pt>
    <dgm:pt modelId="{33074DFA-4A93-4D35-9B12-714DE518CC08}" type="pres">
      <dgm:prSet presAssocID="{3D311732-9034-418D-9664-CDD42B2770BC}" presName="node" presStyleLbl="node1" presStyleIdx="1" presStyleCnt="3">
        <dgm:presLayoutVars>
          <dgm:bulletEnabled val="1"/>
        </dgm:presLayoutVars>
      </dgm:prSet>
      <dgm:spPr/>
    </dgm:pt>
    <dgm:pt modelId="{26540D08-3512-4C80-B3EA-68A91A44E8A7}" type="pres">
      <dgm:prSet presAssocID="{10A28270-526A-483B-9A0A-663FB7712036}" presName="spacerL" presStyleCnt="0"/>
      <dgm:spPr/>
    </dgm:pt>
    <dgm:pt modelId="{90748144-9D7B-478D-98F9-0D5AF07DA6EB}" type="pres">
      <dgm:prSet presAssocID="{10A28270-526A-483B-9A0A-663FB7712036}" presName="sibTrans" presStyleLbl="sibTrans2D1" presStyleIdx="1" presStyleCnt="2" custScaleX="64228" custScaleY="71401"/>
      <dgm:spPr>
        <a:xfrm>
          <a:off x="4417315" y="914092"/>
          <a:ext cx="629786" cy="663795"/>
        </a:xfrm>
        <a:prstGeom prst="rightArrow">
          <a:avLst/>
        </a:prstGeom>
      </dgm:spPr>
    </dgm:pt>
    <dgm:pt modelId="{F7533045-E3E3-4EC4-8E4C-08EADDE877E2}" type="pres">
      <dgm:prSet presAssocID="{10A28270-526A-483B-9A0A-663FB7712036}" presName="spacerR" presStyleCnt="0"/>
      <dgm:spPr/>
    </dgm:pt>
    <dgm:pt modelId="{37DCDFFA-B566-407B-A481-62F6B6D09EF4}" type="pres">
      <dgm:prSet presAssocID="{988E3587-C27F-48A7-AA89-D86FF3B039F8}" presName="node" presStyleLbl="node1" presStyleIdx="2" presStyleCnt="3">
        <dgm:presLayoutVars>
          <dgm:bulletEnabled val="1"/>
        </dgm:presLayoutVars>
      </dgm:prSet>
      <dgm:spPr/>
    </dgm:pt>
  </dgm:ptLst>
  <dgm:cxnLst>
    <dgm:cxn modelId="{EA609006-9803-4D18-A0D1-4B367C71AE2E}" srcId="{3308672B-1434-43DC-B4BC-DE7884166635}" destId="{988E3587-C27F-48A7-AA89-D86FF3B039F8}" srcOrd="2" destOrd="0" parTransId="{CF49391F-7505-449F-B6DF-31D7C17A51FA}" sibTransId="{6D69C36B-7CA2-442B-A143-34F67601BA3A}"/>
    <dgm:cxn modelId="{E6860F0A-D2DF-489F-AC25-A9FD2B0DBB96}" type="presOf" srcId="{3308672B-1434-43DC-B4BC-DE7884166635}" destId="{F097DC2C-85C0-4350-A6B5-5CCABCB0EAC1}" srcOrd="0" destOrd="0" presId="urn:microsoft.com/office/officeart/2005/8/layout/equation1"/>
    <dgm:cxn modelId="{1F59A22F-9562-4328-93FF-9BF0E031838D}" type="presOf" srcId="{10A28270-526A-483B-9A0A-663FB7712036}" destId="{90748144-9D7B-478D-98F9-0D5AF07DA6EB}" srcOrd="0" destOrd="0" presId="urn:microsoft.com/office/officeart/2005/8/layout/equation1"/>
    <dgm:cxn modelId="{3FD9185D-E522-49A6-AC92-7ADE344E9D77}" type="presOf" srcId="{988E3587-C27F-48A7-AA89-D86FF3B039F8}" destId="{37DCDFFA-B566-407B-A481-62F6B6D09EF4}" srcOrd="0" destOrd="0" presId="urn:microsoft.com/office/officeart/2005/8/layout/equation1"/>
    <dgm:cxn modelId="{EE3B4E84-467E-468E-A3DC-BB77C3FBA731}" srcId="{3308672B-1434-43DC-B4BC-DE7884166635}" destId="{7D68A851-381D-4F72-9AB7-C80BD5B4AAAD}" srcOrd="0" destOrd="0" parTransId="{2EAEB624-F42A-439D-8AA8-E7373031EE9E}" sibTransId="{471E6CDC-8F32-44BB-8ADD-B4AACEE54858}"/>
    <dgm:cxn modelId="{55639FA8-7FC8-49BC-9B57-9AF63D447640}" srcId="{3308672B-1434-43DC-B4BC-DE7884166635}" destId="{3D311732-9034-418D-9664-CDD42B2770BC}" srcOrd="1" destOrd="0" parTransId="{99E1B32A-D346-4E0E-A4B0-77EC5F40AF9C}" sibTransId="{10A28270-526A-483B-9A0A-663FB7712036}"/>
    <dgm:cxn modelId="{188850B6-821B-4A86-9875-CE52B5E647BD}" type="presOf" srcId="{7D68A851-381D-4F72-9AB7-C80BD5B4AAAD}" destId="{CD7388DF-1148-4F61-8B1B-A77DE62E078B}" srcOrd="0" destOrd="0" presId="urn:microsoft.com/office/officeart/2005/8/layout/equation1"/>
    <dgm:cxn modelId="{623FB2C6-F8B9-457D-B850-9578DC0E97E0}" type="presOf" srcId="{471E6CDC-8F32-44BB-8ADD-B4AACEE54858}" destId="{14500424-BC6A-448B-8EA8-939FF9D3E09F}" srcOrd="0" destOrd="0" presId="urn:microsoft.com/office/officeart/2005/8/layout/equation1"/>
    <dgm:cxn modelId="{D2219ACC-FE14-4F2F-A22E-7C74538EF3EC}" type="presOf" srcId="{3D311732-9034-418D-9664-CDD42B2770BC}" destId="{33074DFA-4A93-4D35-9B12-714DE518CC08}" srcOrd="0" destOrd="0" presId="urn:microsoft.com/office/officeart/2005/8/layout/equation1"/>
    <dgm:cxn modelId="{04E4A030-9C07-456A-A7BB-BAABE81A784D}" type="presParOf" srcId="{F097DC2C-85C0-4350-A6B5-5CCABCB0EAC1}" destId="{CD7388DF-1148-4F61-8B1B-A77DE62E078B}" srcOrd="0" destOrd="0" presId="urn:microsoft.com/office/officeart/2005/8/layout/equation1"/>
    <dgm:cxn modelId="{3F72B8AA-A806-4348-857C-DFD8B795D8D9}" type="presParOf" srcId="{F097DC2C-85C0-4350-A6B5-5CCABCB0EAC1}" destId="{B529B0EF-5C03-4727-90F6-22EC3AE0628D}" srcOrd="1" destOrd="0" presId="urn:microsoft.com/office/officeart/2005/8/layout/equation1"/>
    <dgm:cxn modelId="{9D08BF70-B5D3-40AE-943B-8BBA728BC5F6}" type="presParOf" srcId="{F097DC2C-85C0-4350-A6B5-5CCABCB0EAC1}" destId="{14500424-BC6A-448B-8EA8-939FF9D3E09F}" srcOrd="2" destOrd="0" presId="urn:microsoft.com/office/officeart/2005/8/layout/equation1"/>
    <dgm:cxn modelId="{16B4DDAE-B421-4C68-988C-E74A9763168A}" type="presParOf" srcId="{F097DC2C-85C0-4350-A6B5-5CCABCB0EAC1}" destId="{657FE2A5-7A0F-406C-AE85-E44D0FE3A681}" srcOrd="3" destOrd="0" presId="urn:microsoft.com/office/officeart/2005/8/layout/equation1"/>
    <dgm:cxn modelId="{5A6112DE-218F-464C-ACC4-7A542658EABA}" type="presParOf" srcId="{F097DC2C-85C0-4350-A6B5-5CCABCB0EAC1}" destId="{33074DFA-4A93-4D35-9B12-714DE518CC08}" srcOrd="4" destOrd="0" presId="urn:microsoft.com/office/officeart/2005/8/layout/equation1"/>
    <dgm:cxn modelId="{54D254C0-FA6A-4763-963F-C6F7681A94DB}" type="presParOf" srcId="{F097DC2C-85C0-4350-A6B5-5CCABCB0EAC1}" destId="{26540D08-3512-4C80-B3EA-68A91A44E8A7}" srcOrd="5" destOrd="0" presId="urn:microsoft.com/office/officeart/2005/8/layout/equation1"/>
    <dgm:cxn modelId="{15CA9A84-27C2-447D-8F5C-E89C9A9CDB36}" type="presParOf" srcId="{F097DC2C-85C0-4350-A6B5-5CCABCB0EAC1}" destId="{90748144-9D7B-478D-98F9-0D5AF07DA6EB}" srcOrd="6" destOrd="0" presId="urn:microsoft.com/office/officeart/2005/8/layout/equation1"/>
    <dgm:cxn modelId="{CB5FA04B-A4F8-4C4B-BD67-93F6E1AA59C8}" type="presParOf" srcId="{F097DC2C-85C0-4350-A6B5-5CCABCB0EAC1}" destId="{F7533045-E3E3-4EC4-8E4C-08EADDE877E2}" srcOrd="7" destOrd="0" presId="urn:microsoft.com/office/officeart/2005/8/layout/equation1"/>
    <dgm:cxn modelId="{A027A082-E1E2-4A5F-87EF-B63C863087EA}" type="presParOf" srcId="{F097DC2C-85C0-4350-A6B5-5CCABCB0EAC1}" destId="{37DCDFFA-B566-407B-A481-62F6B6D09EF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308672B-1434-43DC-B4BC-DE788416663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D68A851-381D-4F72-9AB7-C80BD5B4AAA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1600" b="0" cap="all" baseline="0" dirty="0">
              <a:ea typeface="Aptos" panose="020B0004020202020204" pitchFamily="34" charset="0"/>
              <a:cs typeface="Times New Roman" panose="02020603050405020304" pitchFamily="18" charset="0"/>
            </a:rPr>
            <a:t>Průměrný součinitel prostupu tepla</a:t>
          </a:r>
          <a:endParaRPr lang="cs-CZ" sz="1600" b="0" cap="all" baseline="0" dirty="0"/>
        </a:p>
      </dgm:t>
    </dgm:pt>
    <dgm:pt modelId="{2EAEB624-F42A-439D-8AA8-E7373031EE9E}" type="parTrans" cxnId="{EE3B4E84-467E-468E-A3DC-BB77C3FBA731}">
      <dgm:prSet/>
      <dgm:spPr/>
      <dgm:t>
        <a:bodyPr/>
        <a:lstStyle/>
        <a:p>
          <a:endParaRPr lang="cs-CZ"/>
        </a:p>
      </dgm:t>
    </dgm:pt>
    <dgm:pt modelId="{471E6CDC-8F32-44BB-8ADD-B4AACEE54858}" type="sibTrans" cxnId="{EE3B4E84-467E-468E-A3DC-BB77C3FBA731}">
      <dgm:prSet custT="1"/>
      <dgm:spPr>
        <a:solidFill>
          <a:srgbClr val="024F2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 dirty="0">
            <a:solidFill>
              <a:srgbClr val="FFFFFF"/>
            </a:solidFill>
            <a:latin typeface="Segoe UI"/>
            <a:ea typeface="+mn-ea"/>
            <a:cs typeface="+mn-cs"/>
          </a:endParaRPr>
        </a:p>
      </dgm:t>
    </dgm:pt>
    <dgm:pt modelId="{988E3587-C27F-48A7-AA89-D86FF3B039F8}">
      <dgm:prSet phldrT="[Text]"/>
      <dgm:spPr/>
      <dgm:t>
        <a:bodyPr/>
        <a:lstStyle/>
        <a:p>
          <a:r>
            <a:rPr lang="cs-CZ" b="1" dirty="0">
              <a:solidFill>
                <a:schemeClr val="accent2">
                  <a:lumMod val="40000"/>
                  <a:lumOff val="60000"/>
                </a:schemeClr>
              </a:solidFill>
            </a:rPr>
            <a:t>C</a:t>
          </a:r>
        </a:p>
      </dgm:t>
    </dgm:pt>
    <dgm:pt modelId="{CF49391F-7505-449F-B6DF-31D7C17A51FA}" type="parTrans" cxnId="{EA609006-9803-4D18-A0D1-4B367C71AE2E}">
      <dgm:prSet/>
      <dgm:spPr/>
      <dgm:t>
        <a:bodyPr/>
        <a:lstStyle/>
        <a:p>
          <a:endParaRPr lang="cs-CZ"/>
        </a:p>
      </dgm:t>
    </dgm:pt>
    <dgm:pt modelId="{6D69C36B-7CA2-442B-A143-34F67601BA3A}" type="sibTrans" cxnId="{EA609006-9803-4D18-A0D1-4B367C71AE2E}">
      <dgm:prSet/>
      <dgm:spPr/>
      <dgm:t>
        <a:bodyPr/>
        <a:lstStyle/>
        <a:p>
          <a:endParaRPr lang="cs-CZ"/>
        </a:p>
      </dgm:t>
    </dgm:pt>
    <dgm:pt modelId="{3D311732-9034-418D-9664-CDD42B2770BC}">
      <dgm:prSet phldrT="[Text]"/>
      <dgm:spPr/>
      <dgm:t>
        <a:bodyPr/>
        <a:lstStyle/>
        <a:p>
          <a:r>
            <a:rPr lang="cs-CZ" b="1" dirty="0">
              <a:solidFill>
                <a:srgbClr val="FF0000"/>
              </a:solidFill>
            </a:rPr>
            <a:t>G</a:t>
          </a:r>
        </a:p>
      </dgm:t>
    </dgm:pt>
    <dgm:pt modelId="{99E1B32A-D346-4E0E-A4B0-77EC5F40AF9C}" type="parTrans" cxnId="{55639FA8-7FC8-49BC-9B57-9AF63D447640}">
      <dgm:prSet/>
      <dgm:spPr/>
      <dgm:t>
        <a:bodyPr/>
        <a:lstStyle/>
        <a:p>
          <a:endParaRPr lang="cs-CZ"/>
        </a:p>
      </dgm:t>
    </dgm:pt>
    <dgm:pt modelId="{10A28270-526A-483B-9A0A-663FB7712036}" type="sibTrans" cxnId="{55639FA8-7FC8-49BC-9B57-9AF63D447640}">
      <dgm:prSet/>
      <dgm:spPr/>
      <dgm:t>
        <a:bodyPr/>
        <a:lstStyle/>
        <a:p>
          <a:endParaRPr lang="cs-CZ" dirty="0"/>
        </a:p>
      </dgm:t>
    </dgm:pt>
    <dgm:pt modelId="{F097DC2C-85C0-4350-A6B5-5CCABCB0EAC1}" type="pres">
      <dgm:prSet presAssocID="{3308672B-1434-43DC-B4BC-DE7884166635}" presName="linearFlow" presStyleCnt="0">
        <dgm:presLayoutVars>
          <dgm:dir/>
          <dgm:resizeHandles val="exact"/>
        </dgm:presLayoutVars>
      </dgm:prSet>
      <dgm:spPr/>
    </dgm:pt>
    <dgm:pt modelId="{CD7388DF-1148-4F61-8B1B-A77DE62E078B}" type="pres">
      <dgm:prSet presAssocID="{7D68A851-381D-4F72-9AB7-C80BD5B4AAAD}" presName="node" presStyleLbl="node1" presStyleIdx="0" presStyleCnt="3" custScaleX="165263" custScaleY="162014" custLinFactNeighborX="25644" custLinFactNeighborY="-3071">
        <dgm:presLayoutVars>
          <dgm:bulletEnabled val="1"/>
        </dgm:presLayoutVars>
      </dgm:prSet>
      <dgm:spPr/>
    </dgm:pt>
    <dgm:pt modelId="{B529B0EF-5C03-4727-90F6-22EC3AE0628D}" type="pres">
      <dgm:prSet presAssocID="{471E6CDC-8F32-44BB-8ADD-B4AACEE54858}" presName="spacerL" presStyleCnt="0"/>
      <dgm:spPr/>
    </dgm:pt>
    <dgm:pt modelId="{14500424-BC6A-448B-8EA8-939FF9D3E09F}" type="pres">
      <dgm:prSet presAssocID="{471E6CDC-8F32-44BB-8ADD-B4AACEE54858}" presName="sibTrans" presStyleLbl="sibTrans2D1" presStyleIdx="0" presStyleCnt="2" custScaleX="66489" custScaleY="68396" custLinFactNeighborX="45570" custLinFactNeighborY="-6287"/>
      <dgm:spPr>
        <a:xfrm>
          <a:off x="2465467" y="974911"/>
          <a:ext cx="385503" cy="440654"/>
        </a:xfrm>
        <a:prstGeom prst="rightArrow">
          <a:avLst/>
        </a:prstGeom>
      </dgm:spPr>
    </dgm:pt>
    <dgm:pt modelId="{657FE2A5-7A0F-406C-AE85-E44D0FE3A681}" type="pres">
      <dgm:prSet presAssocID="{471E6CDC-8F32-44BB-8ADD-B4AACEE54858}" presName="spacerR" presStyleCnt="0"/>
      <dgm:spPr/>
    </dgm:pt>
    <dgm:pt modelId="{33074DFA-4A93-4D35-9B12-714DE518CC08}" type="pres">
      <dgm:prSet presAssocID="{3D311732-9034-418D-9664-CDD42B2770BC}" presName="node" presStyleLbl="node1" presStyleIdx="1" presStyleCnt="3">
        <dgm:presLayoutVars>
          <dgm:bulletEnabled val="1"/>
        </dgm:presLayoutVars>
      </dgm:prSet>
      <dgm:spPr/>
    </dgm:pt>
    <dgm:pt modelId="{26540D08-3512-4C80-B3EA-68A91A44E8A7}" type="pres">
      <dgm:prSet presAssocID="{10A28270-526A-483B-9A0A-663FB7712036}" presName="spacerL" presStyleCnt="0"/>
      <dgm:spPr/>
    </dgm:pt>
    <dgm:pt modelId="{90748144-9D7B-478D-98F9-0D5AF07DA6EB}" type="pres">
      <dgm:prSet presAssocID="{10A28270-526A-483B-9A0A-663FB7712036}" presName="sibTrans" presStyleLbl="sibTrans2D1" presStyleIdx="1" presStyleCnt="2" custScaleX="56400" custScaleY="79363"/>
      <dgm:spPr>
        <a:prstGeom prst="rightArrow">
          <a:avLst/>
        </a:prstGeom>
      </dgm:spPr>
    </dgm:pt>
    <dgm:pt modelId="{F7533045-E3E3-4EC4-8E4C-08EADDE877E2}" type="pres">
      <dgm:prSet presAssocID="{10A28270-526A-483B-9A0A-663FB7712036}" presName="spacerR" presStyleCnt="0"/>
      <dgm:spPr/>
    </dgm:pt>
    <dgm:pt modelId="{37DCDFFA-B566-407B-A481-62F6B6D09EF4}" type="pres">
      <dgm:prSet presAssocID="{988E3587-C27F-48A7-AA89-D86FF3B039F8}" presName="node" presStyleLbl="node1" presStyleIdx="2" presStyleCnt="3">
        <dgm:presLayoutVars>
          <dgm:bulletEnabled val="1"/>
        </dgm:presLayoutVars>
      </dgm:prSet>
      <dgm:spPr/>
    </dgm:pt>
  </dgm:ptLst>
  <dgm:cxnLst>
    <dgm:cxn modelId="{EA609006-9803-4D18-A0D1-4B367C71AE2E}" srcId="{3308672B-1434-43DC-B4BC-DE7884166635}" destId="{988E3587-C27F-48A7-AA89-D86FF3B039F8}" srcOrd="2" destOrd="0" parTransId="{CF49391F-7505-449F-B6DF-31D7C17A51FA}" sibTransId="{6D69C36B-7CA2-442B-A143-34F67601BA3A}"/>
    <dgm:cxn modelId="{E6860F0A-D2DF-489F-AC25-A9FD2B0DBB96}" type="presOf" srcId="{3308672B-1434-43DC-B4BC-DE7884166635}" destId="{F097DC2C-85C0-4350-A6B5-5CCABCB0EAC1}" srcOrd="0" destOrd="0" presId="urn:microsoft.com/office/officeart/2005/8/layout/equation1"/>
    <dgm:cxn modelId="{1F59A22F-9562-4328-93FF-9BF0E031838D}" type="presOf" srcId="{10A28270-526A-483B-9A0A-663FB7712036}" destId="{90748144-9D7B-478D-98F9-0D5AF07DA6EB}" srcOrd="0" destOrd="0" presId="urn:microsoft.com/office/officeart/2005/8/layout/equation1"/>
    <dgm:cxn modelId="{3FD9185D-E522-49A6-AC92-7ADE344E9D77}" type="presOf" srcId="{988E3587-C27F-48A7-AA89-D86FF3B039F8}" destId="{37DCDFFA-B566-407B-A481-62F6B6D09EF4}" srcOrd="0" destOrd="0" presId="urn:microsoft.com/office/officeart/2005/8/layout/equation1"/>
    <dgm:cxn modelId="{EE3B4E84-467E-468E-A3DC-BB77C3FBA731}" srcId="{3308672B-1434-43DC-B4BC-DE7884166635}" destId="{7D68A851-381D-4F72-9AB7-C80BD5B4AAAD}" srcOrd="0" destOrd="0" parTransId="{2EAEB624-F42A-439D-8AA8-E7373031EE9E}" sibTransId="{471E6CDC-8F32-44BB-8ADD-B4AACEE54858}"/>
    <dgm:cxn modelId="{55639FA8-7FC8-49BC-9B57-9AF63D447640}" srcId="{3308672B-1434-43DC-B4BC-DE7884166635}" destId="{3D311732-9034-418D-9664-CDD42B2770BC}" srcOrd="1" destOrd="0" parTransId="{99E1B32A-D346-4E0E-A4B0-77EC5F40AF9C}" sibTransId="{10A28270-526A-483B-9A0A-663FB7712036}"/>
    <dgm:cxn modelId="{188850B6-821B-4A86-9875-CE52B5E647BD}" type="presOf" srcId="{7D68A851-381D-4F72-9AB7-C80BD5B4AAAD}" destId="{CD7388DF-1148-4F61-8B1B-A77DE62E078B}" srcOrd="0" destOrd="0" presId="urn:microsoft.com/office/officeart/2005/8/layout/equation1"/>
    <dgm:cxn modelId="{623FB2C6-F8B9-457D-B850-9578DC0E97E0}" type="presOf" srcId="{471E6CDC-8F32-44BB-8ADD-B4AACEE54858}" destId="{14500424-BC6A-448B-8EA8-939FF9D3E09F}" srcOrd="0" destOrd="0" presId="urn:microsoft.com/office/officeart/2005/8/layout/equation1"/>
    <dgm:cxn modelId="{D2219ACC-FE14-4F2F-A22E-7C74538EF3EC}" type="presOf" srcId="{3D311732-9034-418D-9664-CDD42B2770BC}" destId="{33074DFA-4A93-4D35-9B12-714DE518CC08}" srcOrd="0" destOrd="0" presId="urn:microsoft.com/office/officeart/2005/8/layout/equation1"/>
    <dgm:cxn modelId="{04E4A030-9C07-456A-A7BB-BAABE81A784D}" type="presParOf" srcId="{F097DC2C-85C0-4350-A6B5-5CCABCB0EAC1}" destId="{CD7388DF-1148-4F61-8B1B-A77DE62E078B}" srcOrd="0" destOrd="0" presId="urn:microsoft.com/office/officeart/2005/8/layout/equation1"/>
    <dgm:cxn modelId="{3F72B8AA-A806-4348-857C-DFD8B795D8D9}" type="presParOf" srcId="{F097DC2C-85C0-4350-A6B5-5CCABCB0EAC1}" destId="{B529B0EF-5C03-4727-90F6-22EC3AE0628D}" srcOrd="1" destOrd="0" presId="urn:microsoft.com/office/officeart/2005/8/layout/equation1"/>
    <dgm:cxn modelId="{9D08BF70-B5D3-40AE-943B-8BBA728BC5F6}" type="presParOf" srcId="{F097DC2C-85C0-4350-A6B5-5CCABCB0EAC1}" destId="{14500424-BC6A-448B-8EA8-939FF9D3E09F}" srcOrd="2" destOrd="0" presId="urn:microsoft.com/office/officeart/2005/8/layout/equation1"/>
    <dgm:cxn modelId="{16B4DDAE-B421-4C68-988C-E74A9763168A}" type="presParOf" srcId="{F097DC2C-85C0-4350-A6B5-5CCABCB0EAC1}" destId="{657FE2A5-7A0F-406C-AE85-E44D0FE3A681}" srcOrd="3" destOrd="0" presId="urn:microsoft.com/office/officeart/2005/8/layout/equation1"/>
    <dgm:cxn modelId="{5A6112DE-218F-464C-ACC4-7A542658EABA}" type="presParOf" srcId="{F097DC2C-85C0-4350-A6B5-5CCABCB0EAC1}" destId="{33074DFA-4A93-4D35-9B12-714DE518CC08}" srcOrd="4" destOrd="0" presId="urn:microsoft.com/office/officeart/2005/8/layout/equation1"/>
    <dgm:cxn modelId="{54D254C0-FA6A-4763-963F-C6F7681A94DB}" type="presParOf" srcId="{F097DC2C-85C0-4350-A6B5-5CCABCB0EAC1}" destId="{26540D08-3512-4C80-B3EA-68A91A44E8A7}" srcOrd="5" destOrd="0" presId="urn:microsoft.com/office/officeart/2005/8/layout/equation1"/>
    <dgm:cxn modelId="{15CA9A84-27C2-447D-8F5C-E89C9A9CDB36}" type="presParOf" srcId="{F097DC2C-85C0-4350-A6B5-5CCABCB0EAC1}" destId="{90748144-9D7B-478D-98F9-0D5AF07DA6EB}" srcOrd="6" destOrd="0" presId="urn:microsoft.com/office/officeart/2005/8/layout/equation1"/>
    <dgm:cxn modelId="{CB5FA04B-A4F8-4C4B-BD67-93F6E1AA59C8}" type="presParOf" srcId="{F097DC2C-85C0-4350-A6B5-5CCABCB0EAC1}" destId="{F7533045-E3E3-4EC4-8E4C-08EADDE877E2}" srcOrd="7" destOrd="0" presId="urn:microsoft.com/office/officeart/2005/8/layout/equation1"/>
    <dgm:cxn modelId="{A027A082-E1E2-4A5F-87EF-B63C863087EA}" type="presParOf" srcId="{F097DC2C-85C0-4350-A6B5-5CCABCB0EAC1}" destId="{37DCDFFA-B566-407B-A481-62F6B6D09EF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603D567-92AB-4ABC-AC45-FA6ADA09EDE1}" type="doc">
      <dgm:prSet loTypeId="urn:microsoft.com/office/officeart/2005/8/layout/hList7" loCatId="picture" qsTypeId="urn:microsoft.com/office/officeart/2005/8/quickstyle/simple1" qsCatId="simple" csTypeId="urn:microsoft.com/office/officeart/2005/8/colors/accent3_2" csCatId="accent3" phldr="1"/>
      <dgm:spPr/>
    </dgm:pt>
    <dgm:pt modelId="{357E9B6D-E25C-4E88-A181-E98123102E1A}">
      <dgm:prSet phldrT="[Text]" custT="1"/>
      <dgm:spPr/>
      <dgm:t>
        <a:bodyPr/>
        <a:lstStyle/>
        <a:p>
          <a:r>
            <a:rPr lang="cs-CZ" sz="1600" b="0" dirty="0"/>
            <a:t>Optimální zateplení</a:t>
          </a:r>
          <a:br>
            <a:rPr lang="cs-CZ" sz="1600" b="1" dirty="0"/>
          </a:br>
          <a:r>
            <a:rPr lang="cs-CZ" sz="1600" b="1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1 034 802 Kč</a:t>
          </a:r>
          <a:endParaRPr lang="cs-CZ" sz="1600" b="1" dirty="0"/>
        </a:p>
      </dgm:t>
    </dgm:pt>
    <dgm:pt modelId="{B069961C-6E32-4E64-81F3-D0B1CAD385CF}" type="parTrans" cxnId="{9201C709-3D02-45E1-8048-805B1B4BB253}">
      <dgm:prSet/>
      <dgm:spPr/>
      <dgm:t>
        <a:bodyPr/>
        <a:lstStyle/>
        <a:p>
          <a:endParaRPr lang="cs-CZ"/>
        </a:p>
      </dgm:t>
    </dgm:pt>
    <dgm:pt modelId="{8206DDAF-7A91-4595-BACF-EE9500D880E3}" type="sibTrans" cxnId="{9201C709-3D02-45E1-8048-805B1B4BB253}">
      <dgm:prSet/>
      <dgm:spPr/>
      <dgm:t>
        <a:bodyPr/>
        <a:lstStyle/>
        <a:p>
          <a:endParaRPr lang="cs-CZ"/>
        </a:p>
      </dgm:t>
    </dgm:pt>
    <dgm:pt modelId="{E04B1440-BF45-4A8B-A300-57DA19F2F3BF}">
      <dgm:prSet phldrT="[Text]" custT="1"/>
      <dgm:spPr/>
      <dgm:t>
        <a:bodyPr/>
        <a:lstStyle/>
        <a:p>
          <a:r>
            <a:rPr lang="cs-CZ" sz="1600" b="0" dirty="0"/>
            <a:t>FVE </a:t>
          </a:r>
          <a:br>
            <a:rPr lang="cs-CZ" sz="1600" b="0" dirty="0"/>
          </a:br>
          <a:r>
            <a:rPr lang="cs-CZ" sz="1600" b="1" dirty="0"/>
            <a:t>373 900 Kč</a:t>
          </a:r>
        </a:p>
      </dgm:t>
    </dgm:pt>
    <dgm:pt modelId="{7D13AB48-9A41-4C40-AAF8-9BB09DC829AC}" type="parTrans" cxnId="{246B79CF-5CC0-4A1D-A548-CC274287E1E8}">
      <dgm:prSet/>
      <dgm:spPr/>
      <dgm:t>
        <a:bodyPr/>
        <a:lstStyle/>
        <a:p>
          <a:endParaRPr lang="cs-CZ"/>
        </a:p>
      </dgm:t>
    </dgm:pt>
    <dgm:pt modelId="{11E89808-094D-4BB0-955F-8A85C419D513}" type="sibTrans" cxnId="{246B79CF-5CC0-4A1D-A548-CC274287E1E8}">
      <dgm:prSet/>
      <dgm:spPr/>
      <dgm:t>
        <a:bodyPr/>
        <a:lstStyle/>
        <a:p>
          <a:endParaRPr lang="cs-CZ"/>
        </a:p>
      </dgm:t>
    </dgm:pt>
    <dgm:pt modelId="{D859306A-C95D-4CAE-B4E2-E9A9DF7C1917}">
      <dgm:prSet phldrT="[Text]" custT="1"/>
      <dgm:spPr/>
      <dgm:t>
        <a:bodyPr/>
        <a:lstStyle/>
        <a:p>
          <a:r>
            <a:rPr lang="cs-CZ" sz="1600" dirty="0">
              <a:solidFill>
                <a:schemeClr val="tx1"/>
              </a:solidFill>
            </a:rPr>
            <a:t>Bonus za region</a:t>
          </a:r>
          <a:br>
            <a:rPr lang="cs-CZ" sz="1600" dirty="0">
              <a:solidFill>
                <a:schemeClr val="tx1"/>
              </a:solidFill>
            </a:rPr>
          </a:br>
          <a:r>
            <a:rPr lang="cs-CZ" sz="1600" b="1" dirty="0">
              <a:solidFill>
                <a:schemeClr val="tx1"/>
              </a:solidFill>
            </a:rPr>
            <a:t>140 870 Kč</a:t>
          </a:r>
        </a:p>
      </dgm:t>
    </dgm:pt>
    <dgm:pt modelId="{46401F49-E0A4-42C9-A293-9B2180860346}" type="parTrans" cxnId="{9EEFD093-D844-4CD6-8F39-F57437112830}">
      <dgm:prSet/>
      <dgm:spPr/>
      <dgm:t>
        <a:bodyPr/>
        <a:lstStyle/>
        <a:p>
          <a:endParaRPr lang="cs-CZ"/>
        </a:p>
      </dgm:t>
    </dgm:pt>
    <dgm:pt modelId="{2895E1B5-CC9E-47DF-8962-0A3858B1326C}" type="sibTrans" cxnId="{9EEFD093-D844-4CD6-8F39-F57437112830}">
      <dgm:prSet/>
      <dgm:spPr/>
      <dgm:t>
        <a:bodyPr/>
        <a:lstStyle/>
        <a:p>
          <a:endParaRPr lang="cs-CZ"/>
        </a:p>
      </dgm:t>
    </dgm:pt>
    <dgm:pt modelId="{FCAF107D-BD8F-4F02-BBA9-AB171C5ABE5A}">
      <dgm:prSet custT="1"/>
      <dgm:spPr/>
      <dgm:t>
        <a:bodyPr/>
        <a:lstStyle/>
        <a:p>
          <a:endParaRPr lang="cs-CZ" sz="1000" dirty="0"/>
        </a:p>
        <a:p>
          <a:r>
            <a:rPr lang="cs-CZ" sz="1500" dirty="0">
              <a:solidFill>
                <a:schemeClr val="accent1"/>
              </a:solidFill>
            </a:rPr>
            <a:t>Bonus za kombinaci opatření                  </a:t>
          </a:r>
          <a:r>
            <a:rPr lang="cs-CZ" sz="1500" b="1" dirty="0">
              <a:solidFill>
                <a:schemeClr val="accent1"/>
              </a:solidFill>
            </a:rPr>
            <a:t>20 000 Kč</a:t>
          </a:r>
          <a:endParaRPr lang="cs-CZ" sz="1600" b="1" dirty="0">
            <a:solidFill>
              <a:schemeClr val="accent1"/>
            </a:solidFill>
          </a:endParaRPr>
        </a:p>
      </dgm:t>
    </dgm:pt>
    <dgm:pt modelId="{A9DA58F4-ACC0-458D-8F4D-BC8292DF33B7}" type="parTrans" cxnId="{4D91156A-B44E-4114-A2BF-7438D1D60E04}">
      <dgm:prSet/>
      <dgm:spPr/>
      <dgm:t>
        <a:bodyPr/>
        <a:lstStyle/>
        <a:p>
          <a:endParaRPr lang="cs-CZ"/>
        </a:p>
      </dgm:t>
    </dgm:pt>
    <dgm:pt modelId="{F4B0DAE0-C818-4BB6-9EFD-1F5D5049F622}" type="sibTrans" cxnId="{4D91156A-B44E-4114-A2BF-7438D1D60E04}">
      <dgm:prSet/>
      <dgm:spPr/>
      <dgm:t>
        <a:bodyPr/>
        <a:lstStyle/>
        <a:p>
          <a:endParaRPr lang="cs-CZ"/>
        </a:p>
      </dgm:t>
    </dgm:pt>
    <dgm:pt modelId="{AC51B23B-E4BC-499E-95A7-AAE9117D5899}" type="pres">
      <dgm:prSet presAssocID="{F603D567-92AB-4ABC-AC45-FA6ADA09EDE1}" presName="Name0" presStyleCnt="0">
        <dgm:presLayoutVars>
          <dgm:dir/>
          <dgm:resizeHandles val="exact"/>
        </dgm:presLayoutVars>
      </dgm:prSet>
      <dgm:spPr/>
    </dgm:pt>
    <dgm:pt modelId="{EB63C53C-E889-45CE-8DF1-A8D4A77FFA9D}" type="pres">
      <dgm:prSet presAssocID="{F603D567-92AB-4ABC-AC45-FA6ADA09EDE1}" presName="fgShape" presStyleLbl="fgShp" presStyleIdx="0" presStyleCnt="1" custScaleX="104815" custLinFactNeighborX="0" custLinFactNeighborY="-31746"/>
      <dgm:spPr/>
    </dgm:pt>
    <dgm:pt modelId="{E3D86256-EC8A-4575-8870-6E4F505406F4}" type="pres">
      <dgm:prSet presAssocID="{F603D567-92AB-4ABC-AC45-FA6ADA09EDE1}" presName="linComp" presStyleCnt="0"/>
      <dgm:spPr/>
    </dgm:pt>
    <dgm:pt modelId="{9754D3E8-0A83-4D3C-A33E-C6C6ACB1ABF0}" type="pres">
      <dgm:prSet presAssocID="{357E9B6D-E25C-4E88-A181-E98123102E1A}" presName="compNode" presStyleCnt="0"/>
      <dgm:spPr/>
    </dgm:pt>
    <dgm:pt modelId="{39BCCF03-2B03-4720-B2B8-5647F2F915E0}" type="pres">
      <dgm:prSet presAssocID="{357E9B6D-E25C-4E88-A181-E98123102E1A}" presName="bkgdShape" presStyleLbl="node1" presStyleIdx="0" presStyleCnt="4" custScaleX="101578" custScaleY="56861" custLinFactNeighborX="56" custLinFactNeighborY="-3073"/>
      <dgm:spPr/>
    </dgm:pt>
    <dgm:pt modelId="{57BDD8C2-17DB-4399-82E2-6C23A07A766E}" type="pres">
      <dgm:prSet presAssocID="{357E9B6D-E25C-4E88-A181-E98123102E1A}" presName="nodeTx" presStyleLbl="node1" presStyleIdx="0" presStyleCnt="4">
        <dgm:presLayoutVars>
          <dgm:bulletEnabled val="1"/>
        </dgm:presLayoutVars>
      </dgm:prSet>
      <dgm:spPr/>
    </dgm:pt>
    <dgm:pt modelId="{940A0CCB-97E8-4C35-AA6B-C9BF999C0BAB}" type="pres">
      <dgm:prSet presAssocID="{357E9B6D-E25C-4E88-A181-E98123102E1A}" presName="invisiNode" presStyleLbl="node1" presStyleIdx="0" presStyleCnt="4"/>
      <dgm:spPr/>
    </dgm:pt>
    <dgm:pt modelId="{38585126-D0ED-4077-87A3-C703E2BE9907}" type="pres">
      <dgm:prSet presAssocID="{357E9B6D-E25C-4E88-A181-E98123102E1A}" presName="imagNode" presStyleLbl="fgImgPlace1" presStyleIdx="0" presStyleCnt="4" custLinFactNeighborX="-776" custLinFactNeighborY="-1071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566F641-0CD1-44AC-987A-F5324ABC28F2}" type="pres">
      <dgm:prSet presAssocID="{8206DDAF-7A91-4595-BACF-EE9500D880E3}" presName="sibTrans" presStyleLbl="sibTrans2D1" presStyleIdx="0" presStyleCnt="0"/>
      <dgm:spPr/>
    </dgm:pt>
    <dgm:pt modelId="{C2031C76-9CF9-45BF-844A-F38F244BBA3A}" type="pres">
      <dgm:prSet presAssocID="{E04B1440-BF45-4A8B-A300-57DA19F2F3BF}" presName="compNode" presStyleCnt="0"/>
      <dgm:spPr/>
    </dgm:pt>
    <dgm:pt modelId="{72047FD0-5F2A-448A-BBE0-3854D9647053}" type="pres">
      <dgm:prSet presAssocID="{E04B1440-BF45-4A8B-A300-57DA19F2F3BF}" presName="bkgdShape" presStyleLbl="node1" presStyleIdx="1" presStyleCnt="4" custScaleX="101648" custScaleY="57838" custLinFactNeighborX="552" custLinFactNeighborY="-3019"/>
      <dgm:spPr/>
    </dgm:pt>
    <dgm:pt modelId="{750F6684-40C3-424D-876D-44AECB03035D}" type="pres">
      <dgm:prSet presAssocID="{E04B1440-BF45-4A8B-A300-57DA19F2F3BF}" presName="nodeTx" presStyleLbl="node1" presStyleIdx="1" presStyleCnt="4">
        <dgm:presLayoutVars>
          <dgm:bulletEnabled val="1"/>
        </dgm:presLayoutVars>
      </dgm:prSet>
      <dgm:spPr/>
    </dgm:pt>
    <dgm:pt modelId="{1C66C86C-7570-4CEF-B000-3043355603E7}" type="pres">
      <dgm:prSet presAssocID="{E04B1440-BF45-4A8B-A300-57DA19F2F3BF}" presName="invisiNode" presStyleLbl="node1" presStyleIdx="1" presStyleCnt="4"/>
      <dgm:spPr/>
    </dgm:pt>
    <dgm:pt modelId="{E04B835F-18DC-47D5-9593-3F46EE1A4B25}" type="pres">
      <dgm:prSet presAssocID="{E04B1440-BF45-4A8B-A300-57DA19F2F3BF}" presName="imagNode" presStyleLbl="fgImgPlace1" presStyleIdx="1" presStyleCnt="4" custLinFactNeighborY="-9608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ům se slunečními panely na stříšku"/>
        </a:ext>
      </dgm:extLst>
    </dgm:pt>
    <dgm:pt modelId="{F6AD6A28-E1AD-4854-B34B-55E72ADB5B5E}" type="pres">
      <dgm:prSet presAssocID="{11E89808-094D-4BB0-955F-8A85C419D513}" presName="sibTrans" presStyleLbl="sibTrans2D1" presStyleIdx="0" presStyleCnt="0"/>
      <dgm:spPr/>
    </dgm:pt>
    <dgm:pt modelId="{CCE420BD-B97F-45BB-82AA-FC5FB8EB539A}" type="pres">
      <dgm:prSet presAssocID="{D859306A-C95D-4CAE-B4E2-E9A9DF7C1917}" presName="compNode" presStyleCnt="0"/>
      <dgm:spPr/>
    </dgm:pt>
    <dgm:pt modelId="{72CAC378-6773-4934-A157-0C8030A15E1F}" type="pres">
      <dgm:prSet presAssocID="{D859306A-C95D-4CAE-B4E2-E9A9DF7C1917}" presName="bkgdShape" presStyleLbl="node1" presStyleIdx="2" presStyleCnt="4" custScaleX="94805" custScaleY="57598" custLinFactNeighborX="-255" custLinFactNeighborY="-3736"/>
      <dgm:spPr/>
    </dgm:pt>
    <dgm:pt modelId="{8E079734-8295-4DBF-AAE6-C53E6048CBB5}" type="pres">
      <dgm:prSet presAssocID="{D859306A-C95D-4CAE-B4E2-E9A9DF7C1917}" presName="nodeTx" presStyleLbl="node1" presStyleIdx="2" presStyleCnt="4">
        <dgm:presLayoutVars>
          <dgm:bulletEnabled val="1"/>
        </dgm:presLayoutVars>
      </dgm:prSet>
      <dgm:spPr/>
    </dgm:pt>
    <dgm:pt modelId="{6DB62259-409E-40A1-92FB-1733F916B9EA}" type="pres">
      <dgm:prSet presAssocID="{D859306A-C95D-4CAE-B4E2-E9A9DF7C1917}" presName="invisiNode" presStyleLbl="node1" presStyleIdx="2" presStyleCnt="4"/>
      <dgm:spPr/>
    </dgm:pt>
    <dgm:pt modelId="{0A586EB1-28AF-47C1-B551-8BC256D97D82}" type="pres">
      <dgm:prSet presAssocID="{D859306A-C95D-4CAE-B4E2-E9A9DF7C1917}" presName="imagNode" presStyleLbl="fgImgPlace1" presStyleIdx="2" presStyleCnt="4" custLinFactNeighborY="-11748">
        <dgm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dgm:style>
      </dgm:prSet>
      <dgm:spPr>
        <a:xfrm>
          <a:off x="4425495" y="242632"/>
          <a:ext cx="814633" cy="814633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6350">
          <a:solidFill>
            <a:schemeClr val="tx1"/>
          </a:solidFill>
        </a:ln>
      </dgm:spPr>
    </dgm:pt>
    <dgm:pt modelId="{8336D441-92F4-48A1-88E8-DC1CDDDDE8D0}" type="pres">
      <dgm:prSet presAssocID="{2895E1B5-CC9E-47DF-8962-0A3858B1326C}" presName="sibTrans" presStyleLbl="sibTrans2D1" presStyleIdx="0" presStyleCnt="0"/>
      <dgm:spPr/>
    </dgm:pt>
    <dgm:pt modelId="{5BB9F5D8-5BB3-4CEB-A37C-AE27B0FD99C5}" type="pres">
      <dgm:prSet presAssocID="{FCAF107D-BD8F-4F02-BBA9-AB171C5ABE5A}" presName="compNode" presStyleCnt="0"/>
      <dgm:spPr/>
    </dgm:pt>
    <dgm:pt modelId="{6DCE22FD-988C-41DB-A760-C29578CBA155}" type="pres">
      <dgm:prSet presAssocID="{FCAF107D-BD8F-4F02-BBA9-AB171C5ABE5A}" presName="bkgdShape" presStyleLbl="node1" presStyleIdx="3" presStyleCnt="4" custAng="0" custScaleY="55340" custLinFactNeighborX="63" custLinFactNeighborY="-6667"/>
      <dgm:spPr/>
    </dgm:pt>
    <dgm:pt modelId="{21679A32-F053-43BE-89E6-159871D05C72}" type="pres">
      <dgm:prSet presAssocID="{FCAF107D-BD8F-4F02-BBA9-AB171C5ABE5A}" presName="nodeTx" presStyleLbl="node1" presStyleIdx="3" presStyleCnt="4">
        <dgm:presLayoutVars>
          <dgm:bulletEnabled val="1"/>
        </dgm:presLayoutVars>
      </dgm:prSet>
      <dgm:spPr/>
    </dgm:pt>
    <dgm:pt modelId="{6DB07C11-592B-4770-A8A8-C6218D10BDB2}" type="pres">
      <dgm:prSet presAssocID="{FCAF107D-BD8F-4F02-BBA9-AB171C5ABE5A}" presName="invisiNode" presStyleLbl="node1" presStyleIdx="3" presStyleCnt="4"/>
      <dgm:spPr/>
    </dgm:pt>
    <dgm:pt modelId="{DB1EC844-13EE-496D-A7FD-A6B05B64104C}" type="pres">
      <dgm:prSet presAssocID="{FCAF107D-BD8F-4F02-BBA9-AB171C5ABE5A}" presName="imagNode" presStyleLbl="fgImgPlace1" presStyleIdx="3" presStyleCnt="4" custLinFactNeighborX="10430" custLinFactNeighborY="-1282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9201C709-3D02-45E1-8048-805B1B4BB253}" srcId="{F603D567-92AB-4ABC-AC45-FA6ADA09EDE1}" destId="{357E9B6D-E25C-4E88-A181-E98123102E1A}" srcOrd="0" destOrd="0" parTransId="{B069961C-6E32-4E64-81F3-D0B1CAD385CF}" sibTransId="{8206DDAF-7A91-4595-BACF-EE9500D880E3}"/>
    <dgm:cxn modelId="{1CFA9820-E246-4453-B62B-3720732E7D38}" type="presOf" srcId="{F603D567-92AB-4ABC-AC45-FA6ADA09EDE1}" destId="{AC51B23B-E4BC-499E-95A7-AAE9117D5899}" srcOrd="0" destOrd="0" presId="urn:microsoft.com/office/officeart/2005/8/layout/hList7"/>
    <dgm:cxn modelId="{8AA7FE21-7CFA-426D-8651-76190229D43A}" type="presOf" srcId="{E04B1440-BF45-4A8B-A300-57DA19F2F3BF}" destId="{750F6684-40C3-424D-876D-44AECB03035D}" srcOrd="1" destOrd="0" presId="urn:microsoft.com/office/officeart/2005/8/layout/hList7"/>
    <dgm:cxn modelId="{EAB3AA22-E78F-45E3-B8BD-A9D5AAC4F378}" type="presOf" srcId="{D859306A-C95D-4CAE-B4E2-E9A9DF7C1917}" destId="{72CAC378-6773-4934-A157-0C8030A15E1F}" srcOrd="0" destOrd="0" presId="urn:microsoft.com/office/officeart/2005/8/layout/hList7"/>
    <dgm:cxn modelId="{08647A28-6B1D-4A43-8491-5BA39760ED12}" type="presOf" srcId="{FCAF107D-BD8F-4F02-BBA9-AB171C5ABE5A}" destId="{21679A32-F053-43BE-89E6-159871D05C72}" srcOrd="1" destOrd="0" presId="urn:microsoft.com/office/officeart/2005/8/layout/hList7"/>
    <dgm:cxn modelId="{FDB5563B-26B8-4CAC-8A34-3BF05364EEA8}" type="presOf" srcId="{8206DDAF-7A91-4595-BACF-EE9500D880E3}" destId="{3566F641-0CD1-44AC-987A-F5324ABC28F2}" srcOrd="0" destOrd="0" presId="urn:microsoft.com/office/officeart/2005/8/layout/hList7"/>
    <dgm:cxn modelId="{4D91156A-B44E-4114-A2BF-7438D1D60E04}" srcId="{F603D567-92AB-4ABC-AC45-FA6ADA09EDE1}" destId="{FCAF107D-BD8F-4F02-BBA9-AB171C5ABE5A}" srcOrd="3" destOrd="0" parTransId="{A9DA58F4-ACC0-458D-8F4D-BC8292DF33B7}" sibTransId="{F4B0DAE0-C818-4BB6-9EFD-1F5D5049F622}"/>
    <dgm:cxn modelId="{CCFCA74E-25B3-4222-8FA7-5999BBC109C1}" type="presOf" srcId="{11E89808-094D-4BB0-955F-8A85C419D513}" destId="{F6AD6A28-E1AD-4854-B34B-55E72ADB5B5E}" srcOrd="0" destOrd="0" presId="urn:microsoft.com/office/officeart/2005/8/layout/hList7"/>
    <dgm:cxn modelId="{38AB8282-9D22-47D6-A4C3-60A7B6495DE3}" type="presOf" srcId="{357E9B6D-E25C-4E88-A181-E98123102E1A}" destId="{57BDD8C2-17DB-4399-82E2-6C23A07A766E}" srcOrd="1" destOrd="0" presId="urn:microsoft.com/office/officeart/2005/8/layout/hList7"/>
    <dgm:cxn modelId="{B48BBA86-6B5C-485D-897B-21B717696440}" type="presOf" srcId="{E04B1440-BF45-4A8B-A300-57DA19F2F3BF}" destId="{72047FD0-5F2A-448A-BBE0-3854D9647053}" srcOrd="0" destOrd="0" presId="urn:microsoft.com/office/officeart/2005/8/layout/hList7"/>
    <dgm:cxn modelId="{744B188E-70D6-4368-98FE-5E773437D561}" type="presOf" srcId="{FCAF107D-BD8F-4F02-BBA9-AB171C5ABE5A}" destId="{6DCE22FD-988C-41DB-A760-C29578CBA155}" srcOrd="0" destOrd="0" presId="urn:microsoft.com/office/officeart/2005/8/layout/hList7"/>
    <dgm:cxn modelId="{9EEFD093-D844-4CD6-8F39-F57437112830}" srcId="{F603D567-92AB-4ABC-AC45-FA6ADA09EDE1}" destId="{D859306A-C95D-4CAE-B4E2-E9A9DF7C1917}" srcOrd="2" destOrd="0" parTransId="{46401F49-E0A4-42C9-A293-9B2180860346}" sibTransId="{2895E1B5-CC9E-47DF-8962-0A3858B1326C}"/>
    <dgm:cxn modelId="{358371A0-5214-436F-88CC-C9E700C6AE87}" type="presOf" srcId="{2895E1B5-CC9E-47DF-8962-0A3858B1326C}" destId="{8336D441-92F4-48A1-88E8-DC1CDDDDE8D0}" srcOrd="0" destOrd="0" presId="urn:microsoft.com/office/officeart/2005/8/layout/hList7"/>
    <dgm:cxn modelId="{8180CCCA-A8C2-467A-984A-E70C2BCC64C0}" type="presOf" srcId="{357E9B6D-E25C-4E88-A181-E98123102E1A}" destId="{39BCCF03-2B03-4720-B2B8-5647F2F915E0}" srcOrd="0" destOrd="0" presId="urn:microsoft.com/office/officeart/2005/8/layout/hList7"/>
    <dgm:cxn modelId="{246B79CF-5CC0-4A1D-A548-CC274287E1E8}" srcId="{F603D567-92AB-4ABC-AC45-FA6ADA09EDE1}" destId="{E04B1440-BF45-4A8B-A300-57DA19F2F3BF}" srcOrd="1" destOrd="0" parTransId="{7D13AB48-9A41-4C40-AAF8-9BB09DC829AC}" sibTransId="{11E89808-094D-4BB0-955F-8A85C419D513}"/>
    <dgm:cxn modelId="{4EC4A1DD-2EE0-49F0-8F19-94EEA4F4AE1A}" type="presOf" srcId="{D859306A-C95D-4CAE-B4E2-E9A9DF7C1917}" destId="{8E079734-8295-4DBF-AAE6-C53E6048CBB5}" srcOrd="1" destOrd="0" presId="urn:microsoft.com/office/officeart/2005/8/layout/hList7"/>
    <dgm:cxn modelId="{09FF8C99-A7BF-4783-88C9-9ACC42E7604E}" type="presParOf" srcId="{AC51B23B-E4BC-499E-95A7-AAE9117D5899}" destId="{EB63C53C-E889-45CE-8DF1-A8D4A77FFA9D}" srcOrd="0" destOrd="0" presId="urn:microsoft.com/office/officeart/2005/8/layout/hList7"/>
    <dgm:cxn modelId="{FDF30083-A2D3-4C3E-81CA-EC17F456085F}" type="presParOf" srcId="{AC51B23B-E4BC-499E-95A7-AAE9117D5899}" destId="{E3D86256-EC8A-4575-8870-6E4F505406F4}" srcOrd="1" destOrd="0" presId="urn:microsoft.com/office/officeart/2005/8/layout/hList7"/>
    <dgm:cxn modelId="{13A069C0-A488-4747-B74F-FCC97B6F110B}" type="presParOf" srcId="{E3D86256-EC8A-4575-8870-6E4F505406F4}" destId="{9754D3E8-0A83-4D3C-A33E-C6C6ACB1ABF0}" srcOrd="0" destOrd="0" presId="urn:microsoft.com/office/officeart/2005/8/layout/hList7"/>
    <dgm:cxn modelId="{728E2066-7751-49F6-9EBE-88AF4A90D75C}" type="presParOf" srcId="{9754D3E8-0A83-4D3C-A33E-C6C6ACB1ABF0}" destId="{39BCCF03-2B03-4720-B2B8-5647F2F915E0}" srcOrd="0" destOrd="0" presId="urn:microsoft.com/office/officeart/2005/8/layout/hList7"/>
    <dgm:cxn modelId="{E18447DA-2979-492C-AEE2-9DC0F52C7D63}" type="presParOf" srcId="{9754D3E8-0A83-4D3C-A33E-C6C6ACB1ABF0}" destId="{57BDD8C2-17DB-4399-82E2-6C23A07A766E}" srcOrd="1" destOrd="0" presId="urn:microsoft.com/office/officeart/2005/8/layout/hList7"/>
    <dgm:cxn modelId="{093B0CEB-356A-44B5-8C08-49D51CC2E5A7}" type="presParOf" srcId="{9754D3E8-0A83-4D3C-A33E-C6C6ACB1ABF0}" destId="{940A0CCB-97E8-4C35-AA6B-C9BF999C0BAB}" srcOrd="2" destOrd="0" presId="urn:microsoft.com/office/officeart/2005/8/layout/hList7"/>
    <dgm:cxn modelId="{F9E7EE85-5618-4BA8-B868-6B62FCBB09AF}" type="presParOf" srcId="{9754D3E8-0A83-4D3C-A33E-C6C6ACB1ABF0}" destId="{38585126-D0ED-4077-87A3-C703E2BE9907}" srcOrd="3" destOrd="0" presId="urn:microsoft.com/office/officeart/2005/8/layout/hList7"/>
    <dgm:cxn modelId="{DEC18B14-5E94-42A1-B9EB-4FB1E8964AD9}" type="presParOf" srcId="{E3D86256-EC8A-4575-8870-6E4F505406F4}" destId="{3566F641-0CD1-44AC-987A-F5324ABC28F2}" srcOrd="1" destOrd="0" presId="urn:microsoft.com/office/officeart/2005/8/layout/hList7"/>
    <dgm:cxn modelId="{17993193-CC7D-47A8-BDC2-6BB72A05769B}" type="presParOf" srcId="{E3D86256-EC8A-4575-8870-6E4F505406F4}" destId="{C2031C76-9CF9-45BF-844A-F38F244BBA3A}" srcOrd="2" destOrd="0" presId="urn:microsoft.com/office/officeart/2005/8/layout/hList7"/>
    <dgm:cxn modelId="{C0B56556-90FD-49FD-A567-836B27A4FE78}" type="presParOf" srcId="{C2031C76-9CF9-45BF-844A-F38F244BBA3A}" destId="{72047FD0-5F2A-448A-BBE0-3854D9647053}" srcOrd="0" destOrd="0" presId="urn:microsoft.com/office/officeart/2005/8/layout/hList7"/>
    <dgm:cxn modelId="{441B816B-D7B3-4481-A940-0C2BAF9222CD}" type="presParOf" srcId="{C2031C76-9CF9-45BF-844A-F38F244BBA3A}" destId="{750F6684-40C3-424D-876D-44AECB03035D}" srcOrd="1" destOrd="0" presId="urn:microsoft.com/office/officeart/2005/8/layout/hList7"/>
    <dgm:cxn modelId="{29110822-6147-4F4D-843A-7529E9F735D1}" type="presParOf" srcId="{C2031C76-9CF9-45BF-844A-F38F244BBA3A}" destId="{1C66C86C-7570-4CEF-B000-3043355603E7}" srcOrd="2" destOrd="0" presId="urn:microsoft.com/office/officeart/2005/8/layout/hList7"/>
    <dgm:cxn modelId="{CFD8790C-DA29-4A14-81CD-3A38618DA5D1}" type="presParOf" srcId="{C2031C76-9CF9-45BF-844A-F38F244BBA3A}" destId="{E04B835F-18DC-47D5-9593-3F46EE1A4B25}" srcOrd="3" destOrd="0" presId="urn:microsoft.com/office/officeart/2005/8/layout/hList7"/>
    <dgm:cxn modelId="{C20AC107-4980-42E6-B77C-4698E4A5DA7B}" type="presParOf" srcId="{E3D86256-EC8A-4575-8870-6E4F505406F4}" destId="{F6AD6A28-E1AD-4854-B34B-55E72ADB5B5E}" srcOrd="3" destOrd="0" presId="urn:microsoft.com/office/officeart/2005/8/layout/hList7"/>
    <dgm:cxn modelId="{A2F44D83-D7A4-4311-AAA6-C92BA7A0C868}" type="presParOf" srcId="{E3D86256-EC8A-4575-8870-6E4F505406F4}" destId="{CCE420BD-B97F-45BB-82AA-FC5FB8EB539A}" srcOrd="4" destOrd="0" presId="urn:microsoft.com/office/officeart/2005/8/layout/hList7"/>
    <dgm:cxn modelId="{9DA6912B-B79E-4D24-8C46-DFA82C12D070}" type="presParOf" srcId="{CCE420BD-B97F-45BB-82AA-FC5FB8EB539A}" destId="{72CAC378-6773-4934-A157-0C8030A15E1F}" srcOrd="0" destOrd="0" presId="urn:microsoft.com/office/officeart/2005/8/layout/hList7"/>
    <dgm:cxn modelId="{761775C6-35EF-4504-B1A1-4EEB1E2C2B38}" type="presParOf" srcId="{CCE420BD-B97F-45BB-82AA-FC5FB8EB539A}" destId="{8E079734-8295-4DBF-AAE6-C53E6048CBB5}" srcOrd="1" destOrd="0" presId="urn:microsoft.com/office/officeart/2005/8/layout/hList7"/>
    <dgm:cxn modelId="{A1EBC21E-B241-4F09-BC34-DFCFA9B89A1E}" type="presParOf" srcId="{CCE420BD-B97F-45BB-82AA-FC5FB8EB539A}" destId="{6DB62259-409E-40A1-92FB-1733F916B9EA}" srcOrd="2" destOrd="0" presId="urn:microsoft.com/office/officeart/2005/8/layout/hList7"/>
    <dgm:cxn modelId="{D2499CE8-6694-4B05-9C70-0AF8E27C10DB}" type="presParOf" srcId="{CCE420BD-B97F-45BB-82AA-FC5FB8EB539A}" destId="{0A586EB1-28AF-47C1-B551-8BC256D97D82}" srcOrd="3" destOrd="0" presId="urn:microsoft.com/office/officeart/2005/8/layout/hList7"/>
    <dgm:cxn modelId="{11B26350-E317-495D-92DF-118360BC5B64}" type="presParOf" srcId="{E3D86256-EC8A-4575-8870-6E4F505406F4}" destId="{8336D441-92F4-48A1-88E8-DC1CDDDDE8D0}" srcOrd="5" destOrd="0" presId="urn:microsoft.com/office/officeart/2005/8/layout/hList7"/>
    <dgm:cxn modelId="{1E98B25D-5ACE-441D-A4B0-E6823393C1E8}" type="presParOf" srcId="{E3D86256-EC8A-4575-8870-6E4F505406F4}" destId="{5BB9F5D8-5BB3-4CEB-A37C-AE27B0FD99C5}" srcOrd="6" destOrd="0" presId="urn:microsoft.com/office/officeart/2005/8/layout/hList7"/>
    <dgm:cxn modelId="{9FCED8E3-224F-4111-904E-D32D117FFA53}" type="presParOf" srcId="{5BB9F5D8-5BB3-4CEB-A37C-AE27B0FD99C5}" destId="{6DCE22FD-988C-41DB-A760-C29578CBA155}" srcOrd="0" destOrd="0" presId="urn:microsoft.com/office/officeart/2005/8/layout/hList7"/>
    <dgm:cxn modelId="{F1889400-0B3A-4A5C-897C-328C508169C3}" type="presParOf" srcId="{5BB9F5D8-5BB3-4CEB-A37C-AE27B0FD99C5}" destId="{21679A32-F053-43BE-89E6-159871D05C72}" srcOrd="1" destOrd="0" presId="urn:microsoft.com/office/officeart/2005/8/layout/hList7"/>
    <dgm:cxn modelId="{5326F5C8-B2F7-4692-A2DC-0709960CFA62}" type="presParOf" srcId="{5BB9F5D8-5BB3-4CEB-A37C-AE27B0FD99C5}" destId="{6DB07C11-592B-4770-A8A8-C6218D10BDB2}" srcOrd="2" destOrd="0" presId="urn:microsoft.com/office/officeart/2005/8/layout/hList7"/>
    <dgm:cxn modelId="{6DDBC1AA-3006-4302-ABDD-AB843DCFA987}" type="presParOf" srcId="{5BB9F5D8-5BB3-4CEB-A37C-AE27B0FD99C5}" destId="{DB1EC844-13EE-496D-A7FD-A6B05B64104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308672B-1434-43DC-B4BC-DE788416663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D68A851-381D-4F72-9AB7-C80BD5B4AAA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1600" dirty="0"/>
            <a:t>DOLOŽENÉ CELKOVÉ NÁKLADY</a:t>
          </a:r>
          <a:br>
            <a:rPr lang="cs-CZ" sz="1600" dirty="0"/>
          </a:br>
          <a:r>
            <a:rPr lang="cs-CZ" sz="1600" b="1" dirty="0"/>
            <a:t>3,178 mil. Kč</a:t>
          </a:r>
        </a:p>
      </dgm:t>
    </dgm:pt>
    <dgm:pt modelId="{2EAEB624-F42A-439D-8AA8-E7373031EE9E}" type="parTrans" cxnId="{EE3B4E84-467E-468E-A3DC-BB77C3FBA731}">
      <dgm:prSet/>
      <dgm:spPr/>
      <dgm:t>
        <a:bodyPr/>
        <a:lstStyle/>
        <a:p>
          <a:endParaRPr lang="cs-CZ"/>
        </a:p>
      </dgm:t>
    </dgm:pt>
    <dgm:pt modelId="{471E6CDC-8F32-44BB-8ADD-B4AACEE54858}" type="sibTrans" cxnId="{EE3B4E84-467E-468E-A3DC-BB77C3FBA731}">
      <dgm:prSet/>
      <dgm:spPr/>
      <dgm:t>
        <a:bodyPr/>
        <a:lstStyle/>
        <a:p>
          <a:endParaRPr lang="cs-CZ" dirty="0"/>
        </a:p>
      </dgm:t>
    </dgm:pt>
    <dgm:pt modelId="{5BF62253-9513-47B8-8325-A8D3A8C70E1F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1600" dirty="0"/>
            <a:t>DOLOŽENÉ CELKOVÉ ZPŮSOBILÉ NÁKLADY</a:t>
          </a:r>
          <a:br>
            <a:rPr lang="cs-CZ" sz="1600" dirty="0"/>
          </a:br>
          <a:r>
            <a:rPr lang="cs-CZ" sz="1600" b="1" dirty="0"/>
            <a:t>3,178 mil. Kč</a:t>
          </a:r>
          <a:endParaRPr lang="cs-CZ" sz="1600" dirty="0"/>
        </a:p>
      </dgm:t>
    </dgm:pt>
    <dgm:pt modelId="{BDFFEEA6-4527-4F67-BC80-B32FE9ED1D76}" type="parTrans" cxnId="{A8EB63BF-734F-405A-A215-0F2F06A5F20F}">
      <dgm:prSet/>
      <dgm:spPr/>
      <dgm:t>
        <a:bodyPr/>
        <a:lstStyle/>
        <a:p>
          <a:endParaRPr lang="cs-CZ"/>
        </a:p>
      </dgm:t>
    </dgm:pt>
    <dgm:pt modelId="{3C4991B3-BC0D-41F2-A303-7769213C8358}" type="sibTrans" cxnId="{A8EB63BF-734F-405A-A215-0F2F06A5F20F}">
      <dgm:prSet/>
      <dgm:spPr/>
      <dgm:t>
        <a:bodyPr/>
        <a:lstStyle/>
        <a:p>
          <a:endParaRPr lang="cs-CZ" dirty="0"/>
        </a:p>
      </dgm:t>
    </dgm:pt>
    <dgm:pt modelId="{9D50F75E-0474-449C-B960-2AB81C300088}">
      <dgm:prSet phldrT="[Text]" custT="1"/>
      <dgm:spPr>
        <a:solidFill>
          <a:schemeClr val="tx1"/>
        </a:solidFill>
      </dgm:spPr>
      <dgm:t>
        <a:bodyPr/>
        <a:lstStyle/>
        <a:p>
          <a:r>
            <a:rPr lang="cs-CZ" sz="1600" b="0" dirty="0"/>
            <a:t>DOTACE CELKEM</a:t>
          </a:r>
          <a:br>
            <a:rPr lang="cs-CZ" sz="1600" b="1" dirty="0"/>
          </a:br>
          <a:r>
            <a:rPr lang="cs-CZ" sz="1600" b="1" dirty="0"/>
            <a:t>1,570 mil. Kč </a:t>
          </a:r>
        </a:p>
        <a:p>
          <a:r>
            <a:rPr lang="cs-CZ" sz="1600" b="1" dirty="0"/>
            <a:t>49,4 % míra podpory</a:t>
          </a:r>
        </a:p>
      </dgm:t>
    </dgm:pt>
    <dgm:pt modelId="{A737B173-FA08-4F63-9DBB-EDBC27165BDF}" type="parTrans" cxnId="{B5CE467C-15BF-48F4-9951-A5E726661238}">
      <dgm:prSet/>
      <dgm:spPr/>
      <dgm:t>
        <a:bodyPr/>
        <a:lstStyle/>
        <a:p>
          <a:endParaRPr lang="cs-CZ"/>
        </a:p>
      </dgm:t>
    </dgm:pt>
    <dgm:pt modelId="{EA8C8C88-4269-40CD-BFA9-C5093F0233D0}" type="sibTrans" cxnId="{B5CE467C-15BF-48F4-9951-A5E726661238}">
      <dgm:prSet/>
      <dgm:spPr/>
      <dgm:t>
        <a:bodyPr/>
        <a:lstStyle/>
        <a:p>
          <a:endParaRPr lang="cs-CZ"/>
        </a:p>
      </dgm:t>
    </dgm:pt>
    <dgm:pt modelId="{F097DC2C-85C0-4350-A6B5-5CCABCB0EAC1}" type="pres">
      <dgm:prSet presAssocID="{3308672B-1434-43DC-B4BC-DE7884166635}" presName="linearFlow" presStyleCnt="0">
        <dgm:presLayoutVars>
          <dgm:dir/>
          <dgm:resizeHandles val="exact"/>
        </dgm:presLayoutVars>
      </dgm:prSet>
      <dgm:spPr/>
    </dgm:pt>
    <dgm:pt modelId="{CD7388DF-1148-4F61-8B1B-A77DE62E078B}" type="pres">
      <dgm:prSet presAssocID="{7D68A851-381D-4F72-9AB7-C80BD5B4AAAD}" presName="node" presStyleLbl="node1" presStyleIdx="0" presStyleCnt="3" custScaleX="165263" custScaleY="162014" custLinFactNeighborX="45795" custLinFactNeighborY="-7513">
        <dgm:presLayoutVars>
          <dgm:bulletEnabled val="1"/>
        </dgm:presLayoutVars>
      </dgm:prSet>
      <dgm:spPr/>
    </dgm:pt>
    <dgm:pt modelId="{B529B0EF-5C03-4727-90F6-22EC3AE0628D}" type="pres">
      <dgm:prSet presAssocID="{471E6CDC-8F32-44BB-8ADD-B4AACEE54858}" presName="spacerL" presStyleCnt="0"/>
      <dgm:spPr/>
    </dgm:pt>
    <dgm:pt modelId="{14500424-BC6A-448B-8EA8-939FF9D3E09F}" type="pres">
      <dgm:prSet presAssocID="{471E6CDC-8F32-44BB-8ADD-B4AACEE54858}" presName="sibTrans" presStyleLbl="sibTrans2D1" presStyleIdx="0" presStyleCnt="2" custScaleX="64467" custScaleY="70281" custLinFactNeighborX="45570" custLinFactNeighborY="-6287"/>
      <dgm:spPr>
        <a:prstGeom prst="mathEqual">
          <a:avLst/>
        </a:prstGeom>
      </dgm:spPr>
    </dgm:pt>
    <dgm:pt modelId="{657FE2A5-7A0F-406C-AE85-E44D0FE3A681}" type="pres">
      <dgm:prSet presAssocID="{471E6CDC-8F32-44BB-8ADD-B4AACEE54858}" presName="spacerR" presStyleCnt="0"/>
      <dgm:spPr/>
    </dgm:pt>
    <dgm:pt modelId="{B5B1AF9E-BBC3-4CD3-9A6C-85F85273D179}" type="pres">
      <dgm:prSet presAssocID="{5BF62253-9513-47B8-8325-A8D3A8C70E1F}" presName="node" presStyleLbl="node1" presStyleIdx="1" presStyleCnt="3" custScaleX="166693" custScaleY="158954">
        <dgm:presLayoutVars>
          <dgm:bulletEnabled val="1"/>
        </dgm:presLayoutVars>
      </dgm:prSet>
      <dgm:spPr/>
    </dgm:pt>
    <dgm:pt modelId="{8E73A504-39A1-4AB2-BA5A-1BBB3C820A8F}" type="pres">
      <dgm:prSet presAssocID="{3C4991B3-BC0D-41F2-A303-7769213C8358}" presName="spacerL" presStyleCnt="0"/>
      <dgm:spPr/>
    </dgm:pt>
    <dgm:pt modelId="{D6F8C5AE-DCC2-4BA6-A645-246D7BC7811A}" type="pres">
      <dgm:prSet presAssocID="{3C4991B3-BC0D-41F2-A303-7769213C8358}" presName="sibTrans" presStyleLbl="sibTrans2D1" presStyleIdx="1" presStyleCnt="2" custScaleX="60382" custScaleY="66457" custLinFactNeighborX="20227" custLinFactNeighborY="7136"/>
      <dgm:spPr>
        <a:prstGeom prst="rightArrow">
          <a:avLst/>
        </a:prstGeom>
      </dgm:spPr>
    </dgm:pt>
    <dgm:pt modelId="{D8AAEF01-75FC-40BA-8D54-9BB9C5258220}" type="pres">
      <dgm:prSet presAssocID="{3C4991B3-BC0D-41F2-A303-7769213C8358}" presName="spacerR" presStyleCnt="0"/>
      <dgm:spPr/>
    </dgm:pt>
    <dgm:pt modelId="{235671E6-0879-4B35-B8A8-7BC3C671BF81}" type="pres">
      <dgm:prSet presAssocID="{9D50F75E-0474-449C-B960-2AB81C300088}" presName="node" presStyleLbl="node1" presStyleIdx="2" presStyleCnt="3" custScaleX="163295" custScaleY="149056" custLinFactNeighborX="39981" custLinFactNeighborY="-579">
        <dgm:presLayoutVars>
          <dgm:bulletEnabled val="1"/>
        </dgm:presLayoutVars>
      </dgm:prSet>
      <dgm:spPr/>
    </dgm:pt>
  </dgm:ptLst>
  <dgm:cxnLst>
    <dgm:cxn modelId="{E6860F0A-D2DF-489F-AC25-A9FD2B0DBB96}" type="presOf" srcId="{3308672B-1434-43DC-B4BC-DE7884166635}" destId="{F097DC2C-85C0-4350-A6B5-5CCABCB0EAC1}" srcOrd="0" destOrd="0" presId="urn:microsoft.com/office/officeart/2005/8/layout/equation1"/>
    <dgm:cxn modelId="{7347924E-1092-4C2B-8C7F-4EAF2F17CCBA}" type="presOf" srcId="{3C4991B3-BC0D-41F2-A303-7769213C8358}" destId="{D6F8C5AE-DCC2-4BA6-A645-246D7BC7811A}" srcOrd="0" destOrd="0" presId="urn:microsoft.com/office/officeart/2005/8/layout/equation1"/>
    <dgm:cxn modelId="{B5CE467C-15BF-48F4-9951-A5E726661238}" srcId="{3308672B-1434-43DC-B4BC-DE7884166635}" destId="{9D50F75E-0474-449C-B960-2AB81C300088}" srcOrd="2" destOrd="0" parTransId="{A737B173-FA08-4F63-9DBB-EDBC27165BDF}" sibTransId="{EA8C8C88-4269-40CD-BFA9-C5093F0233D0}"/>
    <dgm:cxn modelId="{EE3B4E84-467E-468E-A3DC-BB77C3FBA731}" srcId="{3308672B-1434-43DC-B4BC-DE7884166635}" destId="{7D68A851-381D-4F72-9AB7-C80BD5B4AAAD}" srcOrd="0" destOrd="0" parTransId="{2EAEB624-F42A-439D-8AA8-E7373031EE9E}" sibTransId="{471E6CDC-8F32-44BB-8ADD-B4AACEE54858}"/>
    <dgm:cxn modelId="{52580C94-B047-4B7D-A713-FCE1BE0D7E3B}" type="presOf" srcId="{5BF62253-9513-47B8-8325-A8D3A8C70E1F}" destId="{B5B1AF9E-BBC3-4CD3-9A6C-85F85273D179}" srcOrd="0" destOrd="0" presId="urn:microsoft.com/office/officeart/2005/8/layout/equation1"/>
    <dgm:cxn modelId="{E8BEC99D-739C-44ED-9AD2-D0F1D1D5B64D}" type="presOf" srcId="{9D50F75E-0474-449C-B960-2AB81C300088}" destId="{235671E6-0879-4B35-B8A8-7BC3C671BF81}" srcOrd="0" destOrd="0" presId="urn:microsoft.com/office/officeart/2005/8/layout/equation1"/>
    <dgm:cxn modelId="{188850B6-821B-4A86-9875-CE52B5E647BD}" type="presOf" srcId="{7D68A851-381D-4F72-9AB7-C80BD5B4AAAD}" destId="{CD7388DF-1148-4F61-8B1B-A77DE62E078B}" srcOrd="0" destOrd="0" presId="urn:microsoft.com/office/officeart/2005/8/layout/equation1"/>
    <dgm:cxn modelId="{A8EB63BF-734F-405A-A215-0F2F06A5F20F}" srcId="{3308672B-1434-43DC-B4BC-DE7884166635}" destId="{5BF62253-9513-47B8-8325-A8D3A8C70E1F}" srcOrd="1" destOrd="0" parTransId="{BDFFEEA6-4527-4F67-BC80-B32FE9ED1D76}" sibTransId="{3C4991B3-BC0D-41F2-A303-7769213C8358}"/>
    <dgm:cxn modelId="{623FB2C6-F8B9-457D-B850-9578DC0E97E0}" type="presOf" srcId="{471E6CDC-8F32-44BB-8ADD-B4AACEE54858}" destId="{14500424-BC6A-448B-8EA8-939FF9D3E09F}" srcOrd="0" destOrd="0" presId="urn:microsoft.com/office/officeart/2005/8/layout/equation1"/>
    <dgm:cxn modelId="{04E4A030-9C07-456A-A7BB-BAABE81A784D}" type="presParOf" srcId="{F097DC2C-85C0-4350-A6B5-5CCABCB0EAC1}" destId="{CD7388DF-1148-4F61-8B1B-A77DE62E078B}" srcOrd="0" destOrd="0" presId="urn:microsoft.com/office/officeart/2005/8/layout/equation1"/>
    <dgm:cxn modelId="{3F72B8AA-A806-4348-857C-DFD8B795D8D9}" type="presParOf" srcId="{F097DC2C-85C0-4350-A6B5-5CCABCB0EAC1}" destId="{B529B0EF-5C03-4727-90F6-22EC3AE0628D}" srcOrd="1" destOrd="0" presId="urn:microsoft.com/office/officeart/2005/8/layout/equation1"/>
    <dgm:cxn modelId="{9D08BF70-B5D3-40AE-943B-8BBA728BC5F6}" type="presParOf" srcId="{F097DC2C-85C0-4350-A6B5-5CCABCB0EAC1}" destId="{14500424-BC6A-448B-8EA8-939FF9D3E09F}" srcOrd="2" destOrd="0" presId="urn:microsoft.com/office/officeart/2005/8/layout/equation1"/>
    <dgm:cxn modelId="{16B4DDAE-B421-4C68-988C-E74A9763168A}" type="presParOf" srcId="{F097DC2C-85C0-4350-A6B5-5CCABCB0EAC1}" destId="{657FE2A5-7A0F-406C-AE85-E44D0FE3A681}" srcOrd="3" destOrd="0" presId="urn:microsoft.com/office/officeart/2005/8/layout/equation1"/>
    <dgm:cxn modelId="{8CAC1DC8-FFDE-49D9-89F8-EE50B0C8CAD6}" type="presParOf" srcId="{F097DC2C-85C0-4350-A6B5-5CCABCB0EAC1}" destId="{B5B1AF9E-BBC3-4CD3-9A6C-85F85273D179}" srcOrd="4" destOrd="0" presId="urn:microsoft.com/office/officeart/2005/8/layout/equation1"/>
    <dgm:cxn modelId="{27E8F8E5-BD4E-4320-87AE-B7D79D4F292D}" type="presParOf" srcId="{F097DC2C-85C0-4350-A6B5-5CCABCB0EAC1}" destId="{8E73A504-39A1-4AB2-BA5A-1BBB3C820A8F}" srcOrd="5" destOrd="0" presId="urn:microsoft.com/office/officeart/2005/8/layout/equation1"/>
    <dgm:cxn modelId="{D631306D-46D0-4461-9242-0DBA194DA9D9}" type="presParOf" srcId="{F097DC2C-85C0-4350-A6B5-5CCABCB0EAC1}" destId="{D6F8C5AE-DCC2-4BA6-A645-246D7BC7811A}" srcOrd="6" destOrd="0" presId="urn:microsoft.com/office/officeart/2005/8/layout/equation1"/>
    <dgm:cxn modelId="{5EFAE56E-23FE-4A45-878B-0B74C4393A63}" type="presParOf" srcId="{F097DC2C-85C0-4350-A6B5-5CCABCB0EAC1}" destId="{D8AAEF01-75FC-40BA-8D54-9BB9C5258220}" srcOrd="7" destOrd="0" presId="urn:microsoft.com/office/officeart/2005/8/layout/equation1"/>
    <dgm:cxn modelId="{E3D3BB27-6CFB-4618-A347-17BAD232BAB1}" type="presParOf" srcId="{F097DC2C-85C0-4350-A6B5-5CCABCB0EAC1}" destId="{235671E6-0879-4B35-B8A8-7BC3C671BF81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308672B-1434-43DC-B4BC-DE788416663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D68A851-381D-4F72-9AB7-C80BD5B4AAAD}">
      <dgm:prSet phldrT="[Text]" custT="1"/>
      <dgm:spPr/>
      <dgm:t>
        <a:bodyPr/>
        <a:lstStyle/>
        <a:p>
          <a:r>
            <a:rPr lang="cs-CZ" sz="1800" b="0" dirty="0"/>
            <a:t>CELKOVÁ DODANÁ ENERGIE</a:t>
          </a:r>
        </a:p>
      </dgm:t>
    </dgm:pt>
    <dgm:pt modelId="{2EAEB624-F42A-439D-8AA8-E7373031EE9E}" type="parTrans" cxnId="{EE3B4E84-467E-468E-A3DC-BB77C3FBA731}">
      <dgm:prSet/>
      <dgm:spPr/>
      <dgm:t>
        <a:bodyPr/>
        <a:lstStyle/>
        <a:p>
          <a:endParaRPr lang="cs-CZ"/>
        </a:p>
      </dgm:t>
    </dgm:pt>
    <dgm:pt modelId="{471E6CDC-8F32-44BB-8ADD-B4AACEE54858}" type="sibTrans" cxnId="{EE3B4E84-467E-468E-A3DC-BB77C3FBA731}">
      <dgm:prSet/>
      <dgm:spPr/>
      <dgm:t>
        <a:bodyPr/>
        <a:lstStyle/>
        <a:p>
          <a:endParaRPr lang="cs-CZ" dirty="0"/>
        </a:p>
      </dgm:t>
    </dgm:pt>
    <dgm:pt modelId="{988E3587-C27F-48A7-AA89-D86FF3B039F8}">
      <dgm:prSet phldrT="[Text]"/>
      <dgm:spPr/>
      <dgm:t>
        <a:bodyPr/>
        <a:lstStyle/>
        <a:p>
          <a:r>
            <a:rPr lang="cs-CZ" b="1" dirty="0">
              <a:solidFill>
                <a:schemeClr val="accent2">
                  <a:lumMod val="40000"/>
                  <a:lumOff val="60000"/>
                </a:schemeClr>
              </a:solidFill>
            </a:rPr>
            <a:t>C</a:t>
          </a:r>
        </a:p>
      </dgm:t>
    </dgm:pt>
    <dgm:pt modelId="{CF49391F-7505-449F-B6DF-31D7C17A51FA}" type="parTrans" cxnId="{EA609006-9803-4D18-A0D1-4B367C71AE2E}">
      <dgm:prSet/>
      <dgm:spPr/>
      <dgm:t>
        <a:bodyPr/>
        <a:lstStyle/>
        <a:p>
          <a:endParaRPr lang="cs-CZ"/>
        </a:p>
      </dgm:t>
    </dgm:pt>
    <dgm:pt modelId="{6D69C36B-7CA2-442B-A143-34F67601BA3A}" type="sibTrans" cxnId="{EA609006-9803-4D18-A0D1-4B367C71AE2E}">
      <dgm:prSet/>
      <dgm:spPr/>
      <dgm:t>
        <a:bodyPr/>
        <a:lstStyle/>
        <a:p>
          <a:endParaRPr lang="cs-CZ"/>
        </a:p>
      </dgm:t>
    </dgm:pt>
    <dgm:pt modelId="{3D311732-9034-418D-9664-CDD42B2770BC}">
      <dgm:prSet phldrT="[Text]"/>
      <dgm:spPr/>
      <dgm:t>
        <a:bodyPr/>
        <a:lstStyle/>
        <a:p>
          <a:r>
            <a:rPr lang="cs-CZ" b="1" dirty="0">
              <a:solidFill>
                <a:srgbClr val="FF6600"/>
              </a:solidFill>
            </a:rPr>
            <a:t>F</a:t>
          </a:r>
        </a:p>
      </dgm:t>
    </dgm:pt>
    <dgm:pt modelId="{99E1B32A-D346-4E0E-A4B0-77EC5F40AF9C}" type="parTrans" cxnId="{55639FA8-7FC8-49BC-9B57-9AF63D447640}">
      <dgm:prSet/>
      <dgm:spPr/>
      <dgm:t>
        <a:bodyPr/>
        <a:lstStyle/>
        <a:p>
          <a:endParaRPr lang="cs-CZ"/>
        </a:p>
      </dgm:t>
    </dgm:pt>
    <dgm:pt modelId="{10A28270-526A-483B-9A0A-663FB7712036}" type="sibTrans" cxnId="{55639FA8-7FC8-49BC-9B57-9AF63D447640}">
      <dgm:prSet/>
      <dgm:spPr/>
      <dgm:t>
        <a:bodyPr/>
        <a:lstStyle/>
        <a:p>
          <a:endParaRPr lang="cs-CZ" dirty="0"/>
        </a:p>
      </dgm:t>
    </dgm:pt>
    <dgm:pt modelId="{F097DC2C-85C0-4350-A6B5-5CCABCB0EAC1}" type="pres">
      <dgm:prSet presAssocID="{3308672B-1434-43DC-B4BC-DE7884166635}" presName="linearFlow" presStyleCnt="0">
        <dgm:presLayoutVars>
          <dgm:dir/>
          <dgm:resizeHandles val="exact"/>
        </dgm:presLayoutVars>
      </dgm:prSet>
      <dgm:spPr/>
    </dgm:pt>
    <dgm:pt modelId="{CD7388DF-1148-4F61-8B1B-A77DE62E078B}" type="pres">
      <dgm:prSet presAssocID="{7D68A851-381D-4F72-9AB7-C80BD5B4AAAD}" presName="node" presStyleLbl="node1" presStyleIdx="0" presStyleCnt="3" custScaleX="176360" custScaleY="162014" custLinFactNeighborX="25644" custLinFactNeighborY="-3071">
        <dgm:presLayoutVars>
          <dgm:bulletEnabled val="1"/>
        </dgm:presLayoutVars>
      </dgm:prSet>
      <dgm:spPr/>
    </dgm:pt>
    <dgm:pt modelId="{B529B0EF-5C03-4727-90F6-22EC3AE0628D}" type="pres">
      <dgm:prSet presAssocID="{471E6CDC-8F32-44BB-8ADD-B4AACEE54858}" presName="spacerL" presStyleCnt="0"/>
      <dgm:spPr/>
    </dgm:pt>
    <dgm:pt modelId="{14500424-BC6A-448B-8EA8-939FF9D3E09F}" type="pres">
      <dgm:prSet presAssocID="{471E6CDC-8F32-44BB-8ADD-B4AACEE54858}" presName="sibTrans" presStyleLbl="sibTrans2D1" presStyleIdx="0" presStyleCnt="2" custScaleX="69503" custScaleY="66413" custLinFactNeighborX="45570" custLinFactNeighborY="-6287"/>
      <dgm:spPr>
        <a:prstGeom prst="rightArrow">
          <a:avLst/>
        </a:prstGeom>
      </dgm:spPr>
    </dgm:pt>
    <dgm:pt modelId="{657FE2A5-7A0F-406C-AE85-E44D0FE3A681}" type="pres">
      <dgm:prSet presAssocID="{471E6CDC-8F32-44BB-8ADD-B4AACEE54858}" presName="spacerR" presStyleCnt="0"/>
      <dgm:spPr/>
    </dgm:pt>
    <dgm:pt modelId="{33074DFA-4A93-4D35-9B12-714DE518CC08}" type="pres">
      <dgm:prSet presAssocID="{3D311732-9034-418D-9664-CDD42B2770BC}" presName="node" presStyleLbl="node1" presStyleIdx="1" presStyleCnt="3">
        <dgm:presLayoutVars>
          <dgm:bulletEnabled val="1"/>
        </dgm:presLayoutVars>
      </dgm:prSet>
      <dgm:spPr/>
    </dgm:pt>
    <dgm:pt modelId="{26540D08-3512-4C80-B3EA-68A91A44E8A7}" type="pres">
      <dgm:prSet presAssocID="{10A28270-526A-483B-9A0A-663FB7712036}" presName="spacerL" presStyleCnt="0"/>
      <dgm:spPr/>
    </dgm:pt>
    <dgm:pt modelId="{90748144-9D7B-478D-98F9-0D5AF07DA6EB}" type="pres">
      <dgm:prSet presAssocID="{10A28270-526A-483B-9A0A-663FB7712036}" presName="sibTrans" presStyleLbl="sibTrans2D1" presStyleIdx="1" presStyleCnt="2" custScaleX="66112" custScaleY="66104"/>
      <dgm:spPr>
        <a:prstGeom prst="rightArrow">
          <a:avLst/>
        </a:prstGeom>
      </dgm:spPr>
    </dgm:pt>
    <dgm:pt modelId="{F7533045-E3E3-4EC4-8E4C-08EADDE877E2}" type="pres">
      <dgm:prSet presAssocID="{10A28270-526A-483B-9A0A-663FB7712036}" presName="spacerR" presStyleCnt="0"/>
      <dgm:spPr/>
    </dgm:pt>
    <dgm:pt modelId="{37DCDFFA-B566-407B-A481-62F6B6D09EF4}" type="pres">
      <dgm:prSet presAssocID="{988E3587-C27F-48A7-AA89-D86FF3B039F8}" presName="node" presStyleLbl="node1" presStyleIdx="2" presStyleCnt="3">
        <dgm:presLayoutVars>
          <dgm:bulletEnabled val="1"/>
        </dgm:presLayoutVars>
      </dgm:prSet>
      <dgm:spPr/>
    </dgm:pt>
  </dgm:ptLst>
  <dgm:cxnLst>
    <dgm:cxn modelId="{EA609006-9803-4D18-A0D1-4B367C71AE2E}" srcId="{3308672B-1434-43DC-B4BC-DE7884166635}" destId="{988E3587-C27F-48A7-AA89-D86FF3B039F8}" srcOrd="2" destOrd="0" parTransId="{CF49391F-7505-449F-B6DF-31D7C17A51FA}" sibTransId="{6D69C36B-7CA2-442B-A143-34F67601BA3A}"/>
    <dgm:cxn modelId="{E6860F0A-D2DF-489F-AC25-A9FD2B0DBB96}" type="presOf" srcId="{3308672B-1434-43DC-B4BC-DE7884166635}" destId="{F097DC2C-85C0-4350-A6B5-5CCABCB0EAC1}" srcOrd="0" destOrd="0" presId="urn:microsoft.com/office/officeart/2005/8/layout/equation1"/>
    <dgm:cxn modelId="{1F59A22F-9562-4328-93FF-9BF0E031838D}" type="presOf" srcId="{10A28270-526A-483B-9A0A-663FB7712036}" destId="{90748144-9D7B-478D-98F9-0D5AF07DA6EB}" srcOrd="0" destOrd="0" presId="urn:microsoft.com/office/officeart/2005/8/layout/equation1"/>
    <dgm:cxn modelId="{3FD9185D-E522-49A6-AC92-7ADE344E9D77}" type="presOf" srcId="{988E3587-C27F-48A7-AA89-D86FF3B039F8}" destId="{37DCDFFA-B566-407B-A481-62F6B6D09EF4}" srcOrd="0" destOrd="0" presId="urn:microsoft.com/office/officeart/2005/8/layout/equation1"/>
    <dgm:cxn modelId="{EE3B4E84-467E-468E-A3DC-BB77C3FBA731}" srcId="{3308672B-1434-43DC-B4BC-DE7884166635}" destId="{7D68A851-381D-4F72-9AB7-C80BD5B4AAAD}" srcOrd="0" destOrd="0" parTransId="{2EAEB624-F42A-439D-8AA8-E7373031EE9E}" sibTransId="{471E6CDC-8F32-44BB-8ADD-B4AACEE54858}"/>
    <dgm:cxn modelId="{55639FA8-7FC8-49BC-9B57-9AF63D447640}" srcId="{3308672B-1434-43DC-B4BC-DE7884166635}" destId="{3D311732-9034-418D-9664-CDD42B2770BC}" srcOrd="1" destOrd="0" parTransId="{99E1B32A-D346-4E0E-A4B0-77EC5F40AF9C}" sibTransId="{10A28270-526A-483B-9A0A-663FB7712036}"/>
    <dgm:cxn modelId="{188850B6-821B-4A86-9875-CE52B5E647BD}" type="presOf" srcId="{7D68A851-381D-4F72-9AB7-C80BD5B4AAAD}" destId="{CD7388DF-1148-4F61-8B1B-A77DE62E078B}" srcOrd="0" destOrd="0" presId="urn:microsoft.com/office/officeart/2005/8/layout/equation1"/>
    <dgm:cxn modelId="{623FB2C6-F8B9-457D-B850-9578DC0E97E0}" type="presOf" srcId="{471E6CDC-8F32-44BB-8ADD-B4AACEE54858}" destId="{14500424-BC6A-448B-8EA8-939FF9D3E09F}" srcOrd="0" destOrd="0" presId="urn:microsoft.com/office/officeart/2005/8/layout/equation1"/>
    <dgm:cxn modelId="{D2219ACC-FE14-4F2F-A22E-7C74538EF3EC}" type="presOf" srcId="{3D311732-9034-418D-9664-CDD42B2770BC}" destId="{33074DFA-4A93-4D35-9B12-714DE518CC08}" srcOrd="0" destOrd="0" presId="urn:microsoft.com/office/officeart/2005/8/layout/equation1"/>
    <dgm:cxn modelId="{04E4A030-9C07-456A-A7BB-BAABE81A784D}" type="presParOf" srcId="{F097DC2C-85C0-4350-A6B5-5CCABCB0EAC1}" destId="{CD7388DF-1148-4F61-8B1B-A77DE62E078B}" srcOrd="0" destOrd="0" presId="urn:microsoft.com/office/officeart/2005/8/layout/equation1"/>
    <dgm:cxn modelId="{3F72B8AA-A806-4348-857C-DFD8B795D8D9}" type="presParOf" srcId="{F097DC2C-85C0-4350-A6B5-5CCABCB0EAC1}" destId="{B529B0EF-5C03-4727-90F6-22EC3AE0628D}" srcOrd="1" destOrd="0" presId="urn:microsoft.com/office/officeart/2005/8/layout/equation1"/>
    <dgm:cxn modelId="{9D08BF70-B5D3-40AE-943B-8BBA728BC5F6}" type="presParOf" srcId="{F097DC2C-85C0-4350-A6B5-5CCABCB0EAC1}" destId="{14500424-BC6A-448B-8EA8-939FF9D3E09F}" srcOrd="2" destOrd="0" presId="urn:microsoft.com/office/officeart/2005/8/layout/equation1"/>
    <dgm:cxn modelId="{16B4DDAE-B421-4C68-988C-E74A9763168A}" type="presParOf" srcId="{F097DC2C-85C0-4350-A6B5-5CCABCB0EAC1}" destId="{657FE2A5-7A0F-406C-AE85-E44D0FE3A681}" srcOrd="3" destOrd="0" presId="urn:microsoft.com/office/officeart/2005/8/layout/equation1"/>
    <dgm:cxn modelId="{5A6112DE-218F-464C-ACC4-7A542658EABA}" type="presParOf" srcId="{F097DC2C-85C0-4350-A6B5-5CCABCB0EAC1}" destId="{33074DFA-4A93-4D35-9B12-714DE518CC08}" srcOrd="4" destOrd="0" presId="urn:microsoft.com/office/officeart/2005/8/layout/equation1"/>
    <dgm:cxn modelId="{54D254C0-FA6A-4763-963F-C6F7681A94DB}" type="presParOf" srcId="{F097DC2C-85C0-4350-A6B5-5CCABCB0EAC1}" destId="{26540D08-3512-4C80-B3EA-68A91A44E8A7}" srcOrd="5" destOrd="0" presId="urn:microsoft.com/office/officeart/2005/8/layout/equation1"/>
    <dgm:cxn modelId="{15CA9A84-27C2-447D-8F5C-E89C9A9CDB36}" type="presParOf" srcId="{F097DC2C-85C0-4350-A6B5-5CCABCB0EAC1}" destId="{90748144-9D7B-478D-98F9-0D5AF07DA6EB}" srcOrd="6" destOrd="0" presId="urn:microsoft.com/office/officeart/2005/8/layout/equation1"/>
    <dgm:cxn modelId="{CB5FA04B-A4F8-4C4B-BD67-93F6E1AA59C8}" type="presParOf" srcId="{F097DC2C-85C0-4350-A6B5-5CCABCB0EAC1}" destId="{F7533045-E3E3-4EC4-8E4C-08EADDE877E2}" srcOrd="7" destOrd="0" presId="urn:microsoft.com/office/officeart/2005/8/layout/equation1"/>
    <dgm:cxn modelId="{A027A082-E1E2-4A5F-87EF-B63C863087EA}" type="presParOf" srcId="{F097DC2C-85C0-4350-A6B5-5CCABCB0EAC1}" destId="{37DCDFFA-B566-407B-A481-62F6B6D09EF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308672B-1434-43DC-B4BC-DE788416663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D68A851-381D-4F72-9AB7-C80BD5B4AAA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1600" b="0" dirty="0"/>
            <a:t>PRIMÁRNÍ NEOBNOVITEL ENERGIE</a:t>
          </a:r>
        </a:p>
      </dgm:t>
    </dgm:pt>
    <dgm:pt modelId="{2EAEB624-F42A-439D-8AA8-E7373031EE9E}" type="parTrans" cxnId="{EE3B4E84-467E-468E-A3DC-BB77C3FBA731}">
      <dgm:prSet/>
      <dgm:spPr/>
      <dgm:t>
        <a:bodyPr/>
        <a:lstStyle/>
        <a:p>
          <a:endParaRPr lang="cs-CZ"/>
        </a:p>
      </dgm:t>
    </dgm:pt>
    <dgm:pt modelId="{471E6CDC-8F32-44BB-8ADD-B4AACEE54858}" type="sibTrans" cxnId="{EE3B4E84-467E-468E-A3DC-BB77C3FBA731}">
      <dgm:prSet custT="1"/>
      <dgm:spPr>
        <a:solidFill>
          <a:srgbClr val="024F2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 dirty="0">
            <a:solidFill>
              <a:srgbClr val="FFFFFF"/>
            </a:solidFill>
            <a:latin typeface="Segoe UI"/>
            <a:ea typeface="+mn-ea"/>
            <a:cs typeface="+mn-cs"/>
          </a:endParaRPr>
        </a:p>
      </dgm:t>
    </dgm:pt>
    <dgm:pt modelId="{988E3587-C27F-48A7-AA89-D86FF3B039F8}">
      <dgm:prSet phldrT="[Text]"/>
      <dgm:spPr/>
      <dgm:t>
        <a:bodyPr/>
        <a:lstStyle/>
        <a:p>
          <a:r>
            <a:rPr lang="cs-CZ" b="1" dirty="0">
              <a:solidFill>
                <a:schemeClr val="accent2">
                  <a:lumMod val="40000"/>
                  <a:lumOff val="60000"/>
                </a:schemeClr>
              </a:solidFill>
            </a:rPr>
            <a:t>C</a:t>
          </a:r>
        </a:p>
      </dgm:t>
    </dgm:pt>
    <dgm:pt modelId="{CF49391F-7505-449F-B6DF-31D7C17A51FA}" type="parTrans" cxnId="{EA609006-9803-4D18-A0D1-4B367C71AE2E}">
      <dgm:prSet/>
      <dgm:spPr/>
      <dgm:t>
        <a:bodyPr/>
        <a:lstStyle/>
        <a:p>
          <a:endParaRPr lang="cs-CZ"/>
        </a:p>
      </dgm:t>
    </dgm:pt>
    <dgm:pt modelId="{6D69C36B-7CA2-442B-A143-34F67601BA3A}" type="sibTrans" cxnId="{EA609006-9803-4D18-A0D1-4B367C71AE2E}">
      <dgm:prSet/>
      <dgm:spPr/>
      <dgm:t>
        <a:bodyPr/>
        <a:lstStyle/>
        <a:p>
          <a:endParaRPr lang="cs-CZ"/>
        </a:p>
      </dgm:t>
    </dgm:pt>
    <dgm:pt modelId="{3D311732-9034-418D-9664-CDD42B2770BC}">
      <dgm:prSet phldrT="[Text]"/>
      <dgm:spPr/>
      <dgm:t>
        <a:bodyPr/>
        <a:lstStyle/>
        <a:p>
          <a:r>
            <a:rPr lang="cs-CZ" b="1" dirty="0">
              <a:solidFill>
                <a:srgbClr val="FF0000"/>
              </a:solidFill>
            </a:rPr>
            <a:t>G</a:t>
          </a:r>
        </a:p>
      </dgm:t>
    </dgm:pt>
    <dgm:pt modelId="{99E1B32A-D346-4E0E-A4B0-77EC5F40AF9C}" type="parTrans" cxnId="{55639FA8-7FC8-49BC-9B57-9AF63D447640}">
      <dgm:prSet/>
      <dgm:spPr/>
      <dgm:t>
        <a:bodyPr/>
        <a:lstStyle/>
        <a:p>
          <a:endParaRPr lang="cs-CZ"/>
        </a:p>
      </dgm:t>
    </dgm:pt>
    <dgm:pt modelId="{10A28270-526A-483B-9A0A-663FB7712036}" type="sibTrans" cxnId="{55639FA8-7FC8-49BC-9B57-9AF63D447640}">
      <dgm:prSet custT="1"/>
      <dgm:spPr>
        <a:solidFill>
          <a:srgbClr val="024F2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 dirty="0">
            <a:solidFill>
              <a:srgbClr val="FFFFFF"/>
            </a:solidFill>
            <a:latin typeface="Segoe UI"/>
            <a:ea typeface="+mn-ea"/>
            <a:cs typeface="+mn-cs"/>
          </a:endParaRPr>
        </a:p>
      </dgm:t>
    </dgm:pt>
    <dgm:pt modelId="{F097DC2C-85C0-4350-A6B5-5CCABCB0EAC1}" type="pres">
      <dgm:prSet presAssocID="{3308672B-1434-43DC-B4BC-DE7884166635}" presName="linearFlow" presStyleCnt="0">
        <dgm:presLayoutVars>
          <dgm:dir/>
          <dgm:resizeHandles val="exact"/>
        </dgm:presLayoutVars>
      </dgm:prSet>
      <dgm:spPr/>
    </dgm:pt>
    <dgm:pt modelId="{CD7388DF-1148-4F61-8B1B-A77DE62E078B}" type="pres">
      <dgm:prSet presAssocID="{7D68A851-381D-4F72-9AB7-C80BD5B4AAAD}" presName="node" presStyleLbl="node1" presStyleIdx="0" presStyleCnt="3" custScaleX="172092" custScaleY="162014" custLinFactNeighborX="25644" custLinFactNeighborY="-3071">
        <dgm:presLayoutVars>
          <dgm:bulletEnabled val="1"/>
        </dgm:presLayoutVars>
      </dgm:prSet>
      <dgm:spPr/>
    </dgm:pt>
    <dgm:pt modelId="{B529B0EF-5C03-4727-90F6-22EC3AE0628D}" type="pres">
      <dgm:prSet presAssocID="{471E6CDC-8F32-44BB-8ADD-B4AACEE54858}" presName="spacerL" presStyleCnt="0"/>
      <dgm:spPr/>
    </dgm:pt>
    <dgm:pt modelId="{14500424-BC6A-448B-8EA8-939FF9D3E09F}" type="pres">
      <dgm:prSet presAssocID="{471E6CDC-8F32-44BB-8ADD-B4AACEE54858}" presName="sibTrans" presStyleLbl="sibTrans2D1" presStyleIdx="0" presStyleCnt="2" custScaleX="60302" custScaleY="60510" custLinFactNeighborX="45570" custLinFactNeighborY="-6287"/>
      <dgm:spPr>
        <a:xfrm>
          <a:off x="2465467" y="974911"/>
          <a:ext cx="385503" cy="440654"/>
        </a:xfrm>
        <a:prstGeom prst="rightArrow">
          <a:avLst/>
        </a:prstGeom>
      </dgm:spPr>
    </dgm:pt>
    <dgm:pt modelId="{657FE2A5-7A0F-406C-AE85-E44D0FE3A681}" type="pres">
      <dgm:prSet presAssocID="{471E6CDC-8F32-44BB-8ADD-B4AACEE54858}" presName="spacerR" presStyleCnt="0"/>
      <dgm:spPr/>
    </dgm:pt>
    <dgm:pt modelId="{33074DFA-4A93-4D35-9B12-714DE518CC08}" type="pres">
      <dgm:prSet presAssocID="{3D311732-9034-418D-9664-CDD42B2770BC}" presName="node" presStyleLbl="node1" presStyleIdx="1" presStyleCnt="3">
        <dgm:presLayoutVars>
          <dgm:bulletEnabled val="1"/>
        </dgm:presLayoutVars>
      </dgm:prSet>
      <dgm:spPr/>
    </dgm:pt>
    <dgm:pt modelId="{26540D08-3512-4C80-B3EA-68A91A44E8A7}" type="pres">
      <dgm:prSet presAssocID="{10A28270-526A-483B-9A0A-663FB7712036}" presName="spacerL" presStyleCnt="0"/>
      <dgm:spPr/>
    </dgm:pt>
    <dgm:pt modelId="{90748144-9D7B-478D-98F9-0D5AF07DA6EB}" type="pres">
      <dgm:prSet presAssocID="{10A28270-526A-483B-9A0A-663FB7712036}" presName="sibTrans" presStyleLbl="sibTrans2D1" presStyleIdx="1" presStyleCnt="2" custScaleX="64228" custScaleY="71401"/>
      <dgm:spPr>
        <a:xfrm>
          <a:off x="4417315" y="914092"/>
          <a:ext cx="629786" cy="663795"/>
        </a:xfrm>
        <a:prstGeom prst="rightArrow">
          <a:avLst/>
        </a:prstGeom>
      </dgm:spPr>
    </dgm:pt>
    <dgm:pt modelId="{F7533045-E3E3-4EC4-8E4C-08EADDE877E2}" type="pres">
      <dgm:prSet presAssocID="{10A28270-526A-483B-9A0A-663FB7712036}" presName="spacerR" presStyleCnt="0"/>
      <dgm:spPr/>
    </dgm:pt>
    <dgm:pt modelId="{37DCDFFA-B566-407B-A481-62F6B6D09EF4}" type="pres">
      <dgm:prSet presAssocID="{988E3587-C27F-48A7-AA89-D86FF3B039F8}" presName="node" presStyleLbl="node1" presStyleIdx="2" presStyleCnt="3">
        <dgm:presLayoutVars>
          <dgm:bulletEnabled val="1"/>
        </dgm:presLayoutVars>
      </dgm:prSet>
      <dgm:spPr/>
    </dgm:pt>
  </dgm:ptLst>
  <dgm:cxnLst>
    <dgm:cxn modelId="{EA609006-9803-4D18-A0D1-4B367C71AE2E}" srcId="{3308672B-1434-43DC-B4BC-DE7884166635}" destId="{988E3587-C27F-48A7-AA89-D86FF3B039F8}" srcOrd="2" destOrd="0" parTransId="{CF49391F-7505-449F-B6DF-31D7C17A51FA}" sibTransId="{6D69C36B-7CA2-442B-A143-34F67601BA3A}"/>
    <dgm:cxn modelId="{E6860F0A-D2DF-489F-AC25-A9FD2B0DBB96}" type="presOf" srcId="{3308672B-1434-43DC-B4BC-DE7884166635}" destId="{F097DC2C-85C0-4350-A6B5-5CCABCB0EAC1}" srcOrd="0" destOrd="0" presId="urn:microsoft.com/office/officeart/2005/8/layout/equation1"/>
    <dgm:cxn modelId="{1F59A22F-9562-4328-93FF-9BF0E031838D}" type="presOf" srcId="{10A28270-526A-483B-9A0A-663FB7712036}" destId="{90748144-9D7B-478D-98F9-0D5AF07DA6EB}" srcOrd="0" destOrd="0" presId="urn:microsoft.com/office/officeart/2005/8/layout/equation1"/>
    <dgm:cxn modelId="{3FD9185D-E522-49A6-AC92-7ADE344E9D77}" type="presOf" srcId="{988E3587-C27F-48A7-AA89-D86FF3B039F8}" destId="{37DCDFFA-B566-407B-A481-62F6B6D09EF4}" srcOrd="0" destOrd="0" presId="urn:microsoft.com/office/officeart/2005/8/layout/equation1"/>
    <dgm:cxn modelId="{EE3B4E84-467E-468E-A3DC-BB77C3FBA731}" srcId="{3308672B-1434-43DC-B4BC-DE7884166635}" destId="{7D68A851-381D-4F72-9AB7-C80BD5B4AAAD}" srcOrd="0" destOrd="0" parTransId="{2EAEB624-F42A-439D-8AA8-E7373031EE9E}" sibTransId="{471E6CDC-8F32-44BB-8ADD-B4AACEE54858}"/>
    <dgm:cxn modelId="{55639FA8-7FC8-49BC-9B57-9AF63D447640}" srcId="{3308672B-1434-43DC-B4BC-DE7884166635}" destId="{3D311732-9034-418D-9664-CDD42B2770BC}" srcOrd="1" destOrd="0" parTransId="{99E1B32A-D346-4E0E-A4B0-77EC5F40AF9C}" sibTransId="{10A28270-526A-483B-9A0A-663FB7712036}"/>
    <dgm:cxn modelId="{188850B6-821B-4A86-9875-CE52B5E647BD}" type="presOf" srcId="{7D68A851-381D-4F72-9AB7-C80BD5B4AAAD}" destId="{CD7388DF-1148-4F61-8B1B-A77DE62E078B}" srcOrd="0" destOrd="0" presId="urn:microsoft.com/office/officeart/2005/8/layout/equation1"/>
    <dgm:cxn modelId="{623FB2C6-F8B9-457D-B850-9578DC0E97E0}" type="presOf" srcId="{471E6CDC-8F32-44BB-8ADD-B4AACEE54858}" destId="{14500424-BC6A-448B-8EA8-939FF9D3E09F}" srcOrd="0" destOrd="0" presId="urn:microsoft.com/office/officeart/2005/8/layout/equation1"/>
    <dgm:cxn modelId="{D2219ACC-FE14-4F2F-A22E-7C74538EF3EC}" type="presOf" srcId="{3D311732-9034-418D-9664-CDD42B2770BC}" destId="{33074DFA-4A93-4D35-9B12-714DE518CC08}" srcOrd="0" destOrd="0" presId="urn:microsoft.com/office/officeart/2005/8/layout/equation1"/>
    <dgm:cxn modelId="{04E4A030-9C07-456A-A7BB-BAABE81A784D}" type="presParOf" srcId="{F097DC2C-85C0-4350-A6B5-5CCABCB0EAC1}" destId="{CD7388DF-1148-4F61-8B1B-A77DE62E078B}" srcOrd="0" destOrd="0" presId="urn:microsoft.com/office/officeart/2005/8/layout/equation1"/>
    <dgm:cxn modelId="{3F72B8AA-A806-4348-857C-DFD8B795D8D9}" type="presParOf" srcId="{F097DC2C-85C0-4350-A6B5-5CCABCB0EAC1}" destId="{B529B0EF-5C03-4727-90F6-22EC3AE0628D}" srcOrd="1" destOrd="0" presId="urn:microsoft.com/office/officeart/2005/8/layout/equation1"/>
    <dgm:cxn modelId="{9D08BF70-B5D3-40AE-943B-8BBA728BC5F6}" type="presParOf" srcId="{F097DC2C-85C0-4350-A6B5-5CCABCB0EAC1}" destId="{14500424-BC6A-448B-8EA8-939FF9D3E09F}" srcOrd="2" destOrd="0" presId="urn:microsoft.com/office/officeart/2005/8/layout/equation1"/>
    <dgm:cxn modelId="{16B4DDAE-B421-4C68-988C-E74A9763168A}" type="presParOf" srcId="{F097DC2C-85C0-4350-A6B5-5CCABCB0EAC1}" destId="{657FE2A5-7A0F-406C-AE85-E44D0FE3A681}" srcOrd="3" destOrd="0" presId="urn:microsoft.com/office/officeart/2005/8/layout/equation1"/>
    <dgm:cxn modelId="{5A6112DE-218F-464C-ACC4-7A542658EABA}" type="presParOf" srcId="{F097DC2C-85C0-4350-A6B5-5CCABCB0EAC1}" destId="{33074DFA-4A93-4D35-9B12-714DE518CC08}" srcOrd="4" destOrd="0" presId="urn:microsoft.com/office/officeart/2005/8/layout/equation1"/>
    <dgm:cxn modelId="{54D254C0-FA6A-4763-963F-C6F7681A94DB}" type="presParOf" srcId="{F097DC2C-85C0-4350-A6B5-5CCABCB0EAC1}" destId="{26540D08-3512-4C80-B3EA-68A91A44E8A7}" srcOrd="5" destOrd="0" presId="urn:microsoft.com/office/officeart/2005/8/layout/equation1"/>
    <dgm:cxn modelId="{15CA9A84-27C2-447D-8F5C-E89C9A9CDB36}" type="presParOf" srcId="{F097DC2C-85C0-4350-A6B5-5CCABCB0EAC1}" destId="{90748144-9D7B-478D-98F9-0D5AF07DA6EB}" srcOrd="6" destOrd="0" presId="urn:microsoft.com/office/officeart/2005/8/layout/equation1"/>
    <dgm:cxn modelId="{CB5FA04B-A4F8-4C4B-BD67-93F6E1AA59C8}" type="presParOf" srcId="{F097DC2C-85C0-4350-A6B5-5CCABCB0EAC1}" destId="{F7533045-E3E3-4EC4-8E4C-08EADDE877E2}" srcOrd="7" destOrd="0" presId="urn:microsoft.com/office/officeart/2005/8/layout/equation1"/>
    <dgm:cxn modelId="{A027A082-E1E2-4A5F-87EF-B63C863087EA}" type="presParOf" srcId="{F097DC2C-85C0-4350-A6B5-5CCABCB0EAC1}" destId="{37DCDFFA-B566-407B-A481-62F6B6D09EF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308672B-1434-43DC-B4BC-DE788416663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D68A851-381D-4F72-9AB7-C80BD5B4AAA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1600" b="0" cap="all" baseline="0" dirty="0">
              <a:ea typeface="Aptos" panose="020B0004020202020204" pitchFamily="34" charset="0"/>
              <a:cs typeface="Times New Roman" panose="02020603050405020304" pitchFamily="18" charset="0"/>
            </a:rPr>
            <a:t>Průměrný součinitel prostupu tepla</a:t>
          </a:r>
          <a:endParaRPr lang="cs-CZ" sz="1600" b="0" cap="all" baseline="0" dirty="0"/>
        </a:p>
      </dgm:t>
    </dgm:pt>
    <dgm:pt modelId="{2EAEB624-F42A-439D-8AA8-E7373031EE9E}" type="parTrans" cxnId="{EE3B4E84-467E-468E-A3DC-BB77C3FBA731}">
      <dgm:prSet/>
      <dgm:spPr/>
      <dgm:t>
        <a:bodyPr/>
        <a:lstStyle/>
        <a:p>
          <a:endParaRPr lang="cs-CZ"/>
        </a:p>
      </dgm:t>
    </dgm:pt>
    <dgm:pt modelId="{471E6CDC-8F32-44BB-8ADD-B4AACEE54858}" type="sibTrans" cxnId="{EE3B4E84-467E-468E-A3DC-BB77C3FBA731}">
      <dgm:prSet custT="1"/>
      <dgm:spPr>
        <a:solidFill>
          <a:srgbClr val="024F2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 dirty="0">
            <a:solidFill>
              <a:srgbClr val="FFFFFF"/>
            </a:solidFill>
            <a:latin typeface="Segoe UI"/>
            <a:ea typeface="+mn-ea"/>
            <a:cs typeface="+mn-cs"/>
          </a:endParaRPr>
        </a:p>
      </dgm:t>
    </dgm:pt>
    <dgm:pt modelId="{988E3587-C27F-48A7-AA89-D86FF3B039F8}">
      <dgm:prSet phldrT="[Text]"/>
      <dgm:spPr/>
      <dgm:t>
        <a:bodyPr/>
        <a:lstStyle/>
        <a:p>
          <a:r>
            <a:rPr lang="cs-CZ" b="1" dirty="0">
              <a:solidFill>
                <a:schemeClr val="accent2">
                  <a:lumMod val="40000"/>
                  <a:lumOff val="60000"/>
                </a:schemeClr>
              </a:solidFill>
            </a:rPr>
            <a:t>C</a:t>
          </a:r>
        </a:p>
      </dgm:t>
    </dgm:pt>
    <dgm:pt modelId="{CF49391F-7505-449F-B6DF-31D7C17A51FA}" type="parTrans" cxnId="{EA609006-9803-4D18-A0D1-4B367C71AE2E}">
      <dgm:prSet/>
      <dgm:spPr/>
      <dgm:t>
        <a:bodyPr/>
        <a:lstStyle/>
        <a:p>
          <a:endParaRPr lang="cs-CZ"/>
        </a:p>
      </dgm:t>
    </dgm:pt>
    <dgm:pt modelId="{6D69C36B-7CA2-442B-A143-34F67601BA3A}" type="sibTrans" cxnId="{EA609006-9803-4D18-A0D1-4B367C71AE2E}">
      <dgm:prSet/>
      <dgm:spPr/>
      <dgm:t>
        <a:bodyPr/>
        <a:lstStyle/>
        <a:p>
          <a:endParaRPr lang="cs-CZ"/>
        </a:p>
      </dgm:t>
    </dgm:pt>
    <dgm:pt modelId="{3D311732-9034-418D-9664-CDD42B2770BC}">
      <dgm:prSet phldrT="[Text]"/>
      <dgm:spPr/>
      <dgm:t>
        <a:bodyPr/>
        <a:lstStyle/>
        <a:p>
          <a:r>
            <a:rPr lang="cs-CZ" b="1" dirty="0">
              <a:solidFill>
                <a:srgbClr val="FF0000"/>
              </a:solidFill>
            </a:rPr>
            <a:t>G</a:t>
          </a:r>
        </a:p>
      </dgm:t>
    </dgm:pt>
    <dgm:pt modelId="{99E1B32A-D346-4E0E-A4B0-77EC5F40AF9C}" type="parTrans" cxnId="{55639FA8-7FC8-49BC-9B57-9AF63D447640}">
      <dgm:prSet/>
      <dgm:spPr/>
      <dgm:t>
        <a:bodyPr/>
        <a:lstStyle/>
        <a:p>
          <a:endParaRPr lang="cs-CZ"/>
        </a:p>
      </dgm:t>
    </dgm:pt>
    <dgm:pt modelId="{10A28270-526A-483B-9A0A-663FB7712036}" type="sibTrans" cxnId="{55639FA8-7FC8-49BC-9B57-9AF63D447640}">
      <dgm:prSet/>
      <dgm:spPr/>
      <dgm:t>
        <a:bodyPr/>
        <a:lstStyle/>
        <a:p>
          <a:endParaRPr lang="cs-CZ" dirty="0"/>
        </a:p>
      </dgm:t>
    </dgm:pt>
    <dgm:pt modelId="{F097DC2C-85C0-4350-A6B5-5CCABCB0EAC1}" type="pres">
      <dgm:prSet presAssocID="{3308672B-1434-43DC-B4BC-DE7884166635}" presName="linearFlow" presStyleCnt="0">
        <dgm:presLayoutVars>
          <dgm:dir/>
          <dgm:resizeHandles val="exact"/>
        </dgm:presLayoutVars>
      </dgm:prSet>
      <dgm:spPr/>
    </dgm:pt>
    <dgm:pt modelId="{CD7388DF-1148-4F61-8B1B-A77DE62E078B}" type="pres">
      <dgm:prSet presAssocID="{7D68A851-381D-4F72-9AB7-C80BD5B4AAAD}" presName="node" presStyleLbl="node1" presStyleIdx="0" presStyleCnt="3" custScaleX="165263" custScaleY="162014" custLinFactNeighborX="25644" custLinFactNeighborY="-3071">
        <dgm:presLayoutVars>
          <dgm:bulletEnabled val="1"/>
        </dgm:presLayoutVars>
      </dgm:prSet>
      <dgm:spPr/>
    </dgm:pt>
    <dgm:pt modelId="{B529B0EF-5C03-4727-90F6-22EC3AE0628D}" type="pres">
      <dgm:prSet presAssocID="{471E6CDC-8F32-44BB-8ADD-B4AACEE54858}" presName="spacerL" presStyleCnt="0"/>
      <dgm:spPr/>
    </dgm:pt>
    <dgm:pt modelId="{14500424-BC6A-448B-8EA8-939FF9D3E09F}" type="pres">
      <dgm:prSet presAssocID="{471E6CDC-8F32-44BB-8ADD-B4AACEE54858}" presName="sibTrans" presStyleLbl="sibTrans2D1" presStyleIdx="0" presStyleCnt="2" custScaleX="66489" custScaleY="68396" custLinFactNeighborX="45570" custLinFactNeighborY="-6287"/>
      <dgm:spPr>
        <a:xfrm>
          <a:off x="2465467" y="974911"/>
          <a:ext cx="385503" cy="440654"/>
        </a:xfrm>
        <a:prstGeom prst="rightArrow">
          <a:avLst/>
        </a:prstGeom>
      </dgm:spPr>
    </dgm:pt>
    <dgm:pt modelId="{657FE2A5-7A0F-406C-AE85-E44D0FE3A681}" type="pres">
      <dgm:prSet presAssocID="{471E6CDC-8F32-44BB-8ADD-B4AACEE54858}" presName="spacerR" presStyleCnt="0"/>
      <dgm:spPr/>
    </dgm:pt>
    <dgm:pt modelId="{33074DFA-4A93-4D35-9B12-714DE518CC08}" type="pres">
      <dgm:prSet presAssocID="{3D311732-9034-418D-9664-CDD42B2770BC}" presName="node" presStyleLbl="node1" presStyleIdx="1" presStyleCnt="3">
        <dgm:presLayoutVars>
          <dgm:bulletEnabled val="1"/>
        </dgm:presLayoutVars>
      </dgm:prSet>
      <dgm:spPr/>
    </dgm:pt>
    <dgm:pt modelId="{26540D08-3512-4C80-B3EA-68A91A44E8A7}" type="pres">
      <dgm:prSet presAssocID="{10A28270-526A-483B-9A0A-663FB7712036}" presName="spacerL" presStyleCnt="0"/>
      <dgm:spPr/>
    </dgm:pt>
    <dgm:pt modelId="{90748144-9D7B-478D-98F9-0D5AF07DA6EB}" type="pres">
      <dgm:prSet presAssocID="{10A28270-526A-483B-9A0A-663FB7712036}" presName="sibTrans" presStyleLbl="sibTrans2D1" presStyleIdx="1" presStyleCnt="2" custScaleX="56400" custScaleY="79363"/>
      <dgm:spPr>
        <a:prstGeom prst="rightArrow">
          <a:avLst/>
        </a:prstGeom>
      </dgm:spPr>
    </dgm:pt>
    <dgm:pt modelId="{F7533045-E3E3-4EC4-8E4C-08EADDE877E2}" type="pres">
      <dgm:prSet presAssocID="{10A28270-526A-483B-9A0A-663FB7712036}" presName="spacerR" presStyleCnt="0"/>
      <dgm:spPr/>
    </dgm:pt>
    <dgm:pt modelId="{37DCDFFA-B566-407B-A481-62F6B6D09EF4}" type="pres">
      <dgm:prSet presAssocID="{988E3587-C27F-48A7-AA89-D86FF3B039F8}" presName="node" presStyleLbl="node1" presStyleIdx="2" presStyleCnt="3">
        <dgm:presLayoutVars>
          <dgm:bulletEnabled val="1"/>
        </dgm:presLayoutVars>
      </dgm:prSet>
      <dgm:spPr/>
    </dgm:pt>
  </dgm:ptLst>
  <dgm:cxnLst>
    <dgm:cxn modelId="{EA609006-9803-4D18-A0D1-4B367C71AE2E}" srcId="{3308672B-1434-43DC-B4BC-DE7884166635}" destId="{988E3587-C27F-48A7-AA89-D86FF3B039F8}" srcOrd="2" destOrd="0" parTransId="{CF49391F-7505-449F-B6DF-31D7C17A51FA}" sibTransId="{6D69C36B-7CA2-442B-A143-34F67601BA3A}"/>
    <dgm:cxn modelId="{E6860F0A-D2DF-489F-AC25-A9FD2B0DBB96}" type="presOf" srcId="{3308672B-1434-43DC-B4BC-DE7884166635}" destId="{F097DC2C-85C0-4350-A6B5-5CCABCB0EAC1}" srcOrd="0" destOrd="0" presId="urn:microsoft.com/office/officeart/2005/8/layout/equation1"/>
    <dgm:cxn modelId="{1F59A22F-9562-4328-93FF-9BF0E031838D}" type="presOf" srcId="{10A28270-526A-483B-9A0A-663FB7712036}" destId="{90748144-9D7B-478D-98F9-0D5AF07DA6EB}" srcOrd="0" destOrd="0" presId="urn:microsoft.com/office/officeart/2005/8/layout/equation1"/>
    <dgm:cxn modelId="{3FD9185D-E522-49A6-AC92-7ADE344E9D77}" type="presOf" srcId="{988E3587-C27F-48A7-AA89-D86FF3B039F8}" destId="{37DCDFFA-B566-407B-A481-62F6B6D09EF4}" srcOrd="0" destOrd="0" presId="urn:microsoft.com/office/officeart/2005/8/layout/equation1"/>
    <dgm:cxn modelId="{EE3B4E84-467E-468E-A3DC-BB77C3FBA731}" srcId="{3308672B-1434-43DC-B4BC-DE7884166635}" destId="{7D68A851-381D-4F72-9AB7-C80BD5B4AAAD}" srcOrd="0" destOrd="0" parTransId="{2EAEB624-F42A-439D-8AA8-E7373031EE9E}" sibTransId="{471E6CDC-8F32-44BB-8ADD-B4AACEE54858}"/>
    <dgm:cxn modelId="{55639FA8-7FC8-49BC-9B57-9AF63D447640}" srcId="{3308672B-1434-43DC-B4BC-DE7884166635}" destId="{3D311732-9034-418D-9664-CDD42B2770BC}" srcOrd="1" destOrd="0" parTransId="{99E1B32A-D346-4E0E-A4B0-77EC5F40AF9C}" sibTransId="{10A28270-526A-483B-9A0A-663FB7712036}"/>
    <dgm:cxn modelId="{188850B6-821B-4A86-9875-CE52B5E647BD}" type="presOf" srcId="{7D68A851-381D-4F72-9AB7-C80BD5B4AAAD}" destId="{CD7388DF-1148-4F61-8B1B-A77DE62E078B}" srcOrd="0" destOrd="0" presId="urn:microsoft.com/office/officeart/2005/8/layout/equation1"/>
    <dgm:cxn modelId="{623FB2C6-F8B9-457D-B850-9578DC0E97E0}" type="presOf" srcId="{471E6CDC-8F32-44BB-8ADD-B4AACEE54858}" destId="{14500424-BC6A-448B-8EA8-939FF9D3E09F}" srcOrd="0" destOrd="0" presId="urn:microsoft.com/office/officeart/2005/8/layout/equation1"/>
    <dgm:cxn modelId="{D2219ACC-FE14-4F2F-A22E-7C74538EF3EC}" type="presOf" srcId="{3D311732-9034-418D-9664-CDD42B2770BC}" destId="{33074DFA-4A93-4D35-9B12-714DE518CC08}" srcOrd="0" destOrd="0" presId="urn:microsoft.com/office/officeart/2005/8/layout/equation1"/>
    <dgm:cxn modelId="{04E4A030-9C07-456A-A7BB-BAABE81A784D}" type="presParOf" srcId="{F097DC2C-85C0-4350-A6B5-5CCABCB0EAC1}" destId="{CD7388DF-1148-4F61-8B1B-A77DE62E078B}" srcOrd="0" destOrd="0" presId="urn:microsoft.com/office/officeart/2005/8/layout/equation1"/>
    <dgm:cxn modelId="{3F72B8AA-A806-4348-857C-DFD8B795D8D9}" type="presParOf" srcId="{F097DC2C-85C0-4350-A6B5-5CCABCB0EAC1}" destId="{B529B0EF-5C03-4727-90F6-22EC3AE0628D}" srcOrd="1" destOrd="0" presId="urn:microsoft.com/office/officeart/2005/8/layout/equation1"/>
    <dgm:cxn modelId="{9D08BF70-B5D3-40AE-943B-8BBA728BC5F6}" type="presParOf" srcId="{F097DC2C-85C0-4350-A6B5-5CCABCB0EAC1}" destId="{14500424-BC6A-448B-8EA8-939FF9D3E09F}" srcOrd="2" destOrd="0" presId="urn:microsoft.com/office/officeart/2005/8/layout/equation1"/>
    <dgm:cxn modelId="{16B4DDAE-B421-4C68-988C-E74A9763168A}" type="presParOf" srcId="{F097DC2C-85C0-4350-A6B5-5CCABCB0EAC1}" destId="{657FE2A5-7A0F-406C-AE85-E44D0FE3A681}" srcOrd="3" destOrd="0" presId="urn:microsoft.com/office/officeart/2005/8/layout/equation1"/>
    <dgm:cxn modelId="{5A6112DE-218F-464C-ACC4-7A542658EABA}" type="presParOf" srcId="{F097DC2C-85C0-4350-A6B5-5CCABCB0EAC1}" destId="{33074DFA-4A93-4D35-9B12-714DE518CC08}" srcOrd="4" destOrd="0" presId="urn:microsoft.com/office/officeart/2005/8/layout/equation1"/>
    <dgm:cxn modelId="{54D254C0-FA6A-4763-963F-C6F7681A94DB}" type="presParOf" srcId="{F097DC2C-85C0-4350-A6B5-5CCABCB0EAC1}" destId="{26540D08-3512-4C80-B3EA-68A91A44E8A7}" srcOrd="5" destOrd="0" presId="urn:microsoft.com/office/officeart/2005/8/layout/equation1"/>
    <dgm:cxn modelId="{15CA9A84-27C2-447D-8F5C-E89C9A9CDB36}" type="presParOf" srcId="{F097DC2C-85C0-4350-A6B5-5CCABCB0EAC1}" destId="{90748144-9D7B-478D-98F9-0D5AF07DA6EB}" srcOrd="6" destOrd="0" presId="urn:microsoft.com/office/officeart/2005/8/layout/equation1"/>
    <dgm:cxn modelId="{CB5FA04B-A4F8-4C4B-BD67-93F6E1AA59C8}" type="presParOf" srcId="{F097DC2C-85C0-4350-A6B5-5CCABCB0EAC1}" destId="{F7533045-E3E3-4EC4-8E4C-08EADDE877E2}" srcOrd="7" destOrd="0" presId="urn:microsoft.com/office/officeart/2005/8/layout/equation1"/>
    <dgm:cxn modelId="{A027A082-E1E2-4A5F-87EF-B63C863087EA}" type="presParOf" srcId="{F097DC2C-85C0-4350-A6B5-5CCABCB0EAC1}" destId="{37DCDFFA-B566-407B-A481-62F6B6D09EF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08672B-1434-43DC-B4BC-DE788416663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D68A851-381D-4F72-9AB7-C80BD5B4AAAD}">
      <dgm:prSet phldrT="[Text]" custT="1"/>
      <dgm:spPr>
        <a:xfrm>
          <a:off x="853594" y="0"/>
          <a:ext cx="1897471" cy="1743122"/>
        </a:xfrm>
        <a:prstGeom prst="ellipse">
          <a:avLst/>
        </a:prstGeom>
        <a:solidFill>
          <a:srgbClr val="024F2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sz="1800" b="0" dirty="0">
              <a:solidFill>
                <a:srgbClr val="FFFFFF"/>
              </a:solidFill>
              <a:latin typeface="Segoe UI"/>
              <a:ea typeface="+mn-ea"/>
              <a:cs typeface="+mn-cs"/>
            </a:rPr>
            <a:t>CELKOVÁ DODANÁ ENERGIE</a:t>
          </a:r>
        </a:p>
      </dgm:t>
    </dgm:pt>
    <dgm:pt modelId="{2EAEB624-F42A-439D-8AA8-E7373031EE9E}" type="parTrans" cxnId="{EE3B4E84-467E-468E-A3DC-BB77C3FBA731}">
      <dgm:prSet/>
      <dgm:spPr/>
      <dgm:t>
        <a:bodyPr/>
        <a:lstStyle/>
        <a:p>
          <a:endParaRPr lang="cs-CZ"/>
        </a:p>
      </dgm:t>
    </dgm:pt>
    <dgm:pt modelId="{471E6CDC-8F32-44BB-8ADD-B4AACEE54858}" type="sibTrans" cxnId="{EE3B4E84-467E-468E-A3DC-BB77C3FBA731}">
      <dgm:prSet/>
      <dgm:spPr>
        <a:xfrm>
          <a:off x="2855838" y="626299"/>
          <a:ext cx="433717" cy="414434"/>
        </a:xfrm>
        <a:prstGeom prst="rightArrow">
          <a:avLst/>
        </a:prstGeom>
        <a:solidFill>
          <a:srgbClr val="024F2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cs-CZ" dirty="0">
            <a:solidFill>
              <a:srgbClr val="FFFFFF"/>
            </a:solidFill>
            <a:latin typeface="Segoe UI"/>
            <a:ea typeface="+mn-ea"/>
            <a:cs typeface="+mn-cs"/>
          </a:endParaRPr>
        </a:p>
      </dgm:t>
    </dgm:pt>
    <dgm:pt modelId="{988E3587-C27F-48A7-AA89-D86FF3B039F8}">
      <dgm:prSet phldrT="[Text]"/>
      <dgm:spPr>
        <a:xfrm>
          <a:off x="5000299" y="334795"/>
          <a:ext cx="1075908" cy="1075908"/>
        </a:xfrm>
        <a:prstGeom prst="ellipse">
          <a:avLst/>
        </a:prstGeom>
        <a:solidFill>
          <a:srgbClr val="024F2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b="1" dirty="0">
              <a:solidFill>
                <a:srgbClr val="29B21E"/>
              </a:solidFill>
            </a:rPr>
            <a:t>A</a:t>
          </a:r>
          <a:endParaRPr lang="cs-CZ" b="1" dirty="0">
            <a:solidFill>
              <a:srgbClr val="A9D15B">
                <a:lumMod val="40000"/>
                <a:lumOff val="60000"/>
              </a:srgbClr>
            </a:solidFill>
            <a:latin typeface="Segoe UI"/>
            <a:ea typeface="+mn-ea"/>
            <a:cs typeface="+mn-cs"/>
          </a:endParaRPr>
        </a:p>
      </dgm:t>
    </dgm:pt>
    <dgm:pt modelId="{CF49391F-7505-449F-B6DF-31D7C17A51FA}" type="parTrans" cxnId="{EA609006-9803-4D18-A0D1-4B367C71AE2E}">
      <dgm:prSet/>
      <dgm:spPr/>
      <dgm:t>
        <a:bodyPr/>
        <a:lstStyle/>
        <a:p>
          <a:endParaRPr lang="cs-CZ"/>
        </a:p>
      </dgm:t>
    </dgm:pt>
    <dgm:pt modelId="{6D69C36B-7CA2-442B-A143-34F67601BA3A}" type="sibTrans" cxnId="{EA609006-9803-4D18-A0D1-4B367C71AE2E}">
      <dgm:prSet/>
      <dgm:spPr/>
      <dgm:t>
        <a:bodyPr/>
        <a:lstStyle/>
        <a:p>
          <a:endParaRPr lang="cs-CZ"/>
        </a:p>
      </dgm:t>
    </dgm:pt>
    <dgm:pt modelId="{3D311732-9034-418D-9664-CDD42B2770BC}">
      <dgm:prSet phldrT="[Text]"/>
      <dgm:spPr>
        <a:xfrm>
          <a:off x="3337107" y="334795"/>
          <a:ext cx="1075908" cy="1075908"/>
        </a:xfrm>
        <a:prstGeom prst="ellipse">
          <a:avLst/>
        </a:prstGeom>
        <a:solidFill>
          <a:srgbClr val="024F2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b="1" dirty="0">
              <a:solidFill>
                <a:srgbClr val="FF0000"/>
              </a:solidFill>
            </a:rPr>
            <a:t>G</a:t>
          </a:r>
          <a:endParaRPr lang="cs-CZ" b="1" dirty="0">
            <a:solidFill>
              <a:srgbClr val="FF6600"/>
            </a:solidFill>
            <a:latin typeface="Segoe UI"/>
            <a:ea typeface="+mn-ea"/>
            <a:cs typeface="+mn-cs"/>
          </a:endParaRPr>
        </a:p>
      </dgm:t>
    </dgm:pt>
    <dgm:pt modelId="{99E1B32A-D346-4E0E-A4B0-77EC5F40AF9C}" type="parTrans" cxnId="{55639FA8-7FC8-49BC-9B57-9AF63D447640}">
      <dgm:prSet/>
      <dgm:spPr/>
      <dgm:t>
        <a:bodyPr/>
        <a:lstStyle/>
        <a:p>
          <a:endParaRPr lang="cs-CZ"/>
        </a:p>
      </dgm:t>
    </dgm:pt>
    <dgm:pt modelId="{10A28270-526A-483B-9A0A-663FB7712036}" type="sibTrans" cxnId="{55639FA8-7FC8-49BC-9B57-9AF63D447640}">
      <dgm:prSet/>
      <dgm:spPr>
        <a:xfrm>
          <a:off x="4500379" y="666496"/>
          <a:ext cx="412556" cy="412506"/>
        </a:xfrm>
        <a:prstGeom prst="rightArrow">
          <a:avLst/>
        </a:prstGeom>
        <a:solidFill>
          <a:srgbClr val="024F2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cs-CZ" dirty="0">
            <a:solidFill>
              <a:srgbClr val="FFFFFF"/>
            </a:solidFill>
            <a:latin typeface="Segoe UI"/>
            <a:ea typeface="+mn-ea"/>
            <a:cs typeface="+mn-cs"/>
          </a:endParaRPr>
        </a:p>
      </dgm:t>
    </dgm:pt>
    <dgm:pt modelId="{F097DC2C-85C0-4350-A6B5-5CCABCB0EAC1}" type="pres">
      <dgm:prSet presAssocID="{3308672B-1434-43DC-B4BC-DE7884166635}" presName="linearFlow" presStyleCnt="0">
        <dgm:presLayoutVars>
          <dgm:dir/>
          <dgm:resizeHandles val="exact"/>
        </dgm:presLayoutVars>
      </dgm:prSet>
      <dgm:spPr/>
    </dgm:pt>
    <dgm:pt modelId="{CD7388DF-1148-4F61-8B1B-A77DE62E078B}" type="pres">
      <dgm:prSet presAssocID="{7D68A851-381D-4F72-9AB7-C80BD5B4AAAD}" presName="node" presStyleLbl="node1" presStyleIdx="0" presStyleCnt="3" custScaleX="176360" custScaleY="162014" custLinFactNeighborX="25644" custLinFactNeighborY="-3071">
        <dgm:presLayoutVars>
          <dgm:bulletEnabled val="1"/>
        </dgm:presLayoutVars>
      </dgm:prSet>
      <dgm:spPr/>
    </dgm:pt>
    <dgm:pt modelId="{B529B0EF-5C03-4727-90F6-22EC3AE0628D}" type="pres">
      <dgm:prSet presAssocID="{471E6CDC-8F32-44BB-8ADD-B4AACEE54858}" presName="spacerL" presStyleCnt="0"/>
      <dgm:spPr/>
    </dgm:pt>
    <dgm:pt modelId="{14500424-BC6A-448B-8EA8-939FF9D3E09F}" type="pres">
      <dgm:prSet presAssocID="{471E6CDC-8F32-44BB-8ADD-B4AACEE54858}" presName="sibTrans" presStyleLbl="sibTrans2D1" presStyleIdx="0" presStyleCnt="2" custScaleX="69503" custScaleY="66413" custLinFactNeighborX="45570" custLinFactNeighborY="-6287"/>
      <dgm:spPr>
        <a:prstGeom prst="rightArrow">
          <a:avLst/>
        </a:prstGeom>
      </dgm:spPr>
    </dgm:pt>
    <dgm:pt modelId="{657FE2A5-7A0F-406C-AE85-E44D0FE3A681}" type="pres">
      <dgm:prSet presAssocID="{471E6CDC-8F32-44BB-8ADD-B4AACEE54858}" presName="spacerR" presStyleCnt="0"/>
      <dgm:spPr/>
    </dgm:pt>
    <dgm:pt modelId="{33074DFA-4A93-4D35-9B12-714DE518CC08}" type="pres">
      <dgm:prSet presAssocID="{3D311732-9034-418D-9664-CDD42B2770BC}" presName="node" presStyleLbl="node1" presStyleIdx="1" presStyleCnt="3">
        <dgm:presLayoutVars>
          <dgm:bulletEnabled val="1"/>
        </dgm:presLayoutVars>
      </dgm:prSet>
      <dgm:spPr/>
    </dgm:pt>
    <dgm:pt modelId="{26540D08-3512-4C80-B3EA-68A91A44E8A7}" type="pres">
      <dgm:prSet presAssocID="{10A28270-526A-483B-9A0A-663FB7712036}" presName="spacerL" presStyleCnt="0"/>
      <dgm:spPr/>
    </dgm:pt>
    <dgm:pt modelId="{90748144-9D7B-478D-98F9-0D5AF07DA6EB}" type="pres">
      <dgm:prSet presAssocID="{10A28270-526A-483B-9A0A-663FB7712036}" presName="sibTrans" presStyleLbl="sibTrans2D1" presStyleIdx="1" presStyleCnt="2" custScaleX="66112" custScaleY="66104"/>
      <dgm:spPr>
        <a:prstGeom prst="rightArrow">
          <a:avLst/>
        </a:prstGeom>
      </dgm:spPr>
    </dgm:pt>
    <dgm:pt modelId="{F7533045-E3E3-4EC4-8E4C-08EADDE877E2}" type="pres">
      <dgm:prSet presAssocID="{10A28270-526A-483B-9A0A-663FB7712036}" presName="spacerR" presStyleCnt="0"/>
      <dgm:spPr/>
    </dgm:pt>
    <dgm:pt modelId="{37DCDFFA-B566-407B-A481-62F6B6D09EF4}" type="pres">
      <dgm:prSet presAssocID="{988E3587-C27F-48A7-AA89-D86FF3B039F8}" presName="node" presStyleLbl="node1" presStyleIdx="2" presStyleCnt="3">
        <dgm:presLayoutVars>
          <dgm:bulletEnabled val="1"/>
        </dgm:presLayoutVars>
      </dgm:prSet>
      <dgm:spPr/>
    </dgm:pt>
  </dgm:ptLst>
  <dgm:cxnLst>
    <dgm:cxn modelId="{EA609006-9803-4D18-A0D1-4B367C71AE2E}" srcId="{3308672B-1434-43DC-B4BC-DE7884166635}" destId="{988E3587-C27F-48A7-AA89-D86FF3B039F8}" srcOrd="2" destOrd="0" parTransId="{CF49391F-7505-449F-B6DF-31D7C17A51FA}" sibTransId="{6D69C36B-7CA2-442B-A143-34F67601BA3A}"/>
    <dgm:cxn modelId="{E6860F0A-D2DF-489F-AC25-A9FD2B0DBB96}" type="presOf" srcId="{3308672B-1434-43DC-B4BC-DE7884166635}" destId="{F097DC2C-85C0-4350-A6B5-5CCABCB0EAC1}" srcOrd="0" destOrd="0" presId="urn:microsoft.com/office/officeart/2005/8/layout/equation1"/>
    <dgm:cxn modelId="{1F59A22F-9562-4328-93FF-9BF0E031838D}" type="presOf" srcId="{10A28270-526A-483B-9A0A-663FB7712036}" destId="{90748144-9D7B-478D-98F9-0D5AF07DA6EB}" srcOrd="0" destOrd="0" presId="urn:microsoft.com/office/officeart/2005/8/layout/equation1"/>
    <dgm:cxn modelId="{3FD9185D-E522-49A6-AC92-7ADE344E9D77}" type="presOf" srcId="{988E3587-C27F-48A7-AA89-D86FF3B039F8}" destId="{37DCDFFA-B566-407B-A481-62F6B6D09EF4}" srcOrd="0" destOrd="0" presId="urn:microsoft.com/office/officeart/2005/8/layout/equation1"/>
    <dgm:cxn modelId="{EE3B4E84-467E-468E-A3DC-BB77C3FBA731}" srcId="{3308672B-1434-43DC-B4BC-DE7884166635}" destId="{7D68A851-381D-4F72-9AB7-C80BD5B4AAAD}" srcOrd="0" destOrd="0" parTransId="{2EAEB624-F42A-439D-8AA8-E7373031EE9E}" sibTransId="{471E6CDC-8F32-44BB-8ADD-B4AACEE54858}"/>
    <dgm:cxn modelId="{55639FA8-7FC8-49BC-9B57-9AF63D447640}" srcId="{3308672B-1434-43DC-B4BC-DE7884166635}" destId="{3D311732-9034-418D-9664-CDD42B2770BC}" srcOrd="1" destOrd="0" parTransId="{99E1B32A-D346-4E0E-A4B0-77EC5F40AF9C}" sibTransId="{10A28270-526A-483B-9A0A-663FB7712036}"/>
    <dgm:cxn modelId="{188850B6-821B-4A86-9875-CE52B5E647BD}" type="presOf" srcId="{7D68A851-381D-4F72-9AB7-C80BD5B4AAAD}" destId="{CD7388DF-1148-4F61-8B1B-A77DE62E078B}" srcOrd="0" destOrd="0" presId="urn:microsoft.com/office/officeart/2005/8/layout/equation1"/>
    <dgm:cxn modelId="{623FB2C6-F8B9-457D-B850-9578DC0E97E0}" type="presOf" srcId="{471E6CDC-8F32-44BB-8ADD-B4AACEE54858}" destId="{14500424-BC6A-448B-8EA8-939FF9D3E09F}" srcOrd="0" destOrd="0" presId="urn:microsoft.com/office/officeart/2005/8/layout/equation1"/>
    <dgm:cxn modelId="{D2219ACC-FE14-4F2F-A22E-7C74538EF3EC}" type="presOf" srcId="{3D311732-9034-418D-9664-CDD42B2770BC}" destId="{33074DFA-4A93-4D35-9B12-714DE518CC08}" srcOrd="0" destOrd="0" presId="urn:microsoft.com/office/officeart/2005/8/layout/equation1"/>
    <dgm:cxn modelId="{04E4A030-9C07-456A-A7BB-BAABE81A784D}" type="presParOf" srcId="{F097DC2C-85C0-4350-A6B5-5CCABCB0EAC1}" destId="{CD7388DF-1148-4F61-8B1B-A77DE62E078B}" srcOrd="0" destOrd="0" presId="urn:microsoft.com/office/officeart/2005/8/layout/equation1"/>
    <dgm:cxn modelId="{3F72B8AA-A806-4348-857C-DFD8B795D8D9}" type="presParOf" srcId="{F097DC2C-85C0-4350-A6B5-5CCABCB0EAC1}" destId="{B529B0EF-5C03-4727-90F6-22EC3AE0628D}" srcOrd="1" destOrd="0" presId="urn:microsoft.com/office/officeart/2005/8/layout/equation1"/>
    <dgm:cxn modelId="{9D08BF70-B5D3-40AE-943B-8BBA728BC5F6}" type="presParOf" srcId="{F097DC2C-85C0-4350-A6B5-5CCABCB0EAC1}" destId="{14500424-BC6A-448B-8EA8-939FF9D3E09F}" srcOrd="2" destOrd="0" presId="urn:microsoft.com/office/officeart/2005/8/layout/equation1"/>
    <dgm:cxn modelId="{16B4DDAE-B421-4C68-988C-E74A9763168A}" type="presParOf" srcId="{F097DC2C-85C0-4350-A6B5-5CCABCB0EAC1}" destId="{657FE2A5-7A0F-406C-AE85-E44D0FE3A681}" srcOrd="3" destOrd="0" presId="urn:microsoft.com/office/officeart/2005/8/layout/equation1"/>
    <dgm:cxn modelId="{5A6112DE-218F-464C-ACC4-7A542658EABA}" type="presParOf" srcId="{F097DC2C-85C0-4350-A6B5-5CCABCB0EAC1}" destId="{33074DFA-4A93-4D35-9B12-714DE518CC08}" srcOrd="4" destOrd="0" presId="urn:microsoft.com/office/officeart/2005/8/layout/equation1"/>
    <dgm:cxn modelId="{54D254C0-FA6A-4763-963F-C6F7681A94DB}" type="presParOf" srcId="{F097DC2C-85C0-4350-A6B5-5CCABCB0EAC1}" destId="{26540D08-3512-4C80-B3EA-68A91A44E8A7}" srcOrd="5" destOrd="0" presId="urn:microsoft.com/office/officeart/2005/8/layout/equation1"/>
    <dgm:cxn modelId="{15CA9A84-27C2-447D-8F5C-E89C9A9CDB36}" type="presParOf" srcId="{F097DC2C-85C0-4350-A6B5-5CCABCB0EAC1}" destId="{90748144-9D7B-478D-98F9-0D5AF07DA6EB}" srcOrd="6" destOrd="0" presId="urn:microsoft.com/office/officeart/2005/8/layout/equation1"/>
    <dgm:cxn modelId="{CB5FA04B-A4F8-4C4B-BD67-93F6E1AA59C8}" type="presParOf" srcId="{F097DC2C-85C0-4350-A6B5-5CCABCB0EAC1}" destId="{F7533045-E3E3-4EC4-8E4C-08EADDE877E2}" srcOrd="7" destOrd="0" presId="urn:microsoft.com/office/officeart/2005/8/layout/equation1"/>
    <dgm:cxn modelId="{A027A082-E1E2-4A5F-87EF-B63C863087EA}" type="presParOf" srcId="{F097DC2C-85C0-4350-A6B5-5CCABCB0EAC1}" destId="{37DCDFFA-B566-407B-A481-62F6B6D09EF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08672B-1434-43DC-B4BC-DE788416663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D68A851-381D-4F72-9AB7-C80BD5B4AAAD}">
      <dgm:prSet phldrT="[Text]" custT="1"/>
      <dgm:spPr>
        <a:xfrm>
          <a:off x="23460" y="33365"/>
          <a:ext cx="1923119" cy="1810498"/>
        </a:xfrm>
        <a:prstGeom prst="ellipse">
          <a:avLst/>
        </a:prstGeom>
        <a:solidFill>
          <a:srgbClr val="024F2F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sz="1600" b="0" dirty="0">
              <a:solidFill>
                <a:srgbClr val="FFFFFF"/>
              </a:solidFill>
              <a:latin typeface="Segoe UI"/>
              <a:ea typeface="+mn-ea"/>
              <a:cs typeface="+mn-cs"/>
            </a:rPr>
            <a:t>PRIMÁRNÍ NEOBNOVITEL ENERGIE</a:t>
          </a:r>
        </a:p>
      </dgm:t>
    </dgm:pt>
    <dgm:pt modelId="{2EAEB624-F42A-439D-8AA8-E7373031EE9E}" type="parTrans" cxnId="{EE3B4E84-467E-468E-A3DC-BB77C3FBA731}">
      <dgm:prSet/>
      <dgm:spPr/>
      <dgm:t>
        <a:bodyPr/>
        <a:lstStyle/>
        <a:p>
          <a:endParaRPr lang="cs-CZ"/>
        </a:p>
      </dgm:t>
    </dgm:pt>
    <dgm:pt modelId="{471E6CDC-8F32-44BB-8ADD-B4AACEE54858}" type="sibTrans" cxnId="{EE3B4E84-467E-468E-A3DC-BB77C3FBA731}">
      <dgm:prSet custT="1"/>
      <dgm:spPr>
        <a:xfrm>
          <a:off x="2055401" y="736087"/>
          <a:ext cx="390845" cy="392193"/>
        </a:xfrm>
        <a:prstGeom prst="rightArrow">
          <a:avLst/>
        </a:prstGeom>
        <a:solidFill>
          <a:srgbClr val="024F2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 dirty="0">
            <a:solidFill>
              <a:srgbClr val="FFFFFF"/>
            </a:solidFill>
            <a:latin typeface="Segoe UI"/>
            <a:ea typeface="+mn-ea"/>
            <a:cs typeface="+mn-cs"/>
          </a:endParaRPr>
        </a:p>
      </dgm:t>
    </dgm:pt>
    <dgm:pt modelId="{988E3587-C27F-48A7-AA89-D86FF3B039F8}">
      <dgm:prSet phldrT="[Text]"/>
      <dgm:spPr>
        <a:xfrm>
          <a:off x="4210906" y="414185"/>
          <a:ext cx="1117495" cy="1117495"/>
        </a:xfrm>
        <a:prstGeom prst="ellipse">
          <a:avLst/>
        </a:prstGeom>
        <a:solidFill>
          <a:srgbClr val="024F2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b="1" dirty="0">
              <a:solidFill>
                <a:schemeClr val="accent2"/>
              </a:solidFill>
            </a:rPr>
            <a:t>B</a:t>
          </a:r>
          <a:endParaRPr lang="cs-CZ" b="1" dirty="0">
            <a:solidFill>
              <a:srgbClr val="A9D15B">
                <a:lumMod val="40000"/>
                <a:lumOff val="60000"/>
              </a:srgbClr>
            </a:solidFill>
            <a:latin typeface="Segoe UI"/>
            <a:ea typeface="+mn-ea"/>
            <a:cs typeface="+mn-cs"/>
          </a:endParaRPr>
        </a:p>
      </dgm:t>
    </dgm:pt>
    <dgm:pt modelId="{CF49391F-7505-449F-B6DF-31D7C17A51FA}" type="parTrans" cxnId="{EA609006-9803-4D18-A0D1-4B367C71AE2E}">
      <dgm:prSet/>
      <dgm:spPr/>
      <dgm:t>
        <a:bodyPr/>
        <a:lstStyle/>
        <a:p>
          <a:endParaRPr lang="cs-CZ"/>
        </a:p>
      </dgm:t>
    </dgm:pt>
    <dgm:pt modelId="{6D69C36B-7CA2-442B-A143-34F67601BA3A}" type="sibTrans" cxnId="{EA609006-9803-4D18-A0D1-4B367C71AE2E}">
      <dgm:prSet/>
      <dgm:spPr/>
      <dgm:t>
        <a:bodyPr/>
        <a:lstStyle/>
        <a:p>
          <a:endParaRPr lang="cs-CZ"/>
        </a:p>
      </dgm:t>
    </dgm:pt>
    <dgm:pt modelId="{3D311732-9034-418D-9664-CDD42B2770BC}">
      <dgm:prSet phldrT="[Text]"/>
      <dgm:spPr>
        <a:xfrm>
          <a:off x="2495637" y="414185"/>
          <a:ext cx="1117495" cy="1117495"/>
        </a:xfrm>
        <a:prstGeom prst="ellipse">
          <a:avLst/>
        </a:prstGeom>
        <a:solidFill>
          <a:srgbClr val="024F2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b="1" dirty="0">
              <a:solidFill>
                <a:srgbClr val="FF0000"/>
              </a:solidFill>
            </a:rPr>
            <a:t>G</a:t>
          </a:r>
          <a:endParaRPr lang="cs-CZ" b="1" dirty="0">
            <a:solidFill>
              <a:srgbClr val="FF0000"/>
            </a:solidFill>
            <a:latin typeface="Segoe UI"/>
            <a:ea typeface="+mn-ea"/>
            <a:cs typeface="+mn-cs"/>
          </a:endParaRPr>
        </a:p>
      </dgm:t>
    </dgm:pt>
    <dgm:pt modelId="{99E1B32A-D346-4E0E-A4B0-77EC5F40AF9C}" type="parTrans" cxnId="{55639FA8-7FC8-49BC-9B57-9AF63D447640}">
      <dgm:prSet/>
      <dgm:spPr/>
      <dgm:t>
        <a:bodyPr/>
        <a:lstStyle/>
        <a:p>
          <a:endParaRPr lang="cs-CZ"/>
        </a:p>
      </dgm:t>
    </dgm:pt>
    <dgm:pt modelId="{10A28270-526A-483B-9A0A-663FB7712036}" type="sibTrans" cxnId="{55639FA8-7FC8-49BC-9B57-9AF63D447640}">
      <dgm:prSet custT="1"/>
      <dgm:spPr>
        <a:xfrm>
          <a:off x="3703873" y="741541"/>
          <a:ext cx="416292" cy="462783"/>
        </a:xfrm>
        <a:prstGeom prst="rightArrow">
          <a:avLst/>
        </a:prstGeom>
        <a:solidFill>
          <a:srgbClr val="024F2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 dirty="0">
            <a:solidFill>
              <a:srgbClr val="FFFFFF"/>
            </a:solidFill>
            <a:latin typeface="Segoe UI"/>
            <a:ea typeface="+mn-ea"/>
            <a:cs typeface="+mn-cs"/>
          </a:endParaRPr>
        </a:p>
      </dgm:t>
    </dgm:pt>
    <dgm:pt modelId="{F097DC2C-85C0-4350-A6B5-5CCABCB0EAC1}" type="pres">
      <dgm:prSet presAssocID="{3308672B-1434-43DC-B4BC-DE7884166635}" presName="linearFlow" presStyleCnt="0">
        <dgm:presLayoutVars>
          <dgm:dir/>
          <dgm:resizeHandles val="exact"/>
        </dgm:presLayoutVars>
      </dgm:prSet>
      <dgm:spPr/>
    </dgm:pt>
    <dgm:pt modelId="{CD7388DF-1148-4F61-8B1B-A77DE62E078B}" type="pres">
      <dgm:prSet presAssocID="{7D68A851-381D-4F72-9AB7-C80BD5B4AAAD}" presName="node" presStyleLbl="node1" presStyleIdx="0" presStyleCnt="3" custScaleX="172092" custScaleY="162014" custLinFactNeighborX="25644" custLinFactNeighborY="-3071">
        <dgm:presLayoutVars>
          <dgm:bulletEnabled val="1"/>
        </dgm:presLayoutVars>
      </dgm:prSet>
      <dgm:spPr/>
    </dgm:pt>
    <dgm:pt modelId="{B529B0EF-5C03-4727-90F6-22EC3AE0628D}" type="pres">
      <dgm:prSet presAssocID="{471E6CDC-8F32-44BB-8ADD-B4AACEE54858}" presName="spacerL" presStyleCnt="0"/>
      <dgm:spPr/>
    </dgm:pt>
    <dgm:pt modelId="{14500424-BC6A-448B-8EA8-939FF9D3E09F}" type="pres">
      <dgm:prSet presAssocID="{471E6CDC-8F32-44BB-8ADD-B4AACEE54858}" presName="sibTrans" presStyleLbl="sibTrans2D1" presStyleIdx="0" presStyleCnt="2" custScaleX="60302" custScaleY="60510" custLinFactNeighborX="45570" custLinFactNeighborY="-6287"/>
      <dgm:spPr>
        <a:xfrm>
          <a:off x="2465467" y="974911"/>
          <a:ext cx="385503" cy="440654"/>
        </a:xfrm>
        <a:prstGeom prst="rightArrow">
          <a:avLst/>
        </a:prstGeom>
      </dgm:spPr>
    </dgm:pt>
    <dgm:pt modelId="{657FE2A5-7A0F-406C-AE85-E44D0FE3A681}" type="pres">
      <dgm:prSet presAssocID="{471E6CDC-8F32-44BB-8ADD-B4AACEE54858}" presName="spacerR" presStyleCnt="0"/>
      <dgm:spPr/>
    </dgm:pt>
    <dgm:pt modelId="{33074DFA-4A93-4D35-9B12-714DE518CC08}" type="pres">
      <dgm:prSet presAssocID="{3D311732-9034-418D-9664-CDD42B2770BC}" presName="node" presStyleLbl="node1" presStyleIdx="1" presStyleCnt="3">
        <dgm:presLayoutVars>
          <dgm:bulletEnabled val="1"/>
        </dgm:presLayoutVars>
      </dgm:prSet>
      <dgm:spPr/>
    </dgm:pt>
    <dgm:pt modelId="{26540D08-3512-4C80-B3EA-68A91A44E8A7}" type="pres">
      <dgm:prSet presAssocID="{10A28270-526A-483B-9A0A-663FB7712036}" presName="spacerL" presStyleCnt="0"/>
      <dgm:spPr/>
    </dgm:pt>
    <dgm:pt modelId="{90748144-9D7B-478D-98F9-0D5AF07DA6EB}" type="pres">
      <dgm:prSet presAssocID="{10A28270-526A-483B-9A0A-663FB7712036}" presName="sibTrans" presStyleLbl="sibTrans2D1" presStyleIdx="1" presStyleCnt="2" custScaleX="64228" custScaleY="71401"/>
      <dgm:spPr>
        <a:xfrm>
          <a:off x="4417315" y="914092"/>
          <a:ext cx="629786" cy="663795"/>
        </a:xfrm>
        <a:prstGeom prst="rightArrow">
          <a:avLst/>
        </a:prstGeom>
      </dgm:spPr>
    </dgm:pt>
    <dgm:pt modelId="{F7533045-E3E3-4EC4-8E4C-08EADDE877E2}" type="pres">
      <dgm:prSet presAssocID="{10A28270-526A-483B-9A0A-663FB7712036}" presName="spacerR" presStyleCnt="0"/>
      <dgm:spPr/>
    </dgm:pt>
    <dgm:pt modelId="{37DCDFFA-B566-407B-A481-62F6B6D09EF4}" type="pres">
      <dgm:prSet presAssocID="{988E3587-C27F-48A7-AA89-D86FF3B039F8}" presName="node" presStyleLbl="node1" presStyleIdx="2" presStyleCnt="3">
        <dgm:presLayoutVars>
          <dgm:bulletEnabled val="1"/>
        </dgm:presLayoutVars>
      </dgm:prSet>
      <dgm:spPr/>
    </dgm:pt>
  </dgm:ptLst>
  <dgm:cxnLst>
    <dgm:cxn modelId="{EA609006-9803-4D18-A0D1-4B367C71AE2E}" srcId="{3308672B-1434-43DC-B4BC-DE7884166635}" destId="{988E3587-C27F-48A7-AA89-D86FF3B039F8}" srcOrd="2" destOrd="0" parTransId="{CF49391F-7505-449F-B6DF-31D7C17A51FA}" sibTransId="{6D69C36B-7CA2-442B-A143-34F67601BA3A}"/>
    <dgm:cxn modelId="{E6860F0A-D2DF-489F-AC25-A9FD2B0DBB96}" type="presOf" srcId="{3308672B-1434-43DC-B4BC-DE7884166635}" destId="{F097DC2C-85C0-4350-A6B5-5CCABCB0EAC1}" srcOrd="0" destOrd="0" presId="urn:microsoft.com/office/officeart/2005/8/layout/equation1"/>
    <dgm:cxn modelId="{1F59A22F-9562-4328-93FF-9BF0E031838D}" type="presOf" srcId="{10A28270-526A-483B-9A0A-663FB7712036}" destId="{90748144-9D7B-478D-98F9-0D5AF07DA6EB}" srcOrd="0" destOrd="0" presId="urn:microsoft.com/office/officeart/2005/8/layout/equation1"/>
    <dgm:cxn modelId="{3FD9185D-E522-49A6-AC92-7ADE344E9D77}" type="presOf" srcId="{988E3587-C27F-48A7-AA89-D86FF3B039F8}" destId="{37DCDFFA-B566-407B-A481-62F6B6D09EF4}" srcOrd="0" destOrd="0" presId="urn:microsoft.com/office/officeart/2005/8/layout/equation1"/>
    <dgm:cxn modelId="{EE3B4E84-467E-468E-A3DC-BB77C3FBA731}" srcId="{3308672B-1434-43DC-B4BC-DE7884166635}" destId="{7D68A851-381D-4F72-9AB7-C80BD5B4AAAD}" srcOrd="0" destOrd="0" parTransId="{2EAEB624-F42A-439D-8AA8-E7373031EE9E}" sibTransId="{471E6CDC-8F32-44BB-8ADD-B4AACEE54858}"/>
    <dgm:cxn modelId="{55639FA8-7FC8-49BC-9B57-9AF63D447640}" srcId="{3308672B-1434-43DC-B4BC-DE7884166635}" destId="{3D311732-9034-418D-9664-CDD42B2770BC}" srcOrd="1" destOrd="0" parTransId="{99E1B32A-D346-4E0E-A4B0-77EC5F40AF9C}" sibTransId="{10A28270-526A-483B-9A0A-663FB7712036}"/>
    <dgm:cxn modelId="{188850B6-821B-4A86-9875-CE52B5E647BD}" type="presOf" srcId="{7D68A851-381D-4F72-9AB7-C80BD5B4AAAD}" destId="{CD7388DF-1148-4F61-8B1B-A77DE62E078B}" srcOrd="0" destOrd="0" presId="urn:microsoft.com/office/officeart/2005/8/layout/equation1"/>
    <dgm:cxn modelId="{623FB2C6-F8B9-457D-B850-9578DC0E97E0}" type="presOf" srcId="{471E6CDC-8F32-44BB-8ADD-B4AACEE54858}" destId="{14500424-BC6A-448B-8EA8-939FF9D3E09F}" srcOrd="0" destOrd="0" presId="urn:microsoft.com/office/officeart/2005/8/layout/equation1"/>
    <dgm:cxn modelId="{D2219ACC-FE14-4F2F-A22E-7C74538EF3EC}" type="presOf" srcId="{3D311732-9034-418D-9664-CDD42B2770BC}" destId="{33074DFA-4A93-4D35-9B12-714DE518CC08}" srcOrd="0" destOrd="0" presId="urn:microsoft.com/office/officeart/2005/8/layout/equation1"/>
    <dgm:cxn modelId="{04E4A030-9C07-456A-A7BB-BAABE81A784D}" type="presParOf" srcId="{F097DC2C-85C0-4350-A6B5-5CCABCB0EAC1}" destId="{CD7388DF-1148-4F61-8B1B-A77DE62E078B}" srcOrd="0" destOrd="0" presId="urn:microsoft.com/office/officeart/2005/8/layout/equation1"/>
    <dgm:cxn modelId="{3F72B8AA-A806-4348-857C-DFD8B795D8D9}" type="presParOf" srcId="{F097DC2C-85C0-4350-A6B5-5CCABCB0EAC1}" destId="{B529B0EF-5C03-4727-90F6-22EC3AE0628D}" srcOrd="1" destOrd="0" presId="urn:microsoft.com/office/officeart/2005/8/layout/equation1"/>
    <dgm:cxn modelId="{9D08BF70-B5D3-40AE-943B-8BBA728BC5F6}" type="presParOf" srcId="{F097DC2C-85C0-4350-A6B5-5CCABCB0EAC1}" destId="{14500424-BC6A-448B-8EA8-939FF9D3E09F}" srcOrd="2" destOrd="0" presId="urn:microsoft.com/office/officeart/2005/8/layout/equation1"/>
    <dgm:cxn modelId="{16B4DDAE-B421-4C68-988C-E74A9763168A}" type="presParOf" srcId="{F097DC2C-85C0-4350-A6B5-5CCABCB0EAC1}" destId="{657FE2A5-7A0F-406C-AE85-E44D0FE3A681}" srcOrd="3" destOrd="0" presId="urn:microsoft.com/office/officeart/2005/8/layout/equation1"/>
    <dgm:cxn modelId="{5A6112DE-218F-464C-ACC4-7A542658EABA}" type="presParOf" srcId="{F097DC2C-85C0-4350-A6B5-5CCABCB0EAC1}" destId="{33074DFA-4A93-4D35-9B12-714DE518CC08}" srcOrd="4" destOrd="0" presId="urn:microsoft.com/office/officeart/2005/8/layout/equation1"/>
    <dgm:cxn modelId="{54D254C0-FA6A-4763-963F-C6F7681A94DB}" type="presParOf" srcId="{F097DC2C-85C0-4350-A6B5-5CCABCB0EAC1}" destId="{26540D08-3512-4C80-B3EA-68A91A44E8A7}" srcOrd="5" destOrd="0" presId="urn:microsoft.com/office/officeart/2005/8/layout/equation1"/>
    <dgm:cxn modelId="{15CA9A84-27C2-447D-8F5C-E89C9A9CDB36}" type="presParOf" srcId="{F097DC2C-85C0-4350-A6B5-5CCABCB0EAC1}" destId="{90748144-9D7B-478D-98F9-0D5AF07DA6EB}" srcOrd="6" destOrd="0" presId="urn:microsoft.com/office/officeart/2005/8/layout/equation1"/>
    <dgm:cxn modelId="{CB5FA04B-A4F8-4C4B-BD67-93F6E1AA59C8}" type="presParOf" srcId="{F097DC2C-85C0-4350-A6B5-5CCABCB0EAC1}" destId="{F7533045-E3E3-4EC4-8E4C-08EADDE877E2}" srcOrd="7" destOrd="0" presId="urn:microsoft.com/office/officeart/2005/8/layout/equation1"/>
    <dgm:cxn modelId="{A027A082-E1E2-4A5F-87EF-B63C863087EA}" type="presParOf" srcId="{F097DC2C-85C0-4350-A6B5-5CCABCB0EAC1}" destId="{37DCDFFA-B566-407B-A481-62F6B6D09EF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08672B-1434-43DC-B4BC-DE788416663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D68A851-381D-4F72-9AB7-C80BD5B4AAAD}">
      <dgm:prSet phldrT="[Text]" custT="1"/>
      <dgm:spPr>
        <a:xfrm>
          <a:off x="172764" y="0"/>
          <a:ext cx="1771557" cy="1736729"/>
        </a:xfrm>
        <a:prstGeom prst="ellipse">
          <a:avLst/>
        </a:prstGeom>
        <a:solidFill>
          <a:srgbClr val="024F2F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sz="1600" b="0" cap="all" baseline="0" dirty="0">
              <a:solidFill>
                <a:srgbClr val="FFFFFF"/>
              </a:solidFill>
              <a:latin typeface="Segoe UI"/>
              <a:ea typeface="+mn-ea"/>
              <a:cs typeface="Times New Roman" panose="02020603050405020304" pitchFamily="18" charset="0"/>
            </a:rPr>
            <a:t>Průměrný součinitel prostupu tepla</a:t>
          </a:r>
          <a:endParaRPr lang="cs-CZ" sz="1600" b="0" cap="all" baseline="0" dirty="0">
            <a:solidFill>
              <a:srgbClr val="FFFFFF"/>
            </a:solidFill>
            <a:latin typeface="Segoe UI"/>
            <a:ea typeface="+mn-ea"/>
            <a:cs typeface="+mn-cs"/>
          </a:endParaRPr>
        </a:p>
      </dgm:t>
    </dgm:pt>
    <dgm:pt modelId="{2EAEB624-F42A-439D-8AA8-E7373031EE9E}" type="parTrans" cxnId="{EE3B4E84-467E-468E-A3DC-BB77C3FBA731}">
      <dgm:prSet/>
      <dgm:spPr/>
      <dgm:t>
        <a:bodyPr/>
        <a:lstStyle/>
        <a:p>
          <a:endParaRPr lang="cs-CZ"/>
        </a:p>
      </dgm:t>
    </dgm:pt>
    <dgm:pt modelId="{471E6CDC-8F32-44BB-8ADD-B4AACEE54858}" type="sibTrans" cxnId="{EE3B4E84-467E-468E-A3DC-BB77C3FBA731}">
      <dgm:prSet custT="1"/>
      <dgm:spPr>
        <a:xfrm>
          <a:off x="2048710" y="617434"/>
          <a:ext cx="413387" cy="425244"/>
        </a:xfrm>
        <a:prstGeom prst="rightArrow">
          <a:avLst/>
        </a:prstGeom>
        <a:solidFill>
          <a:srgbClr val="024F2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 dirty="0">
            <a:solidFill>
              <a:srgbClr val="FFFFFF"/>
            </a:solidFill>
            <a:latin typeface="Segoe UI"/>
            <a:ea typeface="+mn-ea"/>
            <a:cs typeface="+mn-cs"/>
          </a:endParaRPr>
        </a:p>
      </dgm:t>
    </dgm:pt>
    <dgm:pt modelId="{988E3587-C27F-48A7-AA89-D86FF3B039F8}">
      <dgm:prSet phldrT="[Text]"/>
      <dgm:spPr>
        <a:xfrm>
          <a:off x="4106185" y="333164"/>
          <a:ext cx="1071962" cy="1071962"/>
        </a:xfrm>
        <a:prstGeom prst="ellipse">
          <a:avLst/>
        </a:prstGeom>
        <a:solidFill>
          <a:srgbClr val="024F2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b="1" dirty="0">
              <a:solidFill>
                <a:srgbClr val="A9D15B">
                  <a:lumMod val="40000"/>
                  <a:lumOff val="60000"/>
                </a:srgbClr>
              </a:solidFill>
              <a:latin typeface="Segoe UI"/>
              <a:ea typeface="+mn-ea"/>
              <a:cs typeface="+mn-cs"/>
            </a:rPr>
            <a:t>C</a:t>
          </a:r>
        </a:p>
      </dgm:t>
    </dgm:pt>
    <dgm:pt modelId="{CF49391F-7505-449F-B6DF-31D7C17A51FA}" type="parTrans" cxnId="{EA609006-9803-4D18-A0D1-4B367C71AE2E}">
      <dgm:prSet/>
      <dgm:spPr/>
      <dgm:t>
        <a:bodyPr/>
        <a:lstStyle/>
        <a:p>
          <a:endParaRPr lang="cs-CZ"/>
        </a:p>
      </dgm:t>
    </dgm:pt>
    <dgm:pt modelId="{6D69C36B-7CA2-442B-A143-34F67601BA3A}" type="sibTrans" cxnId="{EA609006-9803-4D18-A0D1-4B367C71AE2E}">
      <dgm:prSet/>
      <dgm:spPr/>
      <dgm:t>
        <a:bodyPr/>
        <a:lstStyle/>
        <a:p>
          <a:endParaRPr lang="cs-CZ"/>
        </a:p>
      </dgm:t>
    </dgm:pt>
    <dgm:pt modelId="{3D311732-9034-418D-9664-CDD42B2770BC}">
      <dgm:prSet phldrT="[Text]"/>
      <dgm:spPr>
        <a:xfrm>
          <a:off x="2509475" y="333164"/>
          <a:ext cx="1071962" cy="1071962"/>
        </a:xfrm>
        <a:prstGeom prst="ellipse">
          <a:avLst/>
        </a:prstGeom>
        <a:solidFill>
          <a:srgbClr val="024F2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b="1" dirty="0">
              <a:solidFill>
                <a:srgbClr val="FF0000"/>
              </a:solidFill>
              <a:latin typeface="Segoe UI"/>
              <a:ea typeface="+mn-ea"/>
              <a:cs typeface="+mn-cs"/>
            </a:rPr>
            <a:t>G</a:t>
          </a:r>
        </a:p>
      </dgm:t>
    </dgm:pt>
    <dgm:pt modelId="{99E1B32A-D346-4E0E-A4B0-77EC5F40AF9C}" type="parTrans" cxnId="{55639FA8-7FC8-49BC-9B57-9AF63D447640}">
      <dgm:prSet/>
      <dgm:spPr/>
      <dgm:t>
        <a:bodyPr/>
        <a:lstStyle/>
        <a:p>
          <a:endParaRPr lang="cs-CZ"/>
        </a:p>
      </dgm:t>
    </dgm:pt>
    <dgm:pt modelId="{10A28270-526A-483B-9A0A-663FB7712036}" type="sibTrans" cxnId="{55639FA8-7FC8-49BC-9B57-9AF63D447640}">
      <dgm:prSet/>
      <dgm:spPr>
        <a:xfrm>
          <a:off x="3668481" y="622430"/>
          <a:ext cx="350660" cy="493430"/>
        </a:xfrm>
        <a:prstGeom prst="rightArrow">
          <a:avLst/>
        </a:prstGeom>
        <a:solidFill>
          <a:srgbClr val="024F2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cs-CZ" dirty="0">
            <a:solidFill>
              <a:srgbClr val="FFFFFF"/>
            </a:solidFill>
            <a:latin typeface="Segoe UI"/>
            <a:ea typeface="+mn-ea"/>
            <a:cs typeface="+mn-cs"/>
          </a:endParaRPr>
        </a:p>
      </dgm:t>
    </dgm:pt>
    <dgm:pt modelId="{F097DC2C-85C0-4350-A6B5-5CCABCB0EAC1}" type="pres">
      <dgm:prSet presAssocID="{3308672B-1434-43DC-B4BC-DE7884166635}" presName="linearFlow" presStyleCnt="0">
        <dgm:presLayoutVars>
          <dgm:dir/>
          <dgm:resizeHandles val="exact"/>
        </dgm:presLayoutVars>
      </dgm:prSet>
      <dgm:spPr/>
    </dgm:pt>
    <dgm:pt modelId="{CD7388DF-1148-4F61-8B1B-A77DE62E078B}" type="pres">
      <dgm:prSet presAssocID="{7D68A851-381D-4F72-9AB7-C80BD5B4AAAD}" presName="node" presStyleLbl="node1" presStyleIdx="0" presStyleCnt="3" custScaleX="165263" custScaleY="162014" custLinFactNeighborX="25644" custLinFactNeighborY="-3071">
        <dgm:presLayoutVars>
          <dgm:bulletEnabled val="1"/>
        </dgm:presLayoutVars>
      </dgm:prSet>
      <dgm:spPr/>
    </dgm:pt>
    <dgm:pt modelId="{B529B0EF-5C03-4727-90F6-22EC3AE0628D}" type="pres">
      <dgm:prSet presAssocID="{471E6CDC-8F32-44BB-8ADD-B4AACEE54858}" presName="spacerL" presStyleCnt="0"/>
      <dgm:spPr/>
    </dgm:pt>
    <dgm:pt modelId="{14500424-BC6A-448B-8EA8-939FF9D3E09F}" type="pres">
      <dgm:prSet presAssocID="{471E6CDC-8F32-44BB-8ADD-B4AACEE54858}" presName="sibTrans" presStyleLbl="sibTrans2D1" presStyleIdx="0" presStyleCnt="2" custScaleX="66489" custScaleY="68396" custLinFactNeighborX="45570" custLinFactNeighborY="-6287"/>
      <dgm:spPr>
        <a:xfrm>
          <a:off x="2465467" y="974911"/>
          <a:ext cx="385503" cy="440654"/>
        </a:xfrm>
        <a:prstGeom prst="rightArrow">
          <a:avLst/>
        </a:prstGeom>
      </dgm:spPr>
    </dgm:pt>
    <dgm:pt modelId="{657FE2A5-7A0F-406C-AE85-E44D0FE3A681}" type="pres">
      <dgm:prSet presAssocID="{471E6CDC-8F32-44BB-8ADD-B4AACEE54858}" presName="spacerR" presStyleCnt="0"/>
      <dgm:spPr/>
    </dgm:pt>
    <dgm:pt modelId="{33074DFA-4A93-4D35-9B12-714DE518CC08}" type="pres">
      <dgm:prSet presAssocID="{3D311732-9034-418D-9664-CDD42B2770BC}" presName="node" presStyleLbl="node1" presStyleIdx="1" presStyleCnt="3">
        <dgm:presLayoutVars>
          <dgm:bulletEnabled val="1"/>
        </dgm:presLayoutVars>
      </dgm:prSet>
      <dgm:spPr/>
    </dgm:pt>
    <dgm:pt modelId="{26540D08-3512-4C80-B3EA-68A91A44E8A7}" type="pres">
      <dgm:prSet presAssocID="{10A28270-526A-483B-9A0A-663FB7712036}" presName="spacerL" presStyleCnt="0"/>
      <dgm:spPr/>
    </dgm:pt>
    <dgm:pt modelId="{90748144-9D7B-478D-98F9-0D5AF07DA6EB}" type="pres">
      <dgm:prSet presAssocID="{10A28270-526A-483B-9A0A-663FB7712036}" presName="sibTrans" presStyleLbl="sibTrans2D1" presStyleIdx="1" presStyleCnt="2" custScaleX="56400" custScaleY="79363"/>
      <dgm:spPr>
        <a:prstGeom prst="rightArrow">
          <a:avLst/>
        </a:prstGeom>
      </dgm:spPr>
    </dgm:pt>
    <dgm:pt modelId="{F7533045-E3E3-4EC4-8E4C-08EADDE877E2}" type="pres">
      <dgm:prSet presAssocID="{10A28270-526A-483B-9A0A-663FB7712036}" presName="spacerR" presStyleCnt="0"/>
      <dgm:spPr/>
    </dgm:pt>
    <dgm:pt modelId="{37DCDFFA-B566-407B-A481-62F6B6D09EF4}" type="pres">
      <dgm:prSet presAssocID="{988E3587-C27F-48A7-AA89-D86FF3B039F8}" presName="node" presStyleLbl="node1" presStyleIdx="2" presStyleCnt="3">
        <dgm:presLayoutVars>
          <dgm:bulletEnabled val="1"/>
        </dgm:presLayoutVars>
      </dgm:prSet>
      <dgm:spPr/>
    </dgm:pt>
  </dgm:ptLst>
  <dgm:cxnLst>
    <dgm:cxn modelId="{EA609006-9803-4D18-A0D1-4B367C71AE2E}" srcId="{3308672B-1434-43DC-B4BC-DE7884166635}" destId="{988E3587-C27F-48A7-AA89-D86FF3B039F8}" srcOrd="2" destOrd="0" parTransId="{CF49391F-7505-449F-B6DF-31D7C17A51FA}" sibTransId="{6D69C36B-7CA2-442B-A143-34F67601BA3A}"/>
    <dgm:cxn modelId="{E6860F0A-D2DF-489F-AC25-A9FD2B0DBB96}" type="presOf" srcId="{3308672B-1434-43DC-B4BC-DE7884166635}" destId="{F097DC2C-85C0-4350-A6B5-5CCABCB0EAC1}" srcOrd="0" destOrd="0" presId="urn:microsoft.com/office/officeart/2005/8/layout/equation1"/>
    <dgm:cxn modelId="{1F59A22F-9562-4328-93FF-9BF0E031838D}" type="presOf" srcId="{10A28270-526A-483B-9A0A-663FB7712036}" destId="{90748144-9D7B-478D-98F9-0D5AF07DA6EB}" srcOrd="0" destOrd="0" presId="urn:microsoft.com/office/officeart/2005/8/layout/equation1"/>
    <dgm:cxn modelId="{3FD9185D-E522-49A6-AC92-7ADE344E9D77}" type="presOf" srcId="{988E3587-C27F-48A7-AA89-D86FF3B039F8}" destId="{37DCDFFA-B566-407B-A481-62F6B6D09EF4}" srcOrd="0" destOrd="0" presId="urn:microsoft.com/office/officeart/2005/8/layout/equation1"/>
    <dgm:cxn modelId="{EE3B4E84-467E-468E-A3DC-BB77C3FBA731}" srcId="{3308672B-1434-43DC-B4BC-DE7884166635}" destId="{7D68A851-381D-4F72-9AB7-C80BD5B4AAAD}" srcOrd="0" destOrd="0" parTransId="{2EAEB624-F42A-439D-8AA8-E7373031EE9E}" sibTransId="{471E6CDC-8F32-44BB-8ADD-B4AACEE54858}"/>
    <dgm:cxn modelId="{55639FA8-7FC8-49BC-9B57-9AF63D447640}" srcId="{3308672B-1434-43DC-B4BC-DE7884166635}" destId="{3D311732-9034-418D-9664-CDD42B2770BC}" srcOrd="1" destOrd="0" parTransId="{99E1B32A-D346-4E0E-A4B0-77EC5F40AF9C}" sibTransId="{10A28270-526A-483B-9A0A-663FB7712036}"/>
    <dgm:cxn modelId="{188850B6-821B-4A86-9875-CE52B5E647BD}" type="presOf" srcId="{7D68A851-381D-4F72-9AB7-C80BD5B4AAAD}" destId="{CD7388DF-1148-4F61-8B1B-A77DE62E078B}" srcOrd="0" destOrd="0" presId="urn:microsoft.com/office/officeart/2005/8/layout/equation1"/>
    <dgm:cxn modelId="{623FB2C6-F8B9-457D-B850-9578DC0E97E0}" type="presOf" srcId="{471E6CDC-8F32-44BB-8ADD-B4AACEE54858}" destId="{14500424-BC6A-448B-8EA8-939FF9D3E09F}" srcOrd="0" destOrd="0" presId="urn:microsoft.com/office/officeart/2005/8/layout/equation1"/>
    <dgm:cxn modelId="{D2219ACC-FE14-4F2F-A22E-7C74538EF3EC}" type="presOf" srcId="{3D311732-9034-418D-9664-CDD42B2770BC}" destId="{33074DFA-4A93-4D35-9B12-714DE518CC08}" srcOrd="0" destOrd="0" presId="urn:microsoft.com/office/officeart/2005/8/layout/equation1"/>
    <dgm:cxn modelId="{04E4A030-9C07-456A-A7BB-BAABE81A784D}" type="presParOf" srcId="{F097DC2C-85C0-4350-A6B5-5CCABCB0EAC1}" destId="{CD7388DF-1148-4F61-8B1B-A77DE62E078B}" srcOrd="0" destOrd="0" presId="urn:microsoft.com/office/officeart/2005/8/layout/equation1"/>
    <dgm:cxn modelId="{3F72B8AA-A806-4348-857C-DFD8B795D8D9}" type="presParOf" srcId="{F097DC2C-85C0-4350-A6B5-5CCABCB0EAC1}" destId="{B529B0EF-5C03-4727-90F6-22EC3AE0628D}" srcOrd="1" destOrd="0" presId="urn:microsoft.com/office/officeart/2005/8/layout/equation1"/>
    <dgm:cxn modelId="{9D08BF70-B5D3-40AE-943B-8BBA728BC5F6}" type="presParOf" srcId="{F097DC2C-85C0-4350-A6B5-5CCABCB0EAC1}" destId="{14500424-BC6A-448B-8EA8-939FF9D3E09F}" srcOrd="2" destOrd="0" presId="urn:microsoft.com/office/officeart/2005/8/layout/equation1"/>
    <dgm:cxn modelId="{16B4DDAE-B421-4C68-988C-E74A9763168A}" type="presParOf" srcId="{F097DC2C-85C0-4350-A6B5-5CCABCB0EAC1}" destId="{657FE2A5-7A0F-406C-AE85-E44D0FE3A681}" srcOrd="3" destOrd="0" presId="urn:microsoft.com/office/officeart/2005/8/layout/equation1"/>
    <dgm:cxn modelId="{5A6112DE-218F-464C-ACC4-7A542658EABA}" type="presParOf" srcId="{F097DC2C-85C0-4350-A6B5-5CCABCB0EAC1}" destId="{33074DFA-4A93-4D35-9B12-714DE518CC08}" srcOrd="4" destOrd="0" presId="urn:microsoft.com/office/officeart/2005/8/layout/equation1"/>
    <dgm:cxn modelId="{54D254C0-FA6A-4763-963F-C6F7681A94DB}" type="presParOf" srcId="{F097DC2C-85C0-4350-A6B5-5CCABCB0EAC1}" destId="{26540D08-3512-4C80-B3EA-68A91A44E8A7}" srcOrd="5" destOrd="0" presId="urn:microsoft.com/office/officeart/2005/8/layout/equation1"/>
    <dgm:cxn modelId="{15CA9A84-27C2-447D-8F5C-E89C9A9CDB36}" type="presParOf" srcId="{F097DC2C-85C0-4350-A6B5-5CCABCB0EAC1}" destId="{90748144-9D7B-478D-98F9-0D5AF07DA6EB}" srcOrd="6" destOrd="0" presId="urn:microsoft.com/office/officeart/2005/8/layout/equation1"/>
    <dgm:cxn modelId="{CB5FA04B-A4F8-4C4B-BD67-93F6E1AA59C8}" type="presParOf" srcId="{F097DC2C-85C0-4350-A6B5-5CCABCB0EAC1}" destId="{F7533045-E3E3-4EC4-8E4C-08EADDE877E2}" srcOrd="7" destOrd="0" presId="urn:microsoft.com/office/officeart/2005/8/layout/equation1"/>
    <dgm:cxn modelId="{A027A082-E1E2-4A5F-87EF-B63C863087EA}" type="presParOf" srcId="{F097DC2C-85C0-4350-A6B5-5CCABCB0EAC1}" destId="{37DCDFFA-B566-407B-A481-62F6B6D09EF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03D567-92AB-4ABC-AC45-FA6ADA09EDE1}" type="doc">
      <dgm:prSet loTypeId="urn:microsoft.com/office/officeart/2005/8/layout/hList7" loCatId="picture" qsTypeId="urn:microsoft.com/office/officeart/2005/8/quickstyle/simple1" qsCatId="simple" csTypeId="urn:microsoft.com/office/officeart/2005/8/colors/accent3_2" csCatId="accent3" phldr="1"/>
      <dgm:spPr/>
    </dgm:pt>
    <dgm:pt modelId="{357E9B6D-E25C-4E88-A181-E98123102E1A}">
      <dgm:prSet phldrT="[Text]" custT="1"/>
      <dgm:spPr/>
      <dgm:t>
        <a:bodyPr/>
        <a:lstStyle/>
        <a:p>
          <a:r>
            <a:rPr lang="cs-CZ" sz="1600" b="0" dirty="0"/>
            <a:t>Optimální zateplení </a:t>
          </a:r>
          <a:r>
            <a:rPr lang="cs-CZ" sz="1600" b="0" dirty="0">
              <a:solidFill>
                <a:schemeClr val="tx1"/>
              </a:solidFill>
            </a:rPr>
            <a:t>*</a:t>
          </a:r>
          <a:br>
            <a:rPr lang="cs-CZ" sz="1600" b="1" dirty="0"/>
          </a:br>
          <a:r>
            <a:rPr lang="cs-CZ" sz="1600" b="1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 5 653 506 Kč</a:t>
          </a:r>
          <a:endParaRPr lang="cs-CZ" sz="1600" b="1" dirty="0"/>
        </a:p>
      </dgm:t>
    </dgm:pt>
    <dgm:pt modelId="{B069961C-6E32-4E64-81F3-D0B1CAD385CF}" type="parTrans" cxnId="{9201C709-3D02-45E1-8048-805B1B4BB253}">
      <dgm:prSet/>
      <dgm:spPr/>
      <dgm:t>
        <a:bodyPr/>
        <a:lstStyle/>
        <a:p>
          <a:endParaRPr lang="cs-CZ"/>
        </a:p>
      </dgm:t>
    </dgm:pt>
    <dgm:pt modelId="{8206DDAF-7A91-4595-BACF-EE9500D880E3}" type="sibTrans" cxnId="{9201C709-3D02-45E1-8048-805B1B4BB253}">
      <dgm:prSet/>
      <dgm:spPr/>
      <dgm:t>
        <a:bodyPr/>
        <a:lstStyle/>
        <a:p>
          <a:endParaRPr lang="cs-CZ"/>
        </a:p>
      </dgm:t>
    </dgm:pt>
    <dgm:pt modelId="{E04B1440-BF45-4A8B-A300-57DA19F2F3BF}">
      <dgm:prSet phldrT="[Text]" custT="1"/>
      <dgm:spPr/>
      <dgm:t>
        <a:bodyPr/>
        <a:lstStyle/>
        <a:p>
          <a:r>
            <a:rPr lang="cs-CZ" sz="1600" b="0" dirty="0"/>
            <a:t>Výměna zdroje **</a:t>
          </a:r>
          <a:br>
            <a:rPr lang="cs-CZ" sz="1600" b="0" dirty="0"/>
          </a:br>
          <a:r>
            <a:rPr lang="cs-CZ" sz="1600" b="1" dirty="0"/>
            <a:t>300 761 Kč</a:t>
          </a:r>
        </a:p>
      </dgm:t>
    </dgm:pt>
    <dgm:pt modelId="{7D13AB48-9A41-4C40-AAF8-9BB09DC829AC}" type="parTrans" cxnId="{246B79CF-5CC0-4A1D-A548-CC274287E1E8}">
      <dgm:prSet/>
      <dgm:spPr/>
      <dgm:t>
        <a:bodyPr/>
        <a:lstStyle/>
        <a:p>
          <a:endParaRPr lang="cs-CZ"/>
        </a:p>
      </dgm:t>
    </dgm:pt>
    <dgm:pt modelId="{11E89808-094D-4BB0-955F-8A85C419D513}" type="sibTrans" cxnId="{246B79CF-5CC0-4A1D-A548-CC274287E1E8}">
      <dgm:prSet/>
      <dgm:spPr/>
      <dgm:t>
        <a:bodyPr/>
        <a:lstStyle/>
        <a:p>
          <a:endParaRPr lang="cs-CZ"/>
        </a:p>
      </dgm:t>
    </dgm:pt>
    <dgm:pt modelId="{D859306A-C95D-4CAE-B4E2-E9A9DF7C1917}">
      <dgm:prSet phldrT="[Text]" custT="1"/>
      <dgm:spPr/>
      <dgm:t>
        <a:bodyPr/>
        <a:lstStyle/>
        <a:p>
          <a:r>
            <a:rPr lang="cs-CZ" sz="1600" b="0" dirty="0"/>
            <a:t>Solární termický ohřev vody **</a:t>
          </a:r>
          <a:br>
            <a:rPr lang="cs-CZ" sz="1600" b="0" dirty="0"/>
          </a:br>
          <a:r>
            <a:rPr lang="cs-CZ" sz="1600" b="1" dirty="0"/>
            <a:t>610 077 Kč</a:t>
          </a:r>
          <a:endParaRPr lang="cs-CZ" sz="1600" b="1" dirty="0">
            <a:solidFill>
              <a:schemeClr val="tx1"/>
            </a:solidFill>
          </a:endParaRPr>
        </a:p>
      </dgm:t>
    </dgm:pt>
    <dgm:pt modelId="{46401F49-E0A4-42C9-A293-9B2180860346}" type="parTrans" cxnId="{9EEFD093-D844-4CD6-8F39-F57437112830}">
      <dgm:prSet/>
      <dgm:spPr/>
      <dgm:t>
        <a:bodyPr/>
        <a:lstStyle/>
        <a:p>
          <a:endParaRPr lang="cs-CZ"/>
        </a:p>
      </dgm:t>
    </dgm:pt>
    <dgm:pt modelId="{2895E1B5-CC9E-47DF-8962-0A3858B1326C}" type="sibTrans" cxnId="{9EEFD093-D844-4CD6-8F39-F57437112830}">
      <dgm:prSet/>
      <dgm:spPr/>
      <dgm:t>
        <a:bodyPr/>
        <a:lstStyle/>
        <a:p>
          <a:endParaRPr lang="cs-CZ"/>
        </a:p>
      </dgm:t>
    </dgm:pt>
    <dgm:pt modelId="{FCAF107D-BD8F-4F02-BBA9-AB171C5ABE5A}">
      <dgm:prSet custT="1"/>
      <dgm:spPr/>
      <dgm:t>
        <a:bodyPr/>
        <a:lstStyle/>
        <a:p>
          <a:endParaRPr lang="cs-CZ" sz="1000" dirty="0">
            <a:solidFill>
              <a:schemeClr val="accent1"/>
            </a:solidFill>
          </a:endParaRPr>
        </a:p>
        <a:p>
          <a:r>
            <a:rPr lang="cs-CZ" sz="1500" b="0" dirty="0"/>
            <a:t>FVE **</a:t>
          </a:r>
          <a:br>
            <a:rPr lang="cs-CZ" sz="1500" b="0" dirty="0"/>
          </a:br>
          <a:r>
            <a:rPr lang="cs-CZ" sz="1500" b="1" dirty="0"/>
            <a:t>113 821 Kč</a:t>
          </a:r>
          <a:endParaRPr lang="cs-CZ" sz="1600" b="1" dirty="0">
            <a:solidFill>
              <a:schemeClr val="accent1"/>
            </a:solidFill>
          </a:endParaRPr>
        </a:p>
      </dgm:t>
    </dgm:pt>
    <dgm:pt modelId="{A9DA58F4-ACC0-458D-8F4D-BC8292DF33B7}" type="parTrans" cxnId="{4D91156A-B44E-4114-A2BF-7438D1D60E04}">
      <dgm:prSet/>
      <dgm:spPr/>
      <dgm:t>
        <a:bodyPr/>
        <a:lstStyle/>
        <a:p>
          <a:endParaRPr lang="cs-CZ"/>
        </a:p>
      </dgm:t>
    </dgm:pt>
    <dgm:pt modelId="{F4B0DAE0-C818-4BB6-9EFD-1F5D5049F622}" type="sibTrans" cxnId="{4D91156A-B44E-4114-A2BF-7438D1D60E04}">
      <dgm:prSet/>
      <dgm:spPr/>
      <dgm:t>
        <a:bodyPr/>
        <a:lstStyle/>
        <a:p>
          <a:endParaRPr lang="cs-CZ"/>
        </a:p>
      </dgm:t>
    </dgm:pt>
    <dgm:pt modelId="{AC51B23B-E4BC-499E-95A7-AAE9117D5899}" type="pres">
      <dgm:prSet presAssocID="{F603D567-92AB-4ABC-AC45-FA6ADA09EDE1}" presName="Name0" presStyleCnt="0">
        <dgm:presLayoutVars>
          <dgm:dir/>
          <dgm:resizeHandles val="exact"/>
        </dgm:presLayoutVars>
      </dgm:prSet>
      <dgm:spPr/>
    </dgm:pt>
    <dgm:pt modelId="{EB63C53C-E889-45CE-8DF1-A8D4A77FFA9D}" type="pres">
      <dgm:prSet presAssocID="{F603D567-92AB-4ABC-AC45-FA6ADA09EDE1}" presName="fgShape" presStyleLbl="fgShp" presStyleIdx="0" presStyleCnt="1" custScaleX="104815" custLinFactNeighborX="0" custLinFactNeighborY="-31746"/>
      <dgm:spPr/>
    </dgm:pt>
    <dgm:pt modelId="{E3D86256-EC8A-4575-8870-6E4F505406F4}" type="pres">
      <dgm:prSet presAssocID="{F603D567-92AB-4ABC-AC45-FA6ADA09EDE1}" presName="linComp" presStyleCnt="0"/>
      <dgm:spPr/>
    </dgm:pt>
    <dgm:pt modelId="{9754D3E8-0A83-4D3C-A33E-C6C6ACB1ABF0}" type="pres">
      <dgm:prSet presAssocID="{357E9B6D-E25C-4E88-A181-E98123102E1A}" presName="compNode" presStyleCnt="0"/>
      <dgm:spPr/>
    </dgm:pt>
    <dgm:pt modelId="{39BCCF03-2B03-4720-B2B8-5647F2F915E0}" type="pres">
      <dgm:prSet presAssocID="{357E9B6D-E25C-4E88-A181-E98123102E1A}" presName="bkgdShape" presStyleLbl="node1" presStyleIdx="0" presStyleCnt="4" custScaleX="101578" custScaleY="56861" custLinFactNeighborX="56" custLinFactNeighborY="-3073"/>
      <dgm:spPr/>
    </dgm:pt>
    <dgm:pt modelId="{57BDD8C2-17DB-4399-82E2-6C23A07A766E}" type="pres">
      <dgm:prSet presAssocID="{357E9B6D-E25C-4E88-A181-E98123102E1A}" presName="nodeTx" presStyleLbl="node1" presStyleIdx="0" presStyleCnt="4">
        <dgm:presLayoutVars>
          <dgm:bulletEnabled val="1"/>
        </dgm:presLayoutVars>
      </dgm:prSet>
      <dgm:spPr/>
    </dgm:pt>
    <dgm:pt modelId="{940A0CCB-97E8-4C35-AA6B-C9BF999C0BAB}" type="pres">
      <dgm:prSet presAssocID="{357E9B6D-E25C-4E88-A181-E98123102E1A}" presName="invisiNode" presStyleLbl="node1" presStyleIdx="0" presStyleCnt="4"/>
      <dgm:spPr/>
    </dgm:pt>
    <dgm:pt modelId="{38585126-D0ED-4077-87A3-C703E2BE9907}" type="pres">
      <dgm:prSet presAssocID="{357E9B6D-E25C-4E88-A181-E98123102E1A}" presName="imagNode" presStyleLbl="fgImgPlace1" presStyleIdx="0" presStyleCnt="4" custLinFactNeighborX="-776" custLinFactNeighborY="-1071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566F641-0CD1-44AC-987A-F5324ABC28F2}" type="pres">
      <dgm:prSet presAssocID="{8206DDAF-7A91-4595-BACF-EE9500D880E3}" presName="sibTrans" presStyleLbl="sibTrans2D1" presStyleIdx="0" presStyleCnt="0"/>
      <dgm:spPr/>
    </dgm:pt>
    <dgm:pt modelId="{C2031C76-9CF9-45BF-844A-F38F244BBA3A}" type="pres">
      <dgm:prSet presAssocID="{E04B1440-BF45-4A8B-A300-57DA19F2F3BF}" presName="compNode" presStyleCnt="0"/>
      <dgm:spPr/>
    </dgm:pt>
    <dgm:pt modelId="{72047FD0-5F2A-448A-BBE0-3854D9647053}" type="pres">
      <dgm:prSet presAssocID="{E04B1440-BF45-4A8B-A300-57DA19F2F3BF}" presName="bkgdShape" presStyleLbl="node1" presStyleIdx="1" presStyleCnt="4" custScaleX="101648" custScaleY="57838" custLinFactNeighborX="552" custLinFactNeighborY="-3019"/>
      <dgm:spPr/>
    </dgm:pt>
    <dgm:pt modelId="{750F6684-40C3-424D-876D-44AECB03035D}" type="pres">
      <dgm:prSet presAssocID="{E04B1440-BF45-4A8B-A300-57DA19F2F3BF}" presName="nodeTx" presStyleLbl="node1" presStyleIdx="1" presStyleCnt="4">
        <dgm:presLayoutVars>
          <dgm:bulletEnabled val="1"/>
        </dgm:presLayoutVars>
      </dgm:prSet>
      <dgm:spPr/>
    </dgm:pt>
    <dgm:pt modelId="{1C66C86C-7570-4CEF-B000-3043355603E7}" type="pres">
      <dgm:prSet presAssocID="{E04B1440-BF45-4A8B-A300-57DA19F2F3BF}" presName="invisiNode" presStyleLbl="node1" presStyleIdx="1" presStyleCnt="4"/>
      <dgm:spPr/>
    </dgm:pt>
    <dgm:pt modelId="{E04B835F-18DC-47D5-9593-3F46EE1A4B25}" type="pres">
      <dgm:prSet presAssocID="{E04B1440-BF45-4A8B-A300-57DA19F2F3BF}" presName="imagNode" presStyleLbl="fgImgPlace1" presStyleIdx="1" presStyleCnt="4" custLinFactNeighborY="-9608">
        <dgm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dgm:style>
      </dgm:prSet>
      <dgm:spPr>
        <a:xfrm>
          <a:off x="2519672" y="258598"/>
          <a:ext cx="814633" cy="814633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ům se slunečními panely na stříšku"/>
        </a:ext>
      </dgm:extLst>
    </dgm:pt>
    <dgm:pt modelId="{F6AD6A28-E1AD-4854-B34B-55E72ADB5B5E}" type="pres">
      <dgm:prSet presAssocID="{11E89808-094D-4BB0-955F-8A85C419D513}" presName="sibTrans" presStyleLbl="sibTrans2D1" presStyleIdx="0" presStyleCnt="0"/>
      <dgm:spPr/>
    </dgm:pt>
    <dgm:pt modelId="{CCE420BD-B97F-45BB-82AA-FC5FB8EB539A}" type="pres">
      <dgm:prSet presAssocID="{D859306A-C95D-4CAE-B4E2-E9A9DF7C1917}" presName="compNode" presStyleCnt="0"/>
      <dgm:spPr/>
    </dgm:pt>
    <dgm:pt modelId="{72CAC378-6773-4934-A157-0C8030A15E1F}" type="pres">
      <dgm:prSet presAssocID="{D859306A-C95D-4CAE-B4E2-E9A9DF7C1917}" presName="bkgdShape" presStyleLbl="node1" presStyleIdx="2" presStyleCnt="4" custScaleX="94805" custScaleY="57598" custLinFactNeighborX="-255" custLinFactNeighborY="-3736"/>
      <dgm:spPr/>
    </dgm:pt>
    <dgm:pt modelId="{8E079734-8295-4DBF-AAE6-C53E6048CBB5}" type="pres">
      <dgm:prSet presAssocID="{D859306A-C95D-4CAE-B4E2-E9A9DF7C1917}" presName="nodeTx" presStyleLbl="node1" presStyleIdx="2" presStyleCnt="4">
        <dgm:presLayoutVars>
          <dgm:bulletEnabled val="1"/>
        </dgm:presLayoutVars>
      </dgm:prSet>
      <dgm:spPr/>
    </dgm:pt>
    <dgm:pt modelId="{6DB62259-409E-40A1-92FB-1733F916B9EA}" type="pres">
      <dgm:prSet presAssocID="{D859306A-C95D-4CAE-B4E2-E9A9DF7C1917}" presName="invisiNode" presStyleLbl="node1" presStyleIdx="2" presStyleCnt="4"/>
      <dgm:spPr/>
    </dgm:pt>
    <dgm:pt modelId="{0A586EB1-28AF-47C1-B551-8BC256D97D82}" type="pres">
      <dgm:prSet presAssocID="{D859306A-C95D-4CAE-B4E2-E9A9DF7C1917}" presName="imagNode" presStyleLbl="fgImgPlace1" presStyleIdx="2" presStyleCnt="4" custLinFactNeighborY="-11748">
        <dgm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dgm:style>
      </dgm:prSet>
      <dgm:spPr>
        <a:xfrm>
          <a:off x="4425495" y="242632"/>
          <a:ext cx="814633" cy="814633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336D441-92F4-48A1-88E8-DC1CDDDDE8D0}" type="pres">
      <dgm:prSet presAssocID="{2895E1B5-CC9E-47DF-8962-0A3858B1326C}" presName="sibTrans" presStyleLbl="sibTrans2D1" presStyleIdx="0" presStyleCnt="0"/>
      <dgm:spPr/>
    </dgm:pt>
    <dgm:pt modelId="{5BB9F5D8-5BB3-4CEB-A37C-AE27B0FD99C5}" type="pres">
      <dgm:prSet presAssocID="{FCAF107D-BD8F-4F02-BBA9-AB171C5ABE5A}" presName="compNode" presStyleCnt="0"/>
      <dgm:spPr/>
    </dgm:pt>
    <dgm:pt modelId="{6DCE22FD-988C-41DB-A760-C29578CBA155}" type="pres">
      <dgm:prSet presAssocID="{FCAF107D-BD8F-4F02-BBA9-AB171C5ABE5A}" presName="bkgdShape" presStyleLbl="node1" presStyleIdx="3" presStyleCnt="4" custAng="0" custScaleY="55340" custLinFactNeighborX="1838" custLinFactNeighborY="-7087"/>
      <dgm:spPr/>
    </dgm:pt>
    <dgm:pt modelId="{21679A32-F053-43BE-89E6-159871D05C72}" type="pres">
      <dgm:prSet presAssocID="{FCAF107D-BD8F-4F02-BBA9-AB171C5ABE5A}" presName="nodeTx" presStyleLbl="node1" presStyleIdx="3" presStyleCnt="4">
        <dgm:presLayoutVars>
          <dgm:bulletEnabled val="1"/>
        </dgm:presLayoutVars>
      </dgm:prSet>
      <dgm:spPr/>
    </dgm:pt>
    <dgm:pt modelId="{6DB07C11-592B-4770-A8A8-C6218D10BDB2}" type="pres">
      <dgm:prSet presAssocID="{FCAF107D-BD8F-4F02-BBA9-AB171C5ABE5A}" presName="invisiNode" presStyleLbl="node1" presStyleIdx="3" presStyleCnt="4"/>
      <dgm:spPr/>
    </dgm:pt>
    <dgm:pt modelId="{DB1EC844-13EE-496D-A7FD-A6B05B64104C}" type="pres">
      <dgm:prSet presAssocID="{FCAF107D-BD8F-4F02-BBA9-AB171C5ABE5A}" presName="imagNode" presStyleLbl="fgImgPlace1" presStyleIdx="3" presStyleCnt="4" custLinFactNeighborX="7476" custLinFactNeighborY="-16946">
        <dgm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dgm:style>
      </dgm:prSet>
      <dgm:spPr>
        <a:xfrm>
          <a:off x="6315805" y="352145"/>
          <a:ext cx="814633" cy="814633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9201C709-3D02-45E1-8048-805B1B4BB253}" srcId="{F603D567-92AB-4ABC-AC45-FA6ADA09EDE1}" destId="{357E9B6D-E25C-4E88-A181-E98123102E1A}" srcOrd="0" destOrd="0" parTransId="{B069961C-6E32-4E64-81F3-D0B1CAD385CF}" sibTransId="{8206DDAF-7A91-4595-BACF-EE9500D880E3}"/>
    <dgm:cxn modelId="{1CFA9820-E246-4453-B62B-3720732E7D38}" type="presOf" srcId="{F603D567-92AB-4ABC-AC45-FA6ADA09EDE1}" destId="{AC51B23B-E4BC-499E-95A7-AAE9117D5899}" srcOrd="0" destOrd="0" presId="urn:microsoft.com/office/officeart/2005/8/layout/hList7"/>
    <dgm:cxn modelId="{8AA7FE21-7CFA-426D-8651-76190229D43A}" type="presOf" srcId="{E04B1440-BF45-4A8B-A300-57DA19F2F3BF}" destId="{750F6684-40C3-424D-876D-44AECB03035D}" srcOrd="1" destOrd="0" presId="urn:microsoft.com/office/officeart/2005/8/layout/hList7"/>
    <dgm:cxn modelId="{EAB3AA22-E78F-45E3-B8BD-A9D5AAC4F378}" type="presOf" srcId="{D859306A-C95D-4CAE-B4E2-E9A9DF7C1917}" destId="{72CAC378-6773-4934-A157-0C8030A15E1F}" srcOrd="0" destOrd="0" presId="urn:microsoft.com/office/officeart/2005/8/layout/hList7"/>
    <dgm:cxn modelId="{08647A28-6B1D-4A43-8491-5BA39760ED12}" type="presOf" srcId="{FCAF107D-BD8F-4F02-BBA9-AB171C5ABE5A}" destId="{21679A32-F053-43BE-89E6-159871D05C72}" srcOrd="1" destOrd="0" presId="urn:microsoft.com/office/officeart/2005/8/layout/hList7"/>
    <dgm:cxn modelId="{FDB5563B-26B8-4CAC-8A34-3BF05364EEA8}" type="presOf" srcId="{8206DDAF-7A91-4595-BACF-EE9500D880E3}" destId="{3566F641-0CD1-44AC-987A-F5324ABC28F2}" srcOrd="0" destOrd="0" presId="urn:microsoft.com/office/officeart/2005/8/layout/hList7"/>
    <dgm:cxn modelId="{4D91156A-B44E-4114-A2BF-7438D1D60E04}" srcId="{F603D567-92AB-4ABC-AC45-FA6ADA09EDE1}" destId="{FCAF107D-BD8F-4F02-BBA9-AB171C5ABE5A}" srcOrd="3" destOrd="0" parTransId="{A9DA58F4-ACC0-458D-8F4D-BC8292DF33B7}" sibTransId="{F4B0DAE0-C818-4BB6-9EFD-1F5D5049F622}"/>
    <dgm:cxn modelId="{CCFCA74E-25B3-4222-8FA7-5999BBC109C1}" type="presOf" srcId="{11E89808-094D-4BB0-955F-8A85C419D513}" destId="{F6AD6A28-E1AD-4854-B34B-55E72ADB5B5E}" srcOrd="0" destOrd="0" presId="urn:microsoft.com/office/officeart/2005/8/layout/hList7"/>
    <dgm:cxn modelId="{38AB8282-9D22-47D6-A4C3-60A7B6495DE3}" type="presOf" srcId="{357E9B6D-E25C-4E88-A181-E98123102E1A}" destId="{57BDD8C2-17DB-4399-82E2-6C23A07A766E}" srcOrd="1" destOrd="0" presId="urn:microsoft.com/office/officeart/2005/8/layout/hList7"/>
    <dgm:cxn modelId="{B48BBA86-6B5C-485D-897B-21B717696440}" type="presOf" srcId="{E04B1440-BF45-4A8B-A300-57DA19F2F3BF}" destId="{72047FD0-5F2A-448A-BBE0-3854D9647053}" srcOrd="0" destOrd="0" presId="urn:microsoft.com/office/officeart/2005/8/layout/hList7"/>
    <dgm:cxn modelId="{744B188E-70D6-4368-98FE-5E773437D561}" type="presOf" srcId="{FCAF107D-BD8F-4F02-BBA9-AB171C5ABE5A}" destId="{6DCE22FD-988C-41DB-A760-C29578CBA155}" srcOrd="0" destOrd="0" presId="urn:microsoft.com/office/officeart/2005/8/layout/hList7"/>
    <dgm:cxn modelId="{9EEFD093-D844-4CD6-8F39-F57437112830}" srcId="{F603D567-92AB-4ABC-AC45-FA6ADA09EDE1}" destId="{D859306A-C95D-4CAE-B4E2-E9A9DF7C1917}" srcOrd="2" destOrd="0" parTransId="{46401F49-E0A4-42C9-A293-9B2180860346}" sibTransId="{2895E1B5-CC9E-47DF-8962-0A3858B1326C}"/>
    <dgm:cxn modelId="{358371A0-5214-436F-88CC-C9E700C6AE87}" type="presOf" srcId="{2895E1B5-CC9E-47DF-8962-0A3858B1326C}" destId="{8336D441-92F4-48A1-88E8-DC1CDDDDE8D0}" srcOrd="0" destOrd="0" presId="urn:microsoft.com/office/officeart/2005/8/layout/hList7"/>
    <dgm:cxn modelId="{8180CCCA-A8C2-467A-984A-E70C2BCC64C0}" type="presOf" srcId="{357E9B6D-E25C-4E88-A181-E98123102E1A}" destId="{39BCCF03-2B03-4720-B2B8-5647F2F915E0}" srcOrd="0" destOrd="0" presId="urn:microsoft.com/office/officeart/2005/8/layout/hList7"/>
    <dgm:cxn modelId="{246B79CF-5CC0-4A1D-A548-CC274287E1E8}" srcId="{F603D567-92AB-4ABC-AC45-FA6ADA09EDE1}" destId="{E04B1440-BF45-4A8B-A300-57DA19F2F3BF}" srcOrd="1" destOrd="0" parTransId="{7D13AB48-9A41-4C40-AAF8-9BB09DC829AC}" sibTransId="{11E89808-094D-4BB0-955F-8A85C419D513}"/>
    <dgm:cxn modelId="{4EC4A1DD-2EE0-49F0-8F19-94EEA4F4AE1A}" type="presOf" srcId="{D859306A-C95D-4CAE-B4E2-E9A9DF7C1917}" destId="{8E079734-8295-4DBF-AAE6-C53E6048CBB5}" srcOrd="1" destOrd="0" presId="urn:microsoft.com/office/officeart/2005/8/layout/hList7"/>
    <dgm:cxn modelId="{09FF8C99-A7BF-4783-88C9-9ACC42E7604E}" type="presParOf" srcId="{AC51B23B-E4BC-499E-95A7-AAE9117D5899}" destId="{EB63C53C-E889-45CE-8DF1-A8D4A77FFA9D}" srcOrd="0" destOrd="0" presId="urn:microsoft.com/office/officeart/2005/8/layout/hList7"/>
    <dgm:cxn modelId="{FDF30083-A2D3-4C3E-81CA-EC17F456085F}" type="presParOf" srcId="{AC51B23B-E4BC-499E-95A7-AAE9117D5899}" destId="{E3D86256-EC8A-4575-8870-6E4F505406F4}" srcOrd="1" destOrd="0" presId="urn:microsoft.com/office/officeart/2005/8/layout/hList7"/>
    <dgm:cxn modelId="{13A069C0-A488-4747-B74F-FCC97B6F110B}" type="presParOf" srcId="{E3D86256-EC8A-4575-8870-6E4F505406F4}" destId="{9754D3E8-0A83-4D3C-A33E-C6C6ACB1ABF0}" srcOrd="0" destOrd="0" presId="urn:microsoft.com/office/officeart/2005/8/layout/hList7"/>
    <dgm:cxn modelId="{728E2066-7751-49F6-9EBE-88AF4A90D75C}" type="presParOf" srcId="{9754D3E8-0A83-4D3C-A33E-C6C6ACB1ABF0}" destId="{39BCCF03-2B03-4720-B2B8-5647F2F915E0}" srcOrd="0" destOrd="0" presId="urn:microsoft.com/office/officeart/2005/8/layout/hList7"/>
    <dgm:cxn modelId="{E18447DA-2979-492C-AEE2-9DC0F52C7D63}" type="presParOf" srcId="{9754D3E8-0A83-4D3C-A33E-C6C6ACB1ABF0}" destId="{57BDD8C2-17DB-4399-82E2-6C23A07A766E}" srcOrd="1" destOrd="0" presId="urn:microsoft.com/office/officeart/2005/8/layout/hList7"/>
    <dgm:cxn modelId="{093B0CEB-356A-44B5-8C08-49D51CC2E5A7}" type="presParOf" srcId="{9754D3E8-0A83-4D3C-A33E-C6C6ACB1ABF0}" destId="{940A0CCB-97E8-4C35-AA6B-C9BF999C0BAB}" srcOrd="2" destOrd="0" presId="urn:microsoft.com/office/officeart/2005/8/layout/hList7"/>
    <dgm:cxn modelId="{F9E7EE85-5618-4BA8-B868-6B62FCBB09AF}" type="presParOf" srcId="{9754D3E8-0A83-4D3C-A33E-C6C6ACB1ABF0}" destId="{38585126-D0ED-4077-87A3-C703E2BE9907}" srcOrd="3" destOrd="0" presId="urn:microsoft.com/office/officeart/2005/8/layout/hList7"/>
    <dgm:cxn modelId="{DEC18B14-5E94-42A1-B9EB-4FB1E8964AD9}" type="presParOf" srcId="{E3D86256-EC8A-4575-8870-6E4F505406F4}" destId="{3566F641-0CD1-44AC-987A-F5324ABC28F2}" srcOrd="1" destOrd="0" presId="urn:microsoft.com/office/officeart/2005/8/layout/hList7"/>
    <dgm:cxn modelId="{17993193-CC7D-47A8-BDC2-6BB72A05769B}" type="presParOf" srcId="{E3D86256-EC8A-4575-8870-6E4F505406F4}" destId="{C2031C76-9CF9-45BF-844A-F38F244BBA3A}" srcOrd="2" destOrd="0" presId="urn:microsoft.com/office/officeart/2005/8/layout/hList7"/>
    <dgm:cxn modelId="{C0B56556-90FD-49FD-A567-836B27A4FE78}" type="presParOf" srcId="{C2031C76-9CF9-45BF-844A-F38F244BBA3A}" destId="{72047FD0-5F2A-448A-BBE0-3854D9647053}" srcOrd="0" destOrd="0" presId="urn:microsoft.com/office/officeart/2005/8/layout/hList7"/>
    <dgm:cxn modelId="{441B816B-D7B3-4481-A940-0C2BAF9222CD}" type="presParOf" srcId="{C2031C76-9CF9-45BF-844A-F38F244BBA3A}" destId="{750F6684-40C3-424D-876D-44AECB03035D}" srcOrd="1" destOrd="0" presId="urn:microsoft.com/office/officeart/2005/8/layout/hList7"/>
    <dgm:cxn modelId="{29110822-6147-4F4D-843A-7529E9F735D1}" type="presParOf" srcId="{C2031C76-9CF9-45BF-844A-F38F244BBA3A}" destId="{1C66C86C-7570-4CEF-B000-3043355603E7}" srcOrd="2" destOrd="0" presId="urn:microsoft.com/office/officeart/2005/8/layout/hList7"/>
    <dgm:cxn modelId="{CFD8790C-DA29-4A14-81CD-3A38618DA5D1}" type="presParOf" srcId="{C2031C76-9CF9-45BF-844A-F38F244BBA3A}" destId="{E04B835F-18DC-47D5-9593-3F46EE1A4B25}" srcOrd="3" destOrd="0" presId="urn:microsoft.com/office/officeart/2005/8/layout/hList7"/>
    <dgm:cxn modelId="{C20AC107-4980-42E6-B77C-4698E4A5DA7B}" type="presParOf" srcId="{E3D86256-EC8A-4575-8870-6E4F505406F4}" destId="{F6AD6A28-E1AD-4854-B34B-55E72ADB5B5E}" srcOrd="3" destOrd="0" presId="urn:microsoft.com/office/officeart/2005/8/layout/hList7"/>
    <dgm:cxn modelId="{A2F44D83-D7A4-4311-AAA6-C92BA7A0C868}" type="presParOf" srcId="{E3D86256-EC8A-4575-8870-6E4F505406F4}" destId="{CCE420BD-B97F-45BB-82AA-FC5FB8EB539A}" srcOrd="4" destOrd="0" presId="urn:microsoft.com/office/officeart/2005/8/layout/hList7"/>
    <dgm:cxn modelId="{9DA6912B-B79E-4D24-8C46-DFA82C12D070}" type="presParOf" srcId="{CCE420BD-B97F-45BB-82AA-FC5FB8EB539A}" destId="{72CAC378-6773-4934-A157-0C8030A15E1F}" srcOrd="0" destOrd="0" presId="urn:microsoft.com/office/officeart/2005/8/layout/hList7"/>
    <dgm:cxn modelId="{761775C6-35EF-4504-B1A1-4EEB1E2C2B38}" type="presParOf" srcId="{CCE420BD-B97F-45BB-82AA-FC5FB8EB539A}" destId="{8E079734-8295-4DBF-AAE6-C53E6048CBB5}" srcOrd="1" destOrd="0" presId="urn:microsoft.com/office/officeart/2005/8/layout/hList7"/>
    <dgm:cxn modelId="{A1EBC21E-B241-4F09-BC34-DFCFA9B89A1E}" type="presParOf" srcId="{CCE420BD-B97F-45BB-82AA-FC5FB8EB539A}" destId="{6DB62259-409E-40A1-92FB-1733F916B9EA}" srcOrd="2" destOrd="0" presId="urn:microsoft.com/office/officeart/2005/8/layout/hList7"/>
    <dgm:cxn modelId="{D2499CE8-6694-4B05-9C70-0AF8E27C10DB}" type="presParOf" srcId="{CCE420BD-B97F-45BB-82AA-FC5FB8EB539A}" destId="{0A586EB1-28AF-47C1-B551-8BC256D97D82}" srcOrd="3" destOrd="0" presId="urn:microsoft.com/office/officeart/2005/8/layout/hList7"/>
    <dgm:cxn modelId="{11B26350-E317-495D-92DF-118360BC5B64}" type="presParOf" srcId="{E3D86256-EC8A-4575-8870-6E4F505406F4}" destId="{8336D441-92F4-48A1-88E8-DC1CDDDDE8D0}" srcOrd="5" destOrd="0" presId="urn:microsoft.com/office/officeart/2005/8/layout/hList7"/>
    <dgm:cxn modelId="{1E98B25D-5ACE-441D-A4B0-E6823393C1E8}" type="presParOf" srcId="{E3D86256-EC8A-4575-8870-6E4F505406F4}" destId="{5BB9F5D8-5BB3-4CEB-A37C-AE27B0FD99C5}" srcOrd="6" destOrd="0" presId="urn:microsoft.com/office/officeart/2005/8/layout/hList7"/>
    <dgm:cxn modelId="{9FCED8E3-224F-4111-904E-D32D117FFA53}" type="presParOf" srcId="{5BB9F5D8-5BB3-4CEB-A37C-AE27B0FD99C5}" destId="{6DCE22FD-988C-41DB-A760-C29578CBA155}" srcOrd="0" destOrd="0" presId="urn:microsoft.com/office/officeart/2005/8/layout/hList7"/>
    <dgm:cxn modelId="{F1889400-0B3A-4A5C-897C-328C508169C3}" type="presParOf" srcId="{5BB9F5D8-5BB3-4CEB-A37C-AE27B0FD99C5}" destId="{21679A32-F053-43BE-89E6-159871D05C72}" srcOrd="1" destOrd="0" presId="urn:microsoft.com/office/officeart/2005/8/layout/hList7"/>
    <dgm:cxn modelId="{5326F5C8-B2F7-4692-A2DC-0709960CFA62}" type="presParOf" srcId="{5BB9F5D8-5BB3-4CEB-A37C-AE27B0FD99C5}" destId="{6DB07C11-592B-4770-A8A8-C6218D10BDB2}" srcOrd="2" destOrd="0" presId="urn:microsoft.com/office/officeart/2005/8/layout/hList7"/>
    <dgm:cxn modelId="{6DDBC1AA-3006-4302-ABDD-AB843DCFA987}" type="presParOf" srcId="{5BB9F5D8-5BB3-4CEB-A37C-AE27B0FD99C5}" destId="{DB1EC844-13EE-496D-A7FD-A6B05B64104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03D567-92AB-4ABC-AC45-FA6ADA09EDE1}" type="doc">
      <dgm:prSet loTypeId="urn:microsoft.com/office/officeart/2005/8/layout/hList7" loCatId="picture" qsTypeId="urn:microsoft.com/office/officeart/2005/8/quickstyle/simple1" qsCatId="simple" csTypeId="urn:microsoft.com/office/officeart/2005/8/colors/accent3_2" csCatId="accent3" phldr="1"/>
      <dgm:spPr/>
    </dgm:pt>
    <dgm:pt modelId="{357E9B6D-E25C-4E88-A181-E98123102E1A}">
      <dgm:prSet phldrT="[Text]" custT="1"/>
      <dgm:spPr/>
      <dgm:t>
        <a:bodyPr/>
        <a:lstStyle/>
        <a:p>
          <a:r>
            <a:rPr lang="cs-CZ" sz="1600" b="0" dirty="0">
              <a:solidFill>
                <a:schemeClr val="bg1"/>
              </a:solidFill>
              <a:latin typeface="+mj-lt"/>
            </a:rPr>
            <a:t>Dešťovka **</a:t>
          </a:r>
          <a:br>
            <a:rPr lang="cs-CZ" sz="1600" b="1" dirty="0">
              <a:solidFill>
                <a:schemeClr val="bg1"/>
              </a:solidFill>
            </a:rPr>
          </a:br>
          <a:r>
            <a:rPr lang="cs-CZ" sz="1600" b="1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222 249 Kč</a:t>
          </a:r>
          <a:endParaRPr lang="cs-CZ" sz="1600" b="1" dirty="0"/>
        </a:p>
      </dgm:t>
    </dgm:pt>
    <dgm:pt modelId="{B069961C-6E32-4E64-81F3-D0B1CAD385CF}" type="parTrans" cxnId="{9201C709-3D02-45E1-8048-805B1B4BB253}">
      <dgm:prSet/>
      <dgm:spPr/>
      <dgm:t>
        <a:bodyPr/>
        <a:lstStyle/>
        <a:p>
          <a:endParaRPr lang="cs-CZ"/>
        </a:p>
      </dgm:t>
    </dgm:pt>
    <dgm:pt modelId="{8206DDAF-7A91-4595-BACF-EE9500D880E3}" type="sibTrans" cxnId="{9201C709-3D02-45E1-8048-805B1B4BB253}">
      <dgm:prSet/>
      <dgm:spPr/>
      <dgm:t>
        <a:bodyPr/>
        <a:lstStyle/>
        <a:p>
          <a:endParaRPr lang="cs-CZ"/>
        </a:p>
      </dgm:t>
    </dgm:pt>
    <dgm:pt modelId="{E04B1440-BF45-4A8B-A300-57DA19F2F3BF}">
      <dgm:prSet phldrT="[Text]" custT="1"/>
      <dgm:spPr/>
      <dgm:t>
        <a:bodyPr/>
        <a:lstStyle/>
        <a:p>
          <a:r>
            <a:rPr lang="cs-CZ" sz="1600" b="0" dirty="0"/>
            <a:t>Dobíjecí stanice **</a:t>
          </a:r>
          <a:br>
            <a:rPr lang="cs-CZ" sz="1600" b="0" dirty="0"/>
          </a:br>
          <a:r>
            <a:rPr lang="cs-CZ" sz="1600" b="1" dirty="0"/>
            <a:t>540 716 Kč</a:t>
          </a:r>
        </a:p>
      </dgm:t>
    </dgm:pt>
    <dgm:pt modelId="{7D13AB48-9A41-4C40-AAF8-9BB09DC829AC}" type="parTrans" cxnId="{246B79CF-5CC0-4A1D-A548-CC274287E1E8}">
      <dgm:prSet/>
      <dgm:spPr/>
      <dgm:t>
        <a:bodyPr/>
        <a:lstStyle/>
        <a:p>
          <a:endParaRPr lang="cs-CZ"/>
        </a:p>
      </dgm:t>
    </dgm:pt>
    <dgm:pt modelId="{11E89808-094D-4BB0-955F-8A85C419D513}" type="sibTrans" cxnId="{246B79CF-5CC0-4A1D-A548-CC274287E1E8}">
      <dgm:prSet/>
      <dgm:spPr/>
      <dgm:t>
        <a:bodyPr/>
        <a:lstStyle/>
        <a:p>
          <a:endParaRPr lang="cs-CZ"/>
        </a:p>
      </dgm:t>
    </dgm:pt>
    <dgm:pt modelId="{D859306A-C95D-4CAE-B4E2-E9A9DF7C1917}">
      <dgm:prSet phldrT="[Text]" custT="1"/>
      <dgm:spPr/>
      <dgm:t>
        <a:bodyPr/>
        <a:lstStyle/>
        <a:p>
          <a:r>
            <a:rPr lang="cs-CZ" sz="1600" b="0" dirty="0"/>
            <a:t>Zeleň</a:t>
          </a:r>
          <a:br>
            <a:rPr lang="cs-CZ" sz="1600" b="0" dirty="0"/>
          </a:br>
          <a:r>
            <a:rPr lang="cs-CZ" sz="1600" b="1" dirty="0"/>
            <a:t>7 656 Kč</a:t>
          </a:r>
          <a:endParaRPr lang="cs-CZ" sz="1600" b="1" dirty="0">
            <a:solidFill>
              <a:schemeClr val="tx1"/>
            </a:solidFill>
          </a:endParaRPr>
        </a:p>
      </dgm:t>
    </dgm:pt>
    <dgm:pt modelId="{46401F49-E0A4-42C9-A293-9B2180860346}" type="parTrans" cxnId="{9EEFD093-D844-4CD6-8F39-F57437112830}">
      <dgm:prSet/>
      <dgm:spPr/>
      <dgm:t>
        <a:bodyPr/>
        <a:lstStyle/>
        <a:p>
          <a:endParaRPr lang="cs-CZ"/>
        </a:p>
      </dgm:t>
    </dgm:pt>
    <dgm:pt modelId="{2895E1B5-CC9E-47DF-8962-0A3858B1326C}" type="sibTrans" cxnId="{9EEFD093-D844-4CD6-8F39-F57437112830}">
      <dgm:prSet/>
      <dgm:spPr/>
      <dgm:t>
        <a:bodyPr/>
        <a:lstStyle/>
        <a:p>
          <a:endParaRPr lang="cs-CZ"/>
        </a:p>
      </dgm:t>
    </dgm:pt>
    <dgm:pt modelId="{FCAF107D-BD8F-4F02-BBA9-AB171C5ABE5A}">
      <dgm:prSet custT="1"/>
      <dgm:spPr/>
      <dgm:t>
        <a:bodyPr/>
        <a:lstStyle/>
        <a:p>
          <a:endParaRPr lang="cs-CZ" sz="1000" dirty="0">
            <a:solidFill>
              <a:schemeClr val="accent1"/>
            </a:solidFill>
          </a:endParaRPr>
        </a:p>
        <a:p>
          <a:r>
            <a:rPr lang="cs-CZ" sz="1500" dirty="0">
              <a:solidFill>
                <a:schemeClr val="accent1"/>
              </a:solidFill>
            </a:rPr>
            <a:t>Projekt TZB                a publicita                  </a:t>
          </a:r>
          <a:r>
            <a:rPr lang="cs-CZ" sz="1500" b="1" dirty="0">
              <a:solidFill>
                <a:schemeClr val="accent1"/>
              </a:solidFill>
            </a:rPr>
            <a:t>17 500 Kč</a:t>
          </a:r>
          <a:endParaRPr lang="cs-CZ" sz="1600" b="1" dirty="0">
            <a:solidFill>
              <a:schemeClr val="accent1"/>
            </a:solidFill>
          </a:endParaRPr>
        </a:p>
      </dgm:t>
    </dgm:pt>
    <dgm:pt modelId="{A9DA58F4-ACC0-458D-8F4D-BC8292DF33B7}" type="parTrans" cxnId="{4D91156A-B44E-4114-A2BF-7438D1D60E04}">
      <dgm:prSet/>
      <dgm:spPr/>
      <dgm:t>
        <a:bodyPr/>
        <a:lstStyle/>
        <a:p>
          <a:endParaRPr lang="cs-CZ"/>
        </a:p>
      </dgm:t>
    </dgm:pt>
    <dgm:pt modelId="{F4B0DAE0-C818-4BB6-9EFD-1F5D5049F622}" type="sibTrans" cxnId="{4D91156A-B44E-4114-A2BF-7438D1D60E04}">
      <dgm:prSet/>
      <dgm:spPr/>
      <dgm:t>
        <a:bodyPr/>
        <a:lstStyle/>
        <a:p>
          <a:endParaRPr lang="cs-CZ"/>
        </a:p>
      </dgm:t>
    </dgm:pt>
    <dgm:pt modelId="{AC51B23B-E4BC-499E-95A7-AAE9117D5899}" type="pres">
      <dgm:prSet presAssocID="{F603D567-92AB-4ABC-AC45-FA6ADA09EDE1}" presName="Name0" presStyleCnt="0">
        <dgm:presLayoutVars>
          <dgm:dir/>
          <dgm:resizeHandles val="exact"/>
        </dgm:presLayoutVars>
      </dgm:prSet>
      <dgm:spPr/>
    </dgm:pt>
    <dgm:pt modelId="{EB63C53C-E889-45CE-8DF1-A8D4A77FFA9D}" type="pres">
      <dgm:prSet presAssocID="{F603D567-92AB-4ABC-AC45-FA6ADA09EDE1}" presName="fgShape" presStyleLbl="fgShp" presStyleIdx="0" presStyleCnt="1" custScaleX="104815" custLinFactNeighborX="0" custLinFactNeighborY="-31746"/>
      <dgm:spPr/>
    </dgm:pt>
    <dgm:pt modelId="{E3D86256-EC8A-4575-8870-6E4F505406F4}" type="pres">
      <dgm:prSet presAssocID="{F603D567-92AB-4ABC-AC45-FA6ADA09EDE1}" presName="linComp" presStyleCnt="0"/>
      <dgm:spPr/>
    </dgm:pt>
    <dgm:pt modelId="{9754D3E8-0A83-4D3C-A33E-C6C6ACB1ABF0}" type="pres">
      <dgm:prSet presAssocID="{357E9B6D-E25C-4E88-A181-E98123102E1A}" presName="compNode" presStyleCnt="0"/>
      <dgm:spPr/>
    </dgm:pt>
    <dgm:pt modelId="{39BCCF03-2B03-4720-B2B8-5647F2F915E0}" type="pres">
      <dgm:prSet presAssocID="{357E9B6D-E25C-4E88-A181-E98123102E1A}" presName="bkgdShape" presStyleLbl="node1" presStyleIdx="0" presStyleCnt="4" custScaleX="101578" custScaleY="56861" custLinFactNeighborX="56" custLinFactNeighborY="-3073"/>
      <dgm:spPr/>
    </dgm:pt>
    <dgm:pt modelId="{57BDD8C2-17DB-4399-82E2-6C23A07A766E}" type="pres">
      <dgm:prSet presAssocID="{357E9B6D-E25C-4E88-A181-E98123102E1A}" presName="nodeTx" presStyleLbl="node1" presStyleIdx="0" presStyleCnt="4">
        <dgm:presLayoutVars>
          <dgm:bulletEnabled val="1"/>
        </dgm:presLayoutVars>
      </dgm:prSet>
      <dgm:spPr/>
    </dgm:pt>
    <dgm:pt modelId="{940A0CCB-97E8-4C35-AA6B-C9BF999C0BAB}" type="pres">
      <dgm:prSet presAssocID="{357E9B6D-E25C-4E88-A181-E98123102E1A}" presName="invisiNode" presStyleLbl="node1" presStyleIdx="0" presStyleCnt="4"/>
      <dgm:spPr/>
    </dgm:pt>
    <dgm:pt modelId="{38585126-D0ED-4077-87A3-C703E2BE9907}" type="pres">
      <dgm:prSet presAssocID="{357E9B6D-E25C-4E88-A181-E98123102E1A}" presName="imagNode" presStyleLbl="fgImgPlace1" presStyleIdx="0" presStyleCnt="4" custLinFactNeighborX="-776" custLinFactNeighborY="-10714">
        <dgm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dgm:style>
      </dgm:prSet>
      <dgm:spPr>
        <a:xfrm>
          <a:off x="543768" y="255563"/>
          <a:ext cx="814633" cy="814633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566F641-0CD1-44AC-987A-F5324ABC28F2}" type="pres">
      <dgm:prSet presAssocID="{8206DDAF-7A91-4595-BACF-EE9500D880E3}" presName="sibTrans" presStyleLbl="sibTrans2D1" presStyleIdx="0" presStyleCnt="0"/>
      <dgm:spPr/>
    </dgm:pt>
    <dgm:pt modelId="{C2031C76-9CF9-45BF-844A-F38F244BBA3A}" type="pres">
      <dgm:prSet presAssocID="{E04B1440-BF45-4A8B-A300-57DA19F2F3BF}" presName="compNode" presStyleCnt="0"/>
      <dgm:spPr/>
    </dgm:pt>
    <dgm:pt modelId="{72047FD0-5F2A-448A-BBE0-3854D9647053}" type="pres">
      <dgm:prSet presAssocID="{E04B1440-BF45-4A8B-A300-57DA19F2F3BF}" presName="bkgdShape" presStyleLbl="node1" presStyleIdx="1" presStyleCnt="4" custScaleX="101648" custScaleY="57838" custLinFactNeighborX="552" custLinFactNeighborY="-3019"/>
      <dgm:spPr/>
    </dgm:pt>
    <dgm:pt modelId="{750F6684-40C3-424D-876D-44AECB03035D}" type="pres">
      <dgm:prSet presAssocID="{E04B1440-BF45-4A8B-A300-57DA19F2F3BF}" presName="nodeTx" presStyleLbl="node1" presStyleIdx="1" presStyleCnt="4">
        <dgm:presLayoutVars>
          <dgm:bulletEnabled val="1"/>
        </dgm:presLayoutVars>
      </dgm:prSet>
      <dgm:spPr/>
    </dgm:pt>
    <dgm:pt modelId="{1C66C86C-7570-4CEF-B000-3043355603E7}" type="pres">
      <dgm:prSet presAssocID="{E04B1440-BF45-4A8B-A300-57DA19F2F3BF}" presName="invisiNode" presStyleLbl="node1" presStyleIdx="1" presStyleCnt="4"/>
      <dgm:spPr/>
    </dgm:pt>
    <dgm:pt modelId="{E04B835F-18DC-47D5-9593-3F46EE1A4B25}" type="pres">
      <dgm:prSet presAssocID="{E04B1440-BF45-4A8B-A300-57DA19F2F3BF}" presName="imagNode" presStyleLbl="fgImgPlace1" presStyleIdx="1" presStyleCnt="4" custLinFactNeighborY="-9608">
        <dgm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dgm:style>
      </dgm:prSet>
      <dgm:spPr>
        <a:xfrm>
          <a:off x="2519672" y="258598"/>
          <a:ext cx="814633" cy="814633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6AD6A28-E1AD-4854-B34B-55E72ADB5B5E}" type="pres">
      <dgm:prSet presAssocID="{11E89808-094D-4BB0-955F-8A85C419D513}" presName="sibTrans" presStyleLbl="sibTrans2D1" presStyleIdx="0" presStyleCnt="0"/>
      <dgm:spPr/>
    </dgm:pt>
    <dgm:pt modelId="{CCE420BD-B97F-45BB-82AA-FC5FB8EB539A}" type="pres">
      <dgm:prSet presAssocID="{D859306A-C95D-4CAE-B4E2-E9A9DF7C1917}" presName="compNode" presStyleCnt="0"/>
      <dgm:spPr/>
    </dgm:pt>
    <dgm:pt modelId="{72CAC378-6773-4934-A157-0C8030A15E1F}" type="pres">
      <dgm:prSet presAssocID="{D859306A-C95D-4CAE-B4E2-E9A9DF7C1917}" presName="bkgdShape" presStyleLbl="node1" presStyleIdx="2" presStyleCnt="4" custScaleX="94805" custScaleY="57598" custLinFactNeighborX="-255" custLinFactNeighborY="-3736"/>
      <dgm:spPr/>
    </dgm:pt>
    <dgm:pt modelId="{8E079734-8295-4DBF-AAE6-C53E6048CBB5}" type="pres">
      <dgm:prSet presAssocID="{D859306A-C95D-4CAE-B4E2-E9A9DF7C1917}" presName="nodeTx" presStyleLbl="node1" presStyleIdx="2" presStyleCnt="4">
        <dgm:presLayoutVars>
          <dgm:bulletEnabled val="1"/>
        </dgm:presLayoutVars>
      </dgm:prSet>
      <dgm:spPr/>
    </dgm:pt>
    <dgm:pt modelId="{6DB62259-409E-40A1-92FB-1733F916B9EA}" type="pres">
      <dgm:prSet presAssocID="{D859306A-C95D-4CAE-B4E2-E9A9DF7C1917}" presName="invisiNode" presStyleLbl="node1" presStyleIdx="2" presStyleCnt="4"/>
      <dgm:spPr/>
    </dgm:pt>
    <dgm:pt modelId="{0A586EB1-28AF-47C1-B551-8BC256D97D82}" type="pres">
      <dgm:prSet presAssocID="{D859306A-C95D-4CAE-B4E2-E9A9DF7C1917}" presName="imagNode" presStyleLbl="fgImgPlace1" presStyleIdx="2" presStyleCnt="4" custLinFactNeighborY="-11748">
        <dgm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dgm:style>
      </dgm:prSet>
      <dgm:spPr>
        <a:xfrm>
          <a:off x="4425495" y="242632"/>
          <a:ext cx="814633" cy="814633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8336D441-92F4-48A1-88E8-DC1CDDDDE8D0}" type="pres">
      <dgm:prSet presAssocID="{2895E1B5-CC9E-47DF-8962-0A3858B1326C}" presName="sibTrans" presStyleLbl="sibTrans2D1" presStyleIdx="0" presStyleCnt="0"/>
      <dgm:spPr/>
    </dgm:pt>
    <dgm:pt modelId="{5BB9F5D8-5BB3-4CEB-A37C-AE27B0FD99C5}" type="pres">
      <dgm:prSet presAssocID="{FCAF107D-BD8F-4F02-BBA9-AB171C5ABE5A}" presName="compNode" presStyleCnt="0"/>
      <dgm:spPr/>
    </dgm:pt>
    <dgm:pt modelId="{6DCE22FD-988C-41DB-A760-C29578CBA155}" type="pres">
      <dgm:prSet presAssocID="{FCAF107D-BD8F-4F02-BBA9-AB171C5ABE5A}" presName="bkgdShape" presStyleLbl="node1" presStyleIdx="3" presStyleCnt="4" custAng="0" custScaleY="55340" custLinFactNeighborX="1777" custLinFactNeighborY="-7255"/>
      <dgm:spPr/>
    </dgm:pt>
    <dgm:pt modelId="{21679A32-F053-43BE-89E6-159871D05C72}" type="pres">
      <dgm:prSet presAssocID="{FCAF107D-BD8F-4F02-BBA9-AB171C5ABE5A}" presName="nodeTx" presStyleLbl="node1" presStyleIdx="3" presStyleCnt="4">
        <dgm:presLayoutVars>
          <dgm:bulletEnabled val="1"/>
        </dgm:presLayoutVars>
      </dgm:prSet>
      <dgm:spPr/>
    </dgm:pt>
    <dgm:pt modelId="{6DB07C11-592B-4770-A8A8-C6218D10BDB2}" type="pres">
      <dgm:prSet presAssocID="{FCAF107D-BD8F-4F02-BBA9-AB171C5ABE5A}" presName="invisiNode" presStyleLbl="node1" presStyleIdx="3" presStyleCnt="4"/>
      <dgm:spPr/>
    </dgm:pt>
    <dgm:pt modelId="{DB1EC844-13EE-496D-A7FD-A6B05B64104C}" type="pres">
      <dgm:prSet presAssocID="{FCAF107D-BD8F-4F02-BBA9-AB171C5ABE5A}" presName="imagNode" presStyleLbl="fgImgPlace1" presStyleIdx="3" presStyleCnt="4" custLinFactNeighborX="420" custLinFactNeighborY="-17895">
        <dgm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dgm:style>
      </dgm:prSet>
      <dgm:spPr>
        <a:xfrm>
          <a:off x="6315805" y="352145"/>
          <a:ext cx="814633" cy="814633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ávrh výkresu plánu prostorového uspořádání"/>
        </a:ext>
      </dgm:extLst>
    </dgm:pt>
  </dgm:ptLst>
  <dgm:cxnLst>
    <dgm:cxn modelId="{9201C709-3D02-45E1-8048-805B1B4BB253}" srcId="{F603D567-92AB-4ABC-AC45-FA6ADA09EDE1}" destId="{357E9B6D-E25C-4E88-A181-E98123102E1A}" srcOrd="0" destOrd="0" parTransId="{B069961C-6E32-4E64-81F3-D0B1CAD385CF}" sibTransId="{8206DDAF-7A91-4595-BACF-EE9500D880E3}"/>
    <dgm:cxn modelId="{1CFA9820-E246-4453-B62B-3720732E7D38}" type="presOf" srcId="{F603D567-92AB-4ABC-AC45-FA6ADA09EDE1}" destId="{AC51B23B-E4BC-499E-95A7-AAE9117D5899}" srcOrd="0" destOrd="0" presId="urn:microsoft.com/office/officeart/2005/8/layout/hList7"/>
    <dgm:cxn modelId="{8AA7FE21-7CFA-426D-8651-76190229D43A}" type="presOf" srcId="{E04B1440-BF45-4A8B-A300-57DA19F2F3BF}" destId="{750F6684-40C3-424D-876D-44AECB03035D}" srcOrd="1" destOrd="0" presId="urn:microsoft.com/office/officeart/2005/8/layout/hList7"/>
    <dgm:cxn modelId="{EAB3AA22-E78F-45E3-B8BD-A9D5AAC4F378}" type="presOf" srcId="{D859306A-C95D-4CAE-B4E2-E9A9DF7C1917}" destId="{72CAC378-6773-4934-A157-0C8030A15E1F}" srcOrd="0" destOrd="0" presId="urn:microsoft.com/office/officeart/2005/8/layout/hList7"/>
    <dgm:cxn modelId="{08647A28-6B1D-4A43-8491-5BA39760ED12}" type="presOf" srcId="{FCAF107D-BD8F-4F02-BBA9-AB171C5ABE5A}" destId="{21679A32-F053-43BE-89E6-159871D05C72}" srcOrd="1" destOrd="0" presId="urn:microsoft.com/office/officeart/2005/8/layout/hList7"/>
    <dgm:cxn modelId="{FDB5563B-26B8-4CAC-8A34-3BF05364EEA8}" type="presOf" srcId="{8206DDAF-7A91-4595-BACF-EE9500D880E3}" destId="{3566F641-0CD1-44AC-987A-F5324ABC28F2}" srcOrd="0" destOrd="0" presId="urn:microsoft.com/office/officeart/2005/8/layout/hList7"/>
    <dgm:cxn modelId="{4D91156A-B44E-4114-A2BF-7438D1D60E04}" srcId="{F603D567-92AB-4ABC-AC45-FA6ADA09EDE1}" destId="{FCAF107D-BD8F-4F02-BBA9-AB171C5ABE5A}" srcOrd="3" destOrd="0" parTransId="{A9DA58F4-ACC0-458D-8F4D-BC8292DF33B7}" sibTransId="{F4B0DAE0-C818-4BB6-9EFD-1F5D5049F622}"/>
    <dgm:cxn modelId="{CCFCA74E-25B3-4222-8FA7-5999BBC109C1}" type="presOf" srcId="{11E89808-094D-4BB0-955F-8A85C419D513}" destId="{F6AD6A28-E1AD-4854-B34B-55E72ADB5B5E}" srcOrd="0" destOrd="0" presId="urn:microsoft.com/office/officeart/2005/8/layout/hList7"/>
    <dgm:cxn modelId="{38AB8282-9D22-47D6-A4C3-60A7B6495DE3}" type="presOf" srcId="{357E9B6D-E25C-4E88-A181-E98123102E1A}" destId="{57BDD8C2-17DB-4399-82E2-6C23A07A766E}" srcOrd="1" destOrd="0" presId="urn:microsoft.com/office/officeart/2005/8/layout/hList7"/>
    <dgm:cxn modelId="{B48BBA86-6B5C-485D-897B-21B717696440}" type="presOf" srcId="{E04B1440-BF45-4A8B-A300-57DA19F2F3BF}" destId="{72047FD0-5F2A-448A-BBE0-3854D9647053}" srcOrd="0" destOrd="0" presId="urn:microsoft.com/office/officeart/2005/8/layout/hList7"/>
    <dgm:cxn modelId="{744B188E-70D6-4368-98FE-5E773437D561}" type="presOf" srcId="{FCAF107D-BD8F-4F02-BBA9-AB171C5ABE5A}" destId="{6DCE22FD-988C-41DB-A760-C29578CBA155}" srcOrd="0" destOrd="0" presId="urn:microsoft.com/office/officeart/2005/8/layout/hList7"/>
    <dgm:cxn modelId="{9EEFD093-D844-4CD6-8F39-F57437112830}" srcId="{F603D567-92AB-4ABC-AC45-FA6ADA09EDE1}" destId="{D859306A-C95D-4CAE-B4E2-E9A9DF7C1917}" srcOrd="2" destOrd="0" parTransId="{46401F49-E0A4-42C9-A293-9B2180860346}" sibTransId="{2895E1B5-CC9E-47DF-8962-0A3858B1326C}"/>
    <dgm:cxn modelId="{358371A0-5214-436F-88CC-C9E700C6AE87}" type="presOf" srcId="{2895E1B5-CC9E-47DF-8962-0A3858B1326C}" destId="{8336D441-92F4-48A1-88E8-DC1CDDDDE8D0}" srcOrd="0" destOrd="0" presId="urn:microsoft.com/office/officeart/2005/8/layout/hList7"/>
    <dgm:cxn modelId="{8180CCCA-A8C2-467A-984A-E70C2BCC64C0}" type="presOf" srcId="{357E9B6D-E25C-4E88-A181-E98123102E1A}" destId="{39BCCF03-2B03-4720-B2B8-5647F2F915E0}" srcOrd="0" destOrd="0" presId="urn:microsoft.com/office/officeart/2005/8/layout/hList7"/>
    <dgm:cxn modelId="{246B79CF-5CC0-4A1D-A548-CC274287E1E8}" srcId="{F603D567-92AB-4ABC-AC45-FA6ADA09EDE1}" destId="{E04B1440-BF45-4A8B-A300-57DA19F2F3BF}" srcOrd="1" destOrd="0" parTransId="{7D13AB48-9A41-4C40-AAF8-9BB09DC829AC}" sibTransId="{11E89808-094D-4BB0-955F-8A85C419D513}"/>
    <dgm:cxn modelId="{4EC4A1DD-2EE0-49F0-8F19-94EEA4F4AE1A}" type="presOf" srcId="{D859306A-C95D-4CAE-B4E2-E9A9DF7C1917}" destId="{8E079734-8295-4DBF-AAE6-C53E6048CBB5}" srcOrd="1" destOrd="0" presId="urn:microsoft.com/office/officeart/2005/8/layout/hList7"/>
    <dgm:cxn modelId="{09FF8C99-A7BF-4783-88C9-9ACC42E7604E}" type="presParOf" srcId="{AC51B23B-E4BC-499E-95A7-AAE9117D5899}" destId="{EB63C53C-E889-45CE-8DF1-A8D4A77FFA9D}" srcOrd="0" destOrd="0" presId="urn:microsoft.com/office/officeart/2005/8/layout/hList7"/>
    <dgm:cxn modelId="{FDF30083-A2D3-4C3E-81CA-EC17F456085F}" type="presParOf" srcId="{AC51B23B-E4BC-499E-95A7-AAE9117D5899}" destId="{E3D86256-EC8A-4575-8870-6E4F505406F4}" srcOrd="1" destOrd="0" presId="urn:microsoft.com/office/officeart/2005/8/layout/hList7"/>
    <dgm:cxn modelId="{13A069C0-A488-4747-B74F-FCC97B6F110B}" type="presParOf" srcId="{E3D86256-EC8A-4575-8870-6E4F505406F4}" destId="{9754D3E8-0A83-4D3C-A33E-C6C6ACB1ABF0}" srcOrd="0" destOrd="0" presId="urn:microsoft.com/office/officeart/2005/8/layout/hList7"/>
    <dgm:cxn modelId="{728E2066-7751-49F6-9EBE-88AF4A90D75C}" type="presParOf" srcId="{9754D3E8-0A83-4D3C-A33E-C6C6ACB1ABF0}" destId="{39BCCF03-2B03-4720-B2B8-5647F2F915E0}" srcOrd="0" destOrd="0" presId="urn:microsoft.com/office/officeart/2005/8/layout/hList7"/>
    <dgm:cxn modelId="{E18447DA-2979-492C-AEE2-9DC0F52C7D63}" type="presParOf" srcId="{9754D3E8-0A83-4D3C-A33E-C6C6ACB1ABF0}" destId="{57BDD8C2-17DB-4399-82E2-6C23A07A766E}" srcOrd="1" destOrd="0" presId="urn:microsoft.com/office/officeart/2005/8/layout/hList7"/>
    <dgm:cxn modelId="{093B0CEB-356A-44B5-8C08-49D51CC2E5A7}" type="presParOf" srcId="{9754D3E8-0A83-4D3C-A33E-C6C6ACB1ABF0}" destId="{940A0CCB-97E8-4C35-AA6B-C9BF999C0BAB}" srcOrd="2" destOrd="0" presId="urn:microsoft.com/office/officeart/2005/8/layout/hList7"/>
    <dgm:cxn modelId="{F9E7EE85-5618-4BA8-B868-6B62FCBB09AF}" type="presParOf" srcId="{9754D3E8-0A83-4D3C-A33E-C6C6ACB1ABF0}" destId="{38585126-D0ED-4077-87A3-C703E2BE9907}" srcOrd="3" destOrd="0" presId="urn:microsoft.com/office/officeart/2005/8/layout/hList7"/>
    <dgm:cxn modelId="{DEC18B14-5E94-42A1-B9EB-4FB1E8964AD9}" type="presParOf" srcId="{E3D86256-EC8A-4575-8870-6E4F505406F4}" destId="{3566F641-0CD1-44AC-987A-F5324ABC28F2}" srcOrd="1" destOrd="0" presId="urn:microsoft.com/office/officeart/2005/8/layout/hList7"/>
    <dgm:cxn modelId="{17993193-CC7D-47A8-BDC2-6BB72A05769B}" type="presParOf" srcId="{E3D86256-EC8A-4575-8870-6E4F505406F4}" destId="{C2031C76-9CF9-45BF-844A-F38F244BBA3A}" srcOrd="2" destOrd="0" presId="urn:microsoft.com/office/officeart/2005/8/layout/hList7"/>
    <dgm:cxn modelId="{C0B56556-90FD-49FD-A567-836B27A4FE78}" type="presParOf" srcId="{C2031C76-9CF9-45BF-844A-F38F244BBA3A}" destId="{72047FD0-5F2A-448A-BBE0-3854D9647053}" srcOrd="0" destOrd="0" presId="urn:microsoft.com/office/officeart/2005/8/layout/hList7"/>
    <dgm:cxn modelId="{441B816B-D7B3-4481-A940-0C2BAF9222CD}" type="presParOf" srcId="{C2031C76-9CF9-45BF-844A-F38F244BBA3A}" destId="{750F6684-40C3-424D-876D-44AECB03035D}" srcOrd="1" destOrd="0" presId="urn:microsoft.com/office/officeart/2005/8/layout/hList7"/>
    <dgm:cxn modelId="{29110822-6147-4F4D-843A-7529E9F735D1}" type="presParOf" srcId="{C2031C76-9CF9-45BF-844A-F38F244BBA3A}" destId="{1C66C86C-7570-4CEF-B000-3043355603E7}" srcOrd="2" destOrd="0" presId="urn:microsoft.com/office/officeart/2005/8/layout/hList7"/>
    <dgm:cxn modelId="{CFD8790C-DA29-4A14-81CD-3A38618DA5D1}" type="presParOf" srcId="{C2031C76-9CF9-45BF-844A-F38F244BBA3A}" destId="{E04B835F-18DC-47D5-9593-3F46EE1A4B25}" srcOrd="3" destOrd="0" presId="urn:microsoft.com/office/officeart/2005/8/layout/hList7"/>
    <dgm:cxn modelId="{C20AC107-4980-42E6-B77C-4698E4A5DA7B}" type="presParOf" srcId="{E3D86256-EC8A-4575-8870-6E4F505406F4}" destId="{F6AD6A28-E1AD-4854-B34B-55E72ADB5B5E}" srcOrd="3" destOrd="0" presId="urn:microsoft.com/office/officeart/2005/8/layout/hList7"/>
    <dgm:cxn modelId="{A2F44D83-D7A4-4311-AAA6-C92BA7A0C868}" type="presParOf" srcId="{E3D86256-EC8A-4575-8870-6E4F505406F4}" destId="{CCE420BD-B97F-45BB-82AA-FC5FB8EB539A}" srcOrd="4" destOrd="0" presId="urn:microsoft.com/office/officeart/2005/8/layout/hList7"/>
    <dgm:cxn modelId="{9DA6912B-B79E-4D24-8C46-DFA82C12D070}" type="presParOf" srcId="{CCE420BD-B97F-45BB-82AA-FC5FB8EB539A}" destId="{72CAC378-6773-4934-A157-0C8030A15E1F}" srcOrd="0" destOrd="0" presId="urn:microsoft.com/office/officeart/2005/8/layout/hList7"/>
    <dgm:cxn modelId="{761775C6-35EF-4504-B1A1-4EEB1E2C2B38}" type="presParOf" srcId="{CCE420BD-B97F-45BB-82AA-FC5FB8EB539A}" destId="{8E079734-8295-4DBF-AAE6-C53E6048CBB5}" srcOrd="1" destOrd="0" presId="urn:microsoft.com/office/officeart/2005/8/layout/hList7"/>
    <dgm:cxn modelId="{A1EBC21E-B241-4F09-BC34-DFCFA9B89A1E}" type="presParOf" srcId="{CCE420BD-B97F-45BB-82AA-FC5FB8EB539A}" destId="{6DB62259-409E-40A1-92FB-1733F916B9EA}" srcOrd="2" destOrd="0" presId="urn:microsoft.com/office/officeart/2005/8/layout/hList7"/>
    <dgm:cxn modelId="{D2499CE8-6694-4B05-9C70-0AF8E27C10DB}" type="presParOf" srcId="{CCE420BD-B97F-45BB-82AA-FC5FB8EB539A}" destId="{0A586EB1-28AF-47C1-B551-8BC256D97D82}" srcOrd="3" destOrd="0" presId="urn:microsoft.com/office/officeart/2005/8/layout/hList7"/>
    <dgm:cxn modelId="{11B26350-E317-495D-92DF-118360BC5B64}" type="presParOf" srcId="{E3D86256-EC8A-4575-8870-6E4F505406F4}" destId="{8336D441-92F4-48A1-88E8-DC1CDDDDE8D0}" srcOrd="5" destOrd="0" presId="urn:microsoft.com/office/officeart/2005/8/layout/hList7"/>
    <dgm:cxn modelId="{1E98B25D-5ACE-441D-A4B0-E6823393C1E8}" type="presParOf" srcId="{E3D86256-EC8A-4575-8870-6E4F505406F4}" destId="{5BB9F5D8-5BB3-4CEB-A37C-AE27B0FD99C5}" srcOrd="6" destOrd="0" presId="urn:microsoft.com/office/officeart/2005/8/layout/hList7"/>
    <dgm:cxn modelId="{9FCED8E3-224F-4111-904E-D32D117FFA53}" type="presParOf" srcId="{5BB9F5D8-5BB3-4CEB-A37C-AE27B0FD99C5}" destId="{6DCE22FD-988C-41DB-A760-C29578CBA155}" srcOrd="0" destOrd="0" presId="urn:microsoft.com/office/officeart/2005/8/layout/hList7"/>
    <dgm:cxn modelId="{F1889400-0B3A-4A5C-897C-328C508169C3}" type="presParOf" srcId="{5BB9F5D8-5BB3-4CEB-A37C-AE27B0FD99C5}" destId="{21679A32-F053-43BE-89E6-159871D05C72}" srcOrd="1" destOrd="0" presId="urn:microsoft.com/office/officeart/2005/8/layout/hList7"/>
    <dgm:cxn modelId="{5326F5C8-B2F7-4692-A2DC-0709960CFA62}" type="presParOf" srcId="{5BB9F5D8-5BB3-4CEB-A37C-AE27B0FD99C5}" destId="{6DB07C11-592B-4770-A8A8-C6218D10BDB2}" srcOrd="2" destOrd="0" presId="urn:microsoft.com/office/officeart/2005/8/layout/hList7"/>
    <dgm:cxn modelId="{6DDBC1AA-3006-4302-ABDD-AB843DCFA987}" type="presParOf" srcId="{5BB9F5D8-5BB3-4CEB-A37C-AE27B0FD99C5}" destId="{DB1EC844-13EE-496D-A7FD-A6B05B64104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08672B-1434-43DC-B4BC-DE788416663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D68A851-381D-4F72-9AB7-C80BD5B4AAAD}">
      <dgm:prSet phldrT="[Text]" custT="1"/>
      <dgm:spPr/>
      <dgm:t>
        <a:bodyPr/>
        <a:lstStyle/>
        <a:p>
          <a:r>
            <a:rPr lang="cs-CZ" sz="1800" b="0" dirty="0"/>
            <a:t>CELKOVÁ DODANÁ ENERGIE</a:t>
          </a:r>
        </a:p>
      </dgm:t>
    </dgm:pt>
    <dgm:pt modelId="{2EAEB624-F42A-439D-8AA8-E7373031EE9E}" type="parTrans" cxnId="{EE3B4E84-467E-468E-A3DC-BB77C3FBA731}">
      <dgm:prSet/>
      <dgm:spPr/>
      <dgm:t>
        <a:bodyPr/>
        <a:lstStyle/>
        <a:p>
          <a:endParaRPr lang="cs-CZ"/>
        </a:p>
      </dgm:t>
    </dgm:pt>
    <dgm:pt modelId="{471E6CDC-8F32-44BB-8ADD-B4AACEE54858}" type="sibTrans" cxnId="{EE3B4E84-467E-468E-A3DC-BB77C3FBA731}">
      <dgm:prSet/>
      <dgm:spPr/>
      <dgm:t>
        <a:bodyPr/>
        <a:lstStyle/>
        <a:p>
          <a:endParaRPr lang="cs-CZ" dirty="0"/>
        </a:p>
      </dgm:t>
    </dgm:pt>
    <dgm:pt modelId="{988E3587-C27F-48A7-AA89-D86FF3B039F8}">
      <dgm:prSet phldrT="[Text]"/>
      <dgm:spPr>
        <a:solidFill>
          <a:srgbClr val="054D0C"/>
        </a:solidFill>
      </dgm:spPr>
      <dgm:t>
        <a:bodyPr/>
        <a:lstStyle/>
        <a:p>
          <a:r>
            <a:rPr lang="cs-CZ" b="1" dirty="0">
              <a:solidFill>
                <a:srgbClr val="29B21E"/>
              </a:solidFill>
            </a:rPr>
            <a:t>A</a:t>
          </a:r>
        </a:p>
      </dgm:t>
    </dgm:pt>
    <dgm:pt modelId="{CF49391F-7505-449F-B6DF-31D7C17A51FA}" type="parTrans" cxnId="{EA609006-9803-4D18-A0D1-4B367C71AE2E}">
      <dgm:prSet/>
      <dgm:spPr/>
      <dgm:t>
        <a:bodyPr/>
        <a:lstStyle/>
        <a:p>
          <a:endParaRPr lang="cs-CZ"/>
        </a:p>
      </dgm:t>
    </dgm:pt>
    <dgm:pt modelId="{6D69C36B-7CA2-442B-A143-34F67601BA3A}" type="sibTrans" cxnId="{EA609006-9803-4D18-A0D1-4B367C71AE2E}">
      <dgm:prSet/>
      <dgm:spPr/>
      <dgm:t>
        <a:bodyPr/>
        <a:lstStyle/>
        <a:p>
          <a:endParaRPr lang="cs-CZ"/>
        </a:p>
      </dgm:t>
    </dgm:pt>
    <dgm:pt modelId="{3D311732-9034-418D-9664-CDD42B2770BC}">
      <dgm:prSet phldrT="[Text]"/>
      <dgm:spPr/>
      <dgm:t>
        <a:bodyPr/>
        <a:lstStyle/>
        <a:p>
          <a:r>
            <a:rPr lang="cs-CZ" b="1" dirty="0">
              <a:solidFill>
                <a:srgbClr val="FF0000"/>
              </a:solidFill>
            </a:rPr>
            <a:t>G</a:t>
          </a:r>
          <a:endParaRPr lang="cs-CZ" b="1" dirty="0">
            <a:solidFill>
              <a:srgbClr val="FF6600"/>
            </a:solidFill>
          </a:endParaRPr>
        </a:p>
      </dgm:t>
    </dgm:pt>
    <dgm:pt modelId="{99E1B32A-D346-4E0E-A4B0-77EC5F40AF9C}" type="parTrans" cxnId="{55639FA8-7FC8-49BC-9B57-9AF63D447640}">
      <dgm:prSet/>
      <dgm:spPr/>
      <dgm:t>
        <a:bodyPr/>
        <a:lstStyle/>
        <a:p>
          <a:endParaRPr lang="cs-CZ"/>
        </a:p>
      </dgm:t>
    </dgm:pt>
    <dgm:pt modelId="{10A28270-526A-483B-9A0A-663FB7712036}" type="sibTrans" cxnId="{55639FA8-7FC8-49BC-9B57-9AF63D447640}">
      <dgm:prSet/>
      <dgm:spPr/>
      <dgm:t>
        <a:bodyPr/>
        <a:lstStyle/>
        <a:p>
          <a:endParaRPr lang="cs-CZ" dirty="0"/>
        </a:p>
      </dgm:t>
    </dgm:pt>
    <dgm:pt modelId="{F097DC2C-85C0-4350-A6B5-5CCABCB0EAC1}" type="pres">
      <dgm:prSet presAssocID="{3308672B-1434-43DC-B4BC-DE7884166635}" presName="linearFlow" presStyleCnt="0">
        <dgm:presLayoutVars>
          <dgm:dir/>
          <dgm:resizeHandles val="exact"/>
        </dgm:presLayoutVars>
      </dgm:prSet>
      <dgm:spPr/>
    </dgm:pt>
    <dgm:pt modelId="{CD7388DF-1148-4F61-8B1B-A77DE62E078B}" type="pres">
      <dgm:prSet presAssocID="{7D68A851-381D-4F72-9AB7-C80BD5B4AAAD}" presName="node" presStyleLbl="node1" presStyleIdx="0" presStyleCnt="3" custScaleX="176360" custScaleY="162014" custLinFactNeighborX="25642" custLinFactNeighborY="1002">
        <dgm:presLayoutVars>
          <dgm:bulletEnabled val="1"/>
        </dgm:presLayoutVars>
      </dgm:prSet>
      <dgm:spPr/>
    </dgm:pt>
    <dgm:pt modelId="{B529B0EF-5C03-4727-90F6-22EC3AE0628D}" type="pres">
      <dgm:prSet presAssocID="{471E6CDC-8F32-44BB-8ADD-B4AACEE54858}" presName="spacerL" presStyleCnt="0"/>
      <dgm:spPr/>
    </dgm:pt>
    <dgm:pt modelId="{14500424-BC6A-448B-8EA8-939FF9D3E09F}" type="pres">
      <dgm:prSet presAssocID="{471E6CDC-8F32-44BB-8ADD-B4AACEE54858}" presName="sibTrans" presStyleLbl="sibTrans2D1" presStyleIdx="0" presStyleCnt="2" custScaleX="69503" custScaleY="66413" custLinFactNeighborX="45570" custLinFactNeighborY="-6287"/>
      <dgm:spPr>
        <a:prstGeom prst="rightArrow">
          <a:avLst/>
        </a:prstGeom>
      </dgm:spPr>
    </dgm:pt>
    <dgm:pt modelId="{657FE2A5-7A0F-406C-AE85-E44D0FE3A681}" type="pres">
      <dgm:prSet presAssocID="{471E6CDC-8F32-44BB-8ADD-B4AACEE54858}" presName="spacerR" presStyleCnt="0"/>
      <dgm:spPr/>
    </dgm:pt>
    <dgm:pt modelId="{33074DFA-4A93-4D35-9B12-714DE518CC08}" type="pres">
      <dgm:prSet presAssocID="{3D311732-9034-418D-9664-CDD42B2770BC}" presName="node" presStyleLbl="node1" presStyleIdx="1" presStyleCnt="3">
        <dgm:presLayoutVars>
          <dgm:bulletEnabled val="1"/>
        </dgm:presLayoutVars>
      </dgm:prSet>
      <dgm:spPr/>
    </dgm:pt>
    <dgm:pt modelId="{26540D08-3512-4C80-B3EA-68A91A44E8A7}" type="pres">
      <dgm:prSet presAssocID="{10A28270-526A-483B-9A0A-663FB7712036}" presName="spacerL" presStyleCnt="0"/>
      <dgm:spPr/>
    </dgm:pt>
    <dgm:pt modelId="{90748144-9D7B-478D-98F9-0D5AF07DA6EB}" type="pres">
      <dgm:prSet presAssocID="{10A28270-526A-483B-9A0A-663FB7712036}" presName="sibTrans" presStyleLbl="sibTrans2D1" presStyleIdx="1" presStyleCnt="2" custScaleX="66112" custScaleY="66104"/>
      <dgm:spPr>
        <a:prstGeom prst="rightArrow">
          <a:avLst/>
        </a:prstGeom>
      </dgm:spPr>
    </dgm:pt>
    <dgm:pt modelId="{F7533045-E3E3-4EC4-8E4C-08EADDE877E2}" type="pres">
      <dgm:prSet presAssocID="{10A28270-526A-483B-9A0A-663FB7712036}" presName="spacerR" presStyleCnt="0"/>
      <dgm:spPr/>
    </dgm:pt>
    <dgm:pt modelId="{37DCDFFA-B566-407B-A481-62F6B6D09EF4}" type="pres">
      <dgm:prSet presAssocID="{988E3587-C27F-48A7-AA89-D86FF3B039F8}" presName="node" presStyleLbl="node1" presStyleIdx="2" presStyleCnt="3">
        <dgm:presLayoutVars>
          <dgm:bulletEnabled val="1"/>
        </dgm:presLayoutVars>
      </dgm:prSet>
      <dgm:spPr/>
    </dgm:pt>
  </dgm:ptLst>
  <dgm:cxnLst>
    <dgm:cxn modelId="{EA609006-9803-4D18-A0D1-4B367C71AE2E}" srcId="{3308672B-1434-43DC-B4BC-DE7884166635}" destId="{988E3587-C27F-48A7-AA89-D86FF3B039F8}" srcOrd="2" destOrd="0" parTransId="{CF49391F-7505-449F-B6DF-31D7C17A51FA}" sibTransId="{6D69C36B-7CA2-442B-A143-34F67601BA3A}"/>
    <dgm:cxn modelId="{E6860F0A-D2DF-489F-AC25-A9FD2B0DBB96}" type="presOf" srcId="{3308672B-1434-43DC-B4BC-DE7884166635}" destId="{F097DC2C-85C0-4350-A6B5-5CCABCB0EAC1}" srcOrd="0" destOrd="0" presId="urn:microsoft.com/office/officeart/2005/8/layout/equation1"/>
    <dgm:cxn modelId="{1F59A22F-9562-4328-93FF-9BF0E031838D}" type="presOf" srcId="{10A28270-526A-483B-9A0A-663FB7712036}" destId="{90748144-9D7B-478D-98F9-0D5AF07DA6EB}" srcOrd="0" destOrd="0" presId="urn:microsoft.com/office/officeart/2005/8/layout/equation1"/>
    <dgm:cxn modelId="{3FD9185D-E522-49A6-AC92-7ADE344E9D77}" type="presOf" srcId="{988E3587-C27F-48A7-AA89-D86FF3B039F8}" destId="{37DCDFFA-B566-407B-A481-62F6B6D09EF4}" srcOrd="0" destOrd="0" presId="urn:microsoft.com/office/officeart/2005/8/layout/equation1"/>
    <dgm:cxn modelId="{EE3B4E84-467E-468E-A3DC-BB77C3FBA731}" srcId="{3308672B-1434-43DC-B4BC-DE7884166635}" destId="{7D68A851-381D-4F72-9AB7-C80BD5B4AAAD}" srcOrd="0" destOrd="0" parTransId="{2EAEB624-F42A-439D-8AA8-E7373031EE9E}" sibTransId="{471E6CDC-8F32-44BB-8ADD-B4AACEE54858}"/>
    <dgm:cxn modelId="{55639FA8-7FC8-49BC-9B57-9AF63D447640}" srcId="{3308672B-1434-43DC-B4BC-DE7884166635}" destId="{3D311732-9034-418D-9664-CDD42B2770BC}" srcOrd="1" destOrd="0" parTransId="{99E1B32A-D346-4E0E-A4B0-77EC5F40AF9C}" sibTransId="{10A28270-526A-483B-9A0A-663FB7712036}"/>
    <dgm:cxn modelId="{188850B6-821B-4A86-9875-CE52B5E647BD}" type="presOf" srcId="{7D68A851-381D-4F72-9AB7-C80BD5B4AAAD}" destId="{CD7388DF-1148-4F61-8B1B-A77DE62E078B}" srcOrd="0" destOrd="0" presId="urn:microsoft.com/office/officeart/2005/8/layout/equation1"/>
    <dgm:cxn modelId="{623FB2C6-F8B9-457D-B850-9578DC0E97E0}" type="presOf" srcId="{471E6CDC-8F32-44BB-8ADD-B4AACEE54858}" destId="{14500424-BC6A-448B-8EA8-939FF9D3E09F}" srcOrd="0" destOrd="0" presId="urn:microsoft.com/office/officeart/2005/8/layout/equation1"/>
    <dgm:cxn modelId="{D2219ACC-FE14-4F2F-A22E-7C74538EF3EC}" type="presOf" srcId="{3D311732-9034-418D-9664-CDD42B2770BC}" destId="{33074DFA-4A93-4D35-9B12-714DE518CC08}" srcOrd="0" destOrd="0" presId="urn:microsoft.com/office/officeart/2005/8/layout/equation1"/>
    <dgm:cxn modelId="{04E4A030-9C07-456A-A7BB-BAABE81A784D}" type="presParOf" srcId="{F097DC2C-85C0-4350-A6B5-5CCABCB0EAC1}" destId="{CD7388DF-1148-4F61-8B1B-A77DE62E078B}" srcOrd="0" destOrd="0" presId="urn:microsoft.com/office/officeart/2005/8/layout/equation1"/>
    <dgm:cxn modelId="{3F72B8AA-A806-4348-857C-DFD8B795D8D9}" type="presParOf" srcId="{F097DC2C-85C0-4350-A6B5-5CCABCB0EAC1}" destId="{B529B0EF-5C03-4727-90F6-22EC3AE0628D}" srcOrd="1" destOrd="0" presId="urn:microsoft.com/office/officeart/2005/8/layout/equation1"/>
    <dgm:cxn modelId="{9D08BF70-B5D3-40AE-943B-8BBA728BC5F6}" type="presParOf" srcId="{F097DC2C-85C0-4350-A6B5-5CCABCB0EAC1}" destId="{14500424-BC6A-448B-8EA8-939FF9D3E09F}" srcOrd="2" destOrd="0" presId="urn:microsoft.com/office/officeart/2005/8/layout/equation1"/>
    <dgm:cxn modelId="{16B4DDAE-B421-4C68-988C-E74A9763168A}" type="presParOf" srcId="{F097DC2C-85C0-4350-A6B5-5CCABCB0EAC1}" destId="{657FE2A5-7A0F-406C-AE85-E44D0FE3A681}" srcOrd="3" destOrd="0" presId="urn:microsoft.com/office/officeart/2005/8/layout/equation1"/>
    <dgm:cxn modelId="{5A6112DE-218F-464C-ACC4-7A542658EABA}" type="presParOf" srcId="{F097DC2C-85C0-4350-A6B5-5CCABCB0EAC1}" destId="{33074DFA-4A93-4D35-9B12-714DE518CC08}" srcOrd="4" destOrd="0" presId="urn:microsoft.com/office/officeart/2005/8/layout/equation1"/>
    <dgm:cxn modelId="{54D254C0-FA6A-4763-963F-C6F7681A94DB}" type="presParOf" srcId="{F097DC2C-85C0-4350-A6B5-5CCABCB0EAC1}" destId="{26540D08-3512-4C80-B3EA-68A91A44E8A7}" srcOrd="5" destOrd="0" presId="urn:microsoft.com/office/officeart/2005/8/layout/equation1"/>
    <dgm:cxn modelId="{15CA9A84-27C2-447D-8F5C-E89C9A9CDB36}" type="presParOf" srcId="{F097DC2C-85C0-4350-A6B5-5CCABCB0EAC1}" destId="{90748144-9D7B-478D-98F9-0D5AF07DA6EB}" srcOrd="6" destOrd="0" presId="urn:microsoft.com/office/officeart/2005/8/layout/equation1"/>
    <dgm:cxn modelId="{CB5FA04B-A4F8-4C4B-BD67-93F6E1AA59C8}" type="presParOf" srcId="{F097DC2C-85C0-4350-A6B5-5CCABCB0EAC1}" destId="{F7533045-E3E3-4EC4-8E4C-08EADDE877E2}" srcOrd="7" destOrd="0" presId="urn:microsoft.com/office/officeart/2005/8/layout/equation1"/>
    <dgm:cxn modelId="{A027A082-E1E2-4A5F-87EF-B63C863087EA}" type="presParOf" srcId="{F097DC2C-85C0-4350-A6B5-5CCABCB0EAC1}" destId="{37DCDFFA-B566-407B-A481-62F6B6D09EF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08672B-1434-43DC-B4BC-DE788416663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D68A851-381D-4F72-9AB7-C80BD5B4AAA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1600" b="0" dirty="0"/>
            <a:t>PRIMÁRNÍ NEOBNOVITEL ENERGIE</a:t>
          </a:r>
        </a:p>
      </dgm:t>
    </dgm:pt>
    <dgm:pt modelId="{2EAEB624-F42A-439D-8AA8-E7373031EE9E}" type="parTrans" cxnId="{EE3B4E84-467E-468E-A3DC-BB77C3FBA731}">
      <dgm:prSet/>
      <dgm:spPr/>
      <dgm:t>
        <a:bodyPr/>
        <a:lstStyle/>
        <a:p>
          <a:endParaRPr lang="cs-CZ"/>
        </a:p>
      </dgm:t>
    </dgm:pt>
    <dgm:pt modelId="{471E6CDC-8F32-44BB-8ADD-B4AACEE54858}" type="sibTrans" cxnId="{EE3B4E84-467E-468E-A3DC-BB77C3FBA731}">
      <dgm:prSet custT="1"/>
      <dgm:spPr>
        <a:solidFill>
          <a:srgbClr val="024F2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 dirty="0">
            <a:solidFill>
              <a:srgbClr val="FFFFFF"/>
            </a:solidFill>
            <a:latin typeface="Segoe UI"/>
            <a:ea typeface="+mn-ea"/>
            <a:cs typeface="+mn-cs"/>
          </a:endParaRPr>
        </a:p>
      </dgm:t>
    </dgm:pt>
    <dgm:pt modelId="{988E3587-C27F-48A7-AA89-D86FF3B039F8}">
      <dgm:prSet phldrT="[Text]"/>
      <dgm:spPr/>
      <dgm:t>
        <a:bodyPr/>
        <a:lstStyle/>
        <a:p>
          <a:r>
            <a:rPr lang="cs-CZ" b="1" dirty="0">
              <a:solidFill>
                <a:schemeClr val="accent2"/>
              </a:solidFill>
            </a:rPr>
            <a:t>B</a:t>
          </a:r>
          <a:endParaRPr lang="cs-CZ" b="1" dirty="0">
            <a:solidFill>
              <a:schemeClr val="accent2">
                <a:lumMod val="40000"/>
                <a:lumOff val="60000"/>
              </a:schemeClr>
            </a:solidFill>
          </a:endParaRPr>
        </a:p>
      </dgm:t>
    </dgm:pt>
    <dgm:pt modelId="{CF49391F-7505-449F-B6DF-31D7C17A51FA}" type="parTrans" cxnId="{EA609006-9803-4D18-A0D1-4B367C71AE2E}">
      <dgm:prSet/>
      <dgm:spPr/>
      <dgm:t>
        <a:bodyPr/>
        <a:lstStyle/>
        <a:p>
          <a:endParaRPr lang="cs-CZ"/>
        </a:p>
      </dgm:t>
    </dgm:pt>
    <dgm:pt modelId="{6D69C36B-7CA2-442B-A143-34F67601BA3A}" type="sibTrans" cxnId="{EA609006-9803-4D18-A0D1-4B367C71AE2E}">
      <dgm:prSet/>
      <dgm:spPr/>
      <dgm:t>
        <a:bodyPr/>
        <a:lstStyle/>
        <a:p>
          <a:endParaRPr lang="cs-CZ"/>
        </a:p>
      </dgm:t>
    </dgm:pt>
    <dgm:pt modelId="{3D311732-9034-418D-9664-CDD42B2770BC}">
      <dgm:prSet phldrT="[Text]"/>
      <dgm:spPr/>
      <dgm:t>
        <a:bodyPr/>
        <a:lstStyle/>
        <a:p>
          <a:r>
            <a:rPr lang="cs-CZ" b="1" dirty="0">
              <a:solidFill>
                <a:srgbClr val="FF0000"/>
              </a:solidFill>
            </a:rPr>
            <a:t>G</a:t>
          </a:r>
        </a:p>
      </dgm:t>
    </dgm:pt>
    <dgm:pt modelId="{99E1B32A-D346-4E0E-A4B0-77EC5F40AF9C}" type="parTrans" cxnId="{55639FA8-7FC8-49BC-9B57-9AF63D447640}">
      <dgm:prSet/>
      <dgm:spPr/>
      <dgm:t>
        <a:bodyPr/>
        <a:lstStyle/>
        <a:p>
          <a:endParaRPr lang="cs-CZ"/>
        </a:p>
      </dgm:t>
    </dgm:pt>
    <dgm:pt modelId="{10A28270-526A-483B-9A0A-663FB7712036}" type="sibTrans" cxnId="{55639FA8-7FC8-49BC-9B57-9AF63D447640}">
      <dgm:prSet custT="1"/>
      <dgm:spPr>
        <a:solidFill>
          <a:srgbClr val="024F2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 dirty="0">
            <a:solidFill>
              <a:srgbClr val="FFFFFF"/>
            </a:solidFill>
            <a:latin typeface="Segoe UI"/>
            <a:ea typeface="+mn-ea"/>
            <a:cs typeface="+mn-cs"/>
          </a:endParaRPr>
        </a:p>
      </dgm:t>
    </dgm:pt>
    <dgm:pt modelId="{F097DC2C-85C0-4350-A6B5-5CCABCB0EAC1}" type="pres">
      <dgm:prSet presAssocID="{3308672B-1434-43DC-B4BC-DE7884166635}" presName="linearFlow" presStyleCnt="0">
        <dgm:presLayoutVars>
          <dgm:dir/>
          <dgm:resizeHandles val="exact"/>
        </dgm:presLayoutVars>
      </dgm:prSet>
      <dgm:spPr/>
    </dgm:pt>
    <dgm:pt modelId="{CD7388DF-1148-4F61-8B1B-A77DE62E078B}" type="pres">
      <dgm:prSet presAssocID="{7D68A851-381D-4F72-9AB7-C80BD5B4AAAD}" presName="node" presStyleLbl="node1" presStyleIdx="0" presStyleCnt="3" custScaleX="172092" custScaleY="162014" custLinFactNeighborX="25644" custLinFactNeighborY="-3071">
        <dgm:presLayoutVars>
          <dgm:bulletEnabled val="1"/>
        </dgm:presLayoutVars>
      </dgm:prSet>
      <dgm:spPr/>
    </dgm:pt>
    <dgm:pt modelId="{B529B0EF-5C03-4727-90F6-22EC3AE0628D}" type="pres">
      <dgm:prSet presAssocID="{471E6CDC-8F32-44BB-8ADD-B4AACEE54858}" presName="spacerL" presStyleCnt="0"/>
      <dgm:spPr/>
    </dgm:pt>
    <dgm:pt modelId="{14500424-BC6A-448B-8EA8-939FF9D3E09F}" type="pres">
      <dgm:prSet presAssocID="{471E6CDC-8F32-44BB-8ADD-B4AACEE54858}" presName="sibTrans" presStyleLbl="sibTrans2D1" presStyleIdx="0" presStyleCnt="2" custScaleX="60302" custScaleY="60510" custLinFactNeighborX="45570" custLinFactNeighborY="-6287"/>
      <dgm:spPr>
        <a:xfrm>
          <a:off x="2465467" y="974911"/>
          <a:ext cx="385503" cy="440654"/>
        </a:xfrm>
        <a:prstGeom prst="rightArrow">
          <a:avLst/>
        </a:prstGeom>
      </dgm:spPr>
    </dgm:pt>
    <dgm:pt modelId="{657FE2A5-7A0F-406C-AE85-E44D0FE3A681}" type="pres">
      <dgm:prSet presAssocID="{471E6CDC-8F32-44BB-8ADD-B4AACEE54858}" presName="spacerR" presStyleCnt="0"/>
      <dgm:spPr/>
    </dgm:pt>
    <dgm:pt modelId="{33074DFA-4A93-4D35-9B12-714DE518CC08}" type="pres">
      <dgm:prSet presAssocID="{3D311732-9034-418D-9664-CDD42B2770BC}" presName="node" presStyleLbl="node1" presStyleIdx="1" presStyleCnt="3">
        <dgm:presLayoutVars>
          <dgm:bulletEnabled val="1"/>
        </dgm:presLayoutVars>
      </dgm:prSet>
      <dgm:spPr/>
    </dgm:pt>
    <dgm:pt modelId="{26540D08-3512-4C80-B3EA-68A91A44E8A7}" type="pres">
      <dgm:prSet presAssocID="{10A28270-526A-483B-9A0A-663FB7712036}" presName="spacerL" presStyleCnt="0"/>
      <dgm:spPr/>
    </dgm:pt>
    <dgm:pt modelId="{90748144-9D7B-478D-98F9-0D5AF07DA6EB}" type="pres">
      <dgm:prSet presAssocID="{10A28270-526A-483B-9A0A-663FB7712036}" presName="sibTrans" presStyleLbl="sibTrans2D1" presStyleIdx="1" presStyleCnt="2" custScaleX="64228" custScaleY="71401"/>
      <dgm:spPr>
        <a:xfrm>
          <a:off x="4417315" y="914092"/>
          <a:ext cx="629786" cy="663795"/>
        </a:xfrm>
        <a:prstGeom prst="rightArrow">
          <a:avLst/>
        </a:prstGeom>
      </dgm:spPr>
    </dgm:pt>
    <dgm:pt modelId="{F7533045-E3E3-4EC4-8E4C-08EADDE877E2}" type="pres">
      <dgm:prSet presAssocID="{10A28270-526A-483B-9A0A-663FB7712036}" presName="spacerR" presStyleCnt="0"/>
      <dgm:spPr/>
    </dgm:pt>
    <dgm:pt modelId="{37DCDFFA-B566-407B-A481-62F6B6D09EF4}" type="pres">
      <dgm:prSet presAssocID="{988E3587-C27F-48A7-AA89-D86FF3B039F8}" presName="node" presStyleLbl="node1" presStyleIdx="2" presStyleCnt="3">
        <dgm:presLayoutVars>
          <dgm:bulletEnabled val="1"/>
        </dgm:presLayoutVars>
      </dgm:prSet>
      <dgm:spPr/>
    </dgm:pt>
  </dgm:ptLst>
  <dgm:cxnLst>
    <dgm:cxn modelId="{EA609006-9803-4D18-A0D1-4B367C71AE2E}" srcId="{3308672B-1434-43DC-B4BC-DE7884166635}" destId="{988E3587-C27F-48A7-AA89-D86FF3B039F8}" srcOrd="2" destOrd="0" parTransId="{CF49391F-7505-449F-B6DF-31D7C17A51FA}" sibTransId="{6D69C36B-7CA2-442B-A143-34F67601BA3A}"/>
    <dgm:cxn modelId="{E6860F0A-D2DF-489F-AC25-A9FD2B0DBB96}" type="presOf" srcId="{3308672B-1434-43DC-B4BC-DE7884166635}" destId="{F097DC2C-85C0-4350-A6B5-5CCABCB0EAC1}" srcOrd="0" destOrd="0" presId="urn:microsoft.com/office/officeart/2005/8/layout/equation1"/>
    <dgm:cxn modelId="{1F59A22F-9562-4328-93FF-9BF0E031838D}" type="presOf" srcId="{10A28270-526A-483B-9A0A-663FB7712036}" destId="{90748144-9D7B-478D-98F9-0D5AF07DA6EB}" srcOrd="0" destOrd="0" presId="urn:microsoft.com/office/officeart/2005/8/layout/equation1"/>
    <dgm:cxn modelId="{3FD9185D-E522-49A6-AC92-7ADE344E9D77}" type="presOf" srcId="{988E3587-C27F-48A7-AA89-D86FF3B039F8}" destId="{37DCDFFA-B566-407B-A481-62F6B6D09EF4}" srcOrd="0" destOrd="0" presId="urn:microsoft.com/office/officeart/2005/8/layout/equation1"/>
    <dgm:cxn modelId="{EE3B4E84-467E-468E-A3DC-BB77C3FBA731}" srcId="{3308672B-1434-43DC-B4BC-DE7884166635}" destId="{7D68A851-381D-4F72-9AB7-C80BD5B4AAAD}" srcOrd="0" destOrd="0" parTransId="{2EAEB624-F42A-439D-8AA8-E7373031EE9E}" sibTransId="{471E6CDC-8F32-44BB-8ADD-B4AACEE54858}"/>
    <dgm:cxn modelId="{55639FA8-7FC8-49BC-9B57-9AF63D447640}" srcId="{3308672B-1434-43DC-B4BC-DE7884166635}" destId="{3D311732-9034-418D-9664-CDD42B2770BC}" srcOrd="1" destOrd="0" parTransId="{99E1B32A-D346-4E0E-A4B0-77EC5F40AF9C}" sibTransId="{10A28270-526A-483B-9A0A-663FB7712036}"/>
    <dgm:cxn modelId="{188850B6-821B-4A86-9875-CE52B5E647BD}" type="presOf" srcId="{7D68A851-381D-4F72-9AB7-C80BD5B4AAAD}" destId="{CD7388DF-1148-4F61-8B1B-A77DE62E078B}" srcOrd="0" destOrd="0" presId="urn:microsoft.com/office/officeart/2005/8/layout/equation1"/>
    <dgm:cxn modelId="{623FB2C6-F8B9-457D-B850-9578DC0E97E0}" type="presOf" srcId="{471E6CDC-8F32-44BB-8ADD-B4AACEE54858}" destId="{14500424-BC6A-448B-8EA8-939FF9D3E09F}" srcOrd="0" destOrd="0" presId="urn:microsoft.com/office/officeart/2005/8/layout/equation1"/>
    <dgm:cxn modelId="{D2219ACC-FE14-4F2F-A22E-7C74538EF3EC}" type="presOf" srcId="{3D311732-9034-418D-9664-CDD42B2770BC}" destId="{33074DFA-4A93-4D35-9B12-714DE518CC08}" srcOrd="0" destOrd="0" presId="urn:microsoft.com/office/officeart/2005/8/layout/equation1"/>
    <dgm:cxn modelId="{04E4A030-9C07-456A-A7BB-BAABE81A784D}" type="presParOf" srcId="{F097DC2C-85C0-4350-A6B5-5CCABCB0EAC1}" destId="{CD7388DF-1148-4F61-8B1B-A77DE62E078B}" srcOrd="0" destOrd="0" presId="urn:microsoft.com/office/officeart/2005/8/layout/equation1"/>
    <dgm:cxn modelId="{3F72B8AA-A806-4348-857C-DFD8B795D8D9}" type="presParOf" srcId="{F097DC2C-85C0-4350-A6B5-5CCABCB0EAC1}" destId="{B529B0EF-5C03-4727-90F6-22EC3AE0628D}" srcOrd="1" destOrd="0" presId="urn:microsoft.com/office/officeart/2005/8/layout/equation1"/>
    <dgm:cxn modelId="{9D08BF70-B5D3-40AE-943B-8BBA728BC5F6}" type="presParOf" srcId="{F097DC2C-85C0-4350-A6B5-5CCABCB0EAC1}" destId="{14500424-BC6A-448B-8EA8-939FF9D3E09F}" srcOrd="2" destOrd="0" presId="urn:microsoft.com/office/officeart/2005/8/layout/equation1"/>
    <dgm:cxn modelId="{16B4DDAE-B421-4C68-988C-E74A9763168A}" type="presParOf" srcId="{F097DC2C-85C0-4350-A6B5-5CCABCB0EAC1}" destId="{657FE2A5-7A0F-406C-AE85-E44D0FE3A681}" srcOrd="3" destOrd="0" presId="urn:microsoft.com/office/officeart/2005/8/layout/equation1"/>
    <dgm:cxn modelId="{5A6112DE-218F-464C-ACC4-7A542658EABA}" type="presParOf" srcId="{F097DC2C-85C0-4350-A6B5-5CCABCB0EAC1}" destId="{33074DFA-4A93-4D35-9B12-714DE518CC08}" srcOrd="4" destOrd="0" presId="urn:microsoft.com/office/officeart/2005/8/layout/equation1"/>
    <dgm:cxn modelId="{54D254C0-FA6A-4763-963F-C6F7681A94DB}" type="presParOf" srcId="{F097DC2C-85C0-4350-A6B5-5CCABCB0EAC1}" destId="{26540D08-3512-4C80-B3EA-68A91A44E8A7}" srcOrd="5" destOrd="0" presId="urn:microsoft.com/office/officeart/2005/8/layout/equation1"/>
    <dgm:cxn modelId="{15CA9A84-27C2-447D-8F5C-E89C9A9CDB36}" type="presParOf" srcId="{F097DC2C-85C0-4350-A6B5-5CCABCB0EAC1}" destId="{90748144-9D7B-478D-98F9-0D5AF07DA6EB}" srcOrd="6" destOrd="0" presId="urn:microsoft.com/office/officeart/2005/8/layout/equation1"/>
    <dgm:cxn modelId="{CB5FA04B-A4F8-4C4B-BD67-93F6E1AA59C8}" type="presParOf" srcId="{F097DC2C-85C0-4350-A6B5-5CCABCB0EAC1}" destId="{F7533045-E3E3-4EC4-8E4C-08EADDE877E2}" srcOrd="7" destOrd="0" presId="urn:microsoft.com/office/officeart/2005/8/layout/equation1"/>
    <dgm:cxn modelId="{A027A082-E1E2-4A5F-87EF-B63C863087EA}" type="presParOf" srcId="{F097DC2C-85C0-4350-A6B5-5CCABCB0EAC1}" destId="{37DCDFFA-B566-407B-A481-62F6B6D09EF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308672B-1434-43DC-B4BC-DE788416663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D68A851-381D-4F72-9AB7-C80BD5B4AAA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1600" b="0" cap="all" baseline="0" dirty="0">
              <a:ea typeface="Aptos" panose="020B0004020202020204" pitchFamily="34" charset="0"/>
              <a:cs typeface="Times New Roman" panose="02020603050405020304" pitchFamily="18" charset="0"/>
            </a:rPr>
            <a:t>Průměrný součinitel prostupu tepla</a:t>
          </a:r>
          <a:endParaRPr lang="cs-CZ" sz="1600" b="0" cap="all" baseline="0" dirty="0"/>
        </a:p>
      </dgm:t>
    </dgm:pt>
    <dgm:pt modelId="{2EAEB624-F42A-439D-8AA8-E7373031EE9E}" type="parTrans" cxnId="{EE3B4E84-467E-468E-A3DC-BB77C3FBA731}">
      <dgm:prSet/>
      <dgm:spPr/>
      <dgm:t>
        <a:bodyPr/>
        <a:lstStyle/>
        <a:p>
          <a:endParaRPr lang="cs-CZ"/>
        </a:p>
      </dgm:t>
    </dgm:pt>
    <dgm:pt modelId="{471E6CDC-8F32-44BB-8ADD-B4AACEE54858}" type="sibTrans" cxnId="{EE3B4E84-467E-468E-A3DC-BB77C3FBA731}">
      <dgm:prSet custT="1"/>
      <dgm:spPr>
        <a:solidFill>
          <a:srgbClr val="024F2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 dirty="0">
            <a:solidFill>
              <a:srgbClr val="FFFFFF"/>
            </a:solidFill>
            <a:latin typeface="Segoe UI"/>
            <a:ea typeface="+mn-ea"/>
            <a:cs typeface="+mn-cs"/>
          </a:endParaRPr>
        </a:p>
      </dgm:t>
    </dgm:pt>
    <dgm:pt modelId="{988E3587-C27F-48A7-AA89-D86FF3B039F8}">
      <dgm:prSet phldrT="[Text]"/>
      <dgm:spPr/>
      <dgm:t>
        <a:bodyPr/>
        <a:lstStyle/>
        <a:p>
          <a:r>
            <a:rPr lang="cs-CZ" b="1" dirty="0">
              <a:solidFill>
                <a:schemeClr val="accent2"/>
              </a:solidFill>
            </a:rPr>
            <a:t>B</a:t>
          </a:r>
          <a:endParaRPr lang="cs-CZ" b="1" dirty="0">
            <a:solidFill>
              <a:schemeClr val="accent2">
                <a:lumMod val="40000"/>
                <a:lumOff val="60000"/>
              </a:schemeClr>
            </a:solidFill>
          </a:endParaRPr>
        </a:p>
      </dgm:t>
    </dgm:pt>
    <dgm:pt modelId="{CF49391F-7505-449F-B6DF-31D7C17A51FA}" type="parTrans" cxnId="{EA609006-9803-4D18-A0D1-4B367C71AE2E}">
      <dgm:prSet/>
      <dgm:spPr/>
      <dgm:t>
        <a:bodyPr/>
        <a:lstStyle/>
        <a:p>
          <a:endParaRPr lang="cs-CZ"/>
        </a:p>
      </dgm:t>
    </dgm:pt>
    <dgm:pt modelId="{6D69C36B-7CA2-442B-A143-34F67601BA3A}" type="sibTrans" cxnId="{EA609006-9803-4D18-A0D1-4B367C71AE2E}">
      <dgm:prSet/>
      <dgm:spPr/>
      <dgm:t>
        <a:bodyPr/>
        <a:lstStyle/>
        <a:p>
          <a:endParaRPr lang="cs-CZ"/>
        </a:p>
      </dgm:t>
    </dgm:pt>
    <dgm:pt modelId="{3D311732-9034-418D-9664-CDD42B2770BC}">
      <dgm:prSet phldrT="[Text]"/>
      <dgm:spPr/>
      <dgm:t>
        <a:bodyPr/>
        <a:lstStyle/>
        <a:p>
          <a:r>
            <a:rPr lang="cs-CZ" b="1" dirty="0">
              <a:solidFill>
                <a:srgbClr val="FF0000"/>
              </a:solidFill>
            </a:rPr>
            <a:t>G</a:t>
          </a:r>
        </a:p>
      </dgm:t>
    </dgm:pt>
    <dgm:pt modelId="{99E1B32A-D346-4E0E-A4B0-77EC5F40AF9C}" type="parTrans" cxnId="{55639FA8-7FC8-49BC-9B57-9AF63D447640}">
      <dgm:prSet/>
      <dgm:spPr/>
      <dgm:t>
        <a:bodyPr/>
        <a:lstStyle/>
        <a:p>
          <a:endParaRPr lang="cs-CZ"/>
        </a:p>
      </dgm:t>
    </dgm:pt>
    <dgm:pt modelId="{10A28270-526A-483B-9A0A-663FB7712036}" type="sibTrans" cxnId="{55639FA8-7FC8-49BC-9B57-9AF63D447640}">
      <dgm:prSet/>
      <dgm:spPr/>
      <dgm:t>
        <a:bodyPr/>
        <a:lstStyle/>
        <a:p>
          <a:endParaRPr lang="cs-CZ" dirty="0"/>
        </a:p>
      </dgm:t>
    </dgm:pt>
    <dgm:pt modelId="{F097DC2C-85C0-4350-A6B5-5CCABCB0EAC1}" type="pres">
      <dgm:prSet presAssocID="{3308672B-1434-43DC-B4BC-DE7884166635}" presName="linearFlow" presStyleCnt="0">
        <dgm:presLayoutVars>
          <dgm:dir/>
          <dgm:resizeHandles val="exact"/>
        </dgm:presLayoutVars>
      </dgm:prSet>
      <dgm:spPr/>
    </dgm:pt>
    <dgm:pt modelId="{CD7388DF-1148-4F61-8B1B-A77DE62E078B}" type="pres">
      <dgm:prSet presAssocID="{7D68A851-381D-4F72-9AB7-C80BD5B4AAAD}" presName="node" presStyleLbl="node1" presStyleIdx="0" presStyleCnt="3" custScaleX="165263" custScaleY="162014" custLinFactNeighborX="25644" custLinFactNeighborY="-3071">
        <dgm:presLayoutVars>
          <dgm:bulletEnabled val="1"/>
        </dgm:presLayoutVars>
      </dgm:prSet>
      <dgm:spPr/>
    </dgm:pt>
    <dgm:pt modelId="{B529B0EF-5C03-4727-90F6-22EC3AE0628D}" type="pres">
      <dgm:prSet presAssocID="{471E6CDC-8F32-44BB-8ADD-B4AACEE54858}" presName="spacerL" presStyleCnt="0"/>
      <dgm:spPr/>
    </dgm:pt>
    <dgm:pt modelId="{14500424-BC6A-448B-8EA8-939FF9D3E09F}" type="pres">
      <dgm:prSet presAssocID="{471E6CDC-8F32-44BB-8ADD-B4AACEE54858}" presName="sibTrans" presStyleLbl="sibTrans2D1" presStyleIdx="0" presStyleCnt="2" custScaleX="66489" custScaleY="68396" custLinFactNeighborX="45570" custLinFactNeighborY="-6287"/>
      <dgm:spPr>
        <a:xfrm>
          <a:off x="2465467" y="974911"/>
          <a:ext cx="385503" cy="440654"/>
        </a:xfrm>
        <a:prstGeom prst="rightArrow">
          <a:avLst/>
        </a:prstGeom>
      </dgm:spPr>
    </dgm:pt>
    <dgm:pt modelId="{657FE2A5-7A0F-406C-AE85-E44D0FE3A681}" type="pres">
      <dgm:prSet presAssocID="{471E6CDC-8F32-44BB-8ADD-B4AACEE54858}" presName="spacerR" presStyleCnt="0"/>
      <dgm:spPr/>
    </dgm:pt>
    <dgm:pt modelId="{33074DFA-4A93-4D35-9B12-714DE518CC08}" type="pres">
      <dgm:prSet presAssocID="{3D311732-9034-418D-9664-CDD42B2770BC}" presName="node" presStyleLbl="node1" presStyleIdx="1" presStyleCnt="3">
        <dgm:presLayoutVars>
          <dgm:bulletEnabled val="1"/>
        </dgm:presLayoutVars>
      </dgm:prSet>
      <dgm:spPr/>
    </dgm:pt>
    <dgm:pt modelId="{26540D08-3512-4C80-B3EA-68A91A44E8A7}" type="pres">
      <dgm:prSet presAssocID="{10A28270-526A-483B-9A0A-663FB7712036}" presName="spacerL" presStyleCnt="0"/>
      <dgm:spPr/>
    </dgm:pt>
    <dgm:pt modelId="{90748144-9D7B-478D-98F9-0D5AF07DA6EB}" type="pres">
      <dgm:prSet presAssocID="{10A28270-526A-483B-9A0A-663FB7712036}" presName="sibTrans" presStyleLbl="sibTrans2D1" presStyleIdx="1" presStyleCnt="2" custScaleX="56400" custScaleY="79363"/>
      <dgm:spPr>
        <a:prstGeom prst="rightArrow">
          <a:avLst/>
        </a:prstGeom>
      </dgm:spPr>
    </dgm:pt>
    <dgm:pt modelId="{F7533045-E3E3-4EC4-8E4C-08EADDE877E2}" type="pres">
      <dgm:prSet presAssocID="{10A28270-526A-483B-9A0A-663FB7712036}" presName="spacerR" presStyleCnt="0"/>
      <dgm:spPr/>
    </dgm:pt>
    <dgm:pt modelId="{37DCDFFA-B566-407B-A481-62F6B6D09EF4}" type="pres">
      <dgm:prSet presAssocID="{988E3587-C27F-48A7-AA89-D86FF3B039F8}" presName="node" presStyleLbl="node1" presStyleIdx="2" presStyleCnt="3">
        <dgm:presLayoutVars>
          <dgm:bulletEnabled val="1"/>
        </dgm:presLayoutVars>
      </dgm:prSet>
      <dgm:spPr/>
    </dgm:pt>
  </dgm:ptLst>
  <dgm:cxnLst>
    <dgm:cxn modelId="{EA609006-9803-4D18-A0D1-4B367C71AE2E}" srcId="{3308672B-1434-43DC-B4BC-DE7884166635}" destId="{988E3587-C27F-48A7-AA89-D86FF3B039F8}" srcOrd="2" destOrd="0" parTransId="{CF49391F-7505-449F-B6DF-31D7C17A51FA}" sibTransId="{6D69C36B-7CA2-442B-A143-34F67601BA3A}"/>
    <dgm:cxn modelId="{E6860F0A-D2DF-489F-AC25-A9FD2B0DBB96}" type="presOf" srcId="{3308672B-1434-43DC-B4BC-DE7884166635}" destId="{F097DC2C-85C0-4350-A6B5-5CCABCB0EAC1}" srcOrd="0" destOrd="0" presId="urn:microsoft.com/office/officeart/2005/8/layout/equation1"/>
    <dgm:cxn modelId="{1F59A22F-9562-4328-93FF-9BF0E031838D}" type="presOf" srcId="{10A28270-526A-483B-9A0A-663FB7712036}" destId="{90748144-9D7B-478D-98F9-0D5AF07DA6EB}" srcOrd="0" destOrd="0" presId="urn:microsoft.com/office/officeart/2005/8/layout/equation1"/>
    <dgm:cxn modelId="{3FD9185D-E522-49A6-AC92-7ADE344E9D77}" type="presOf" srcId="{988E3587-C27F-48A7-AA89-D86FF3B039F8}" destId="{37DCDFFA-B566-407B-A481-62F6B6D09EF4}" srcOrd="0" destOrd="0" presId="urn:microsoft.com/office/officeart/2005/8/layout/equation1"/>
    <dgm:cxn modelId="{EE3B4E84-467E-468E-A3DC-BB77C3FBA731}" srcId="{3308672B-1434-43DC-B4BC-DE7884166635}" destId="{7D68A851-381D-4F72-9AB7-C80BD5B4AAAD}" srcOrd="0" destOrd="0" parTransId="{2EAEB624-F42A-439D-8AA8-E7373031EE9E}" sibTransId="{471E6CDC-8F32-44BB-8ADD-B4AACEE54858}"/>
    <dgm:cxn modelId="{55639FA8-7FC8-49BC-9B57-9AF63D447640}" srcId="{3308672B-1434-43DC-B4BC-DE7884166635}" destId="{3D311732-9034-418D-9664-CDD42B2770BC}" srcOrd="1" destOrd="0" parTransId="{99E1B32A-D346-4E0E-A4B0-77EC5F40AF9C}" sibTransId="{10A28270-526A-483B-9A0A-663FB7712036}"/>
    <dgm:cxn modelId="{188850B6-821B-4A86-9875-CE52B5E647BD}" type="presOf" srcId="{7D68A851-381D-4F72-9AB7-C80BD5B4AAAD}" destId="{CD7388DF-1148-4F61-8B1B-A77DE62E078B}" srcOrd="0" destOrd="0" presId="urn:microsoft.com/office/officeart/2005/8/layout/equation1"/>
    <dgm:cxn modelId="{623FB2C6-F8B9-457D-B850-9578DC0E97E0}" type="presOf" srcId="{471E6CDC-8F32-44BB-8ADD-B4AACEE54858}" destId="{14500424-BC6A-448B-8EA8-939FF9D3E09F}" srcOrd="0" destOrd="0" presId="urn:microsoft.com/office/officeart/2005/8/layout/equation1"/>
    <dgm:cxn modelId="{D2219ACC-FE14-4F2F-A22E-7C74538EF3EC}" type="presOf" srcId="{3D311732-9034-418D-9664-CDD42B2770BC}" destId="{33074DFA-4A93-4D35-9B12-714DE518CC08}" srcOrd="0" destOrd="0" presId="urn:microsoft.com/office/officeart/2005/8/layout/equation1"/>
    <dgm:cxn modelId="{04E4A030-9C07-456A-A7BB-BAABE81A784D}" type="presParOf" srcId="{F097DC2C-85C0-4350-A6B5-5CCABCB0EAC1}" destId="{CD7388DF-1148-4F61-8B1B-A77DE62E078B}" srcOrd="0" destOrd="0" presId="urn:microsoft.com/office/officeart/2005/8/layout/equation1"/>
    <dgm:cxn modelId="{3F72B8AA-A806-4348-857C-DFD8B795D8D9}" type="presParOf" srcId="{F097DC2C-85C0-4350-A6B5-5CCABCB0EAC1}" destId="{B529B0EF-5C03-4727-90F6-22EC3AE0628D}" srcOrd="1" destOrd="0" presId="urn:microsoft.com/office/officeart/2005/8/layout/equation1"/>
    <dgm:cxn modelId="{9D08BF70-B5D3-40AE-943B-8BBA728BC5F6}" type="presParOf" srcId="{F097DC2C-85C0-4350-A6B5-5CCABCB0EAC1}" destId="{14500424-BC6A-448B-8EA8-939FF9D3E09F}" srcOrd="2" destOrd="0" presId="urn:microsoft.com/office/officeart/2005/8/layout/equation1"/>
    <dgm:cxn modelId="{16B4DDAE-B421-4C68-988C-E74A9763168A}" type="presParOf" srcId="{F097DC2C-85C0-4350-A6B5-5CCABCB0EAC1}" destId="{657FE2A5-7A0F-406C-AE85-E44D0FE3A681}" srcOrd="3" destOrd="0" presId="urn:microsoft.com/office/officeart/2005/8/layout/equation1"/>
    <dgm:cxn modelId="{5A6112DE-218F-464C-ACC4-7A542658EABA}" type="presParOf" srcId="{F097DC2C-85C0-4350-A6B5-5CCABCB0EAC1}" destId="{33074DFA-4A93-4D35-9B12-714DE518CC08}" srcOrd="4" destOrd="0" presId="urn:microsoft.com/office/officeart/2005/8/layout/equation1"/>
    <dgm:cxn modelId="{54D254C0-FA6A-4763-963F-C6F7681A94DB}" type="presParOf" srcId="{F097DC2C-85C0-4350-A6B5-5CCABCB0EAC1}" destId="{26540D08-3512-4C80-B3EA-68A91A44E8A7}" srcOrd="5" destOrd="0" presId="urn:microsoft.com/office/officeart/2005/8/layout/equation1"/>
    <dgm:cxn modelId="{15CA9A84-27C2-447D-8F5C-E89C9A9CDB36}" type="presParOf" srcId="{F097DC2C-85C0-4350-A6B5-5CCABCB0EAC1}" destId="{90748144-9D7B-478D-98F9-0D5AF07DA6EB}" srcOrd="6" destOrd="0" presId="urn:microsoft.com/office/officeart/2005/8/layout/equation1"/>
    <dgm:cxn modelId="{CB5FA04B-A4F8-4C4B-BD67-93F6E1AA59C8}" type="presParOf" srcId="{F097DC2C-85C0-4350-A6B5-5CCABCB0EAC1}" destId="{F7533045-E3E3-4EC4-8E4C-08EADDE877E2}" srcOrd="7" destOrd="0" presId="urn:microsoft.com/office/officeart/2005/8/layout/equation1"/>
    <dgm:cxn modelId="{A027A082-E1E2-4A5F-87EF-B63C863087EA}" type="presParOf" srcId="{F097DC2C-85C0-4350-A6B5-5CCABCB0EAC1}" destId="{37DCDFFA-B566-407B-A481-62F6B6D09EF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CCF03-2B03-4720-B2B8-5647F2F915E0}">
      <dsp:nvSpPr>
        <dsp:cNvPr id="0" name=""/>
        <dsp:cNvSpPr/>
      </dsp:nvSpPr>
      <dsp:spPr>
        <a:xfrm>
          <a:off x="3041" y="647817"/>
          <a:ext cx="2574001" cy="13910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/>
            <a:t>Optimální zateplení </a:t>
          </a:r>
          <a:br>
            <a:rPr lang="cs-CZ" sz="1600" b="1" kern="1200" dirty="0"/>
          </a:br>
          <a:r>
            <a:rPr lang="cs-CZ" sz="1600" b="1" kern="12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 2 046 609 Kč</a:t>
          </a:r>
          <a:endParaRPr lang="cs-CZ" sz="1600" b="1" kern="1200" dirty="0"/>
        </a:p>
      </dsp:txBody>
      <dsp:txXfrm>
        <a:off x="3041" y="1204224"/>
        <a:ext cx="2574001" cy="556407"/>
      </dsp:txXfrm>
    </dsp:sp>
    <dsp:sp modelId="{38585126-D0ED-4077-87A3-C703E2BE9907}">
      <dsp:nvSpPr>
        <dsp:cNvPr id="0" name=""/>
        <dsp:cNvSpPr/>
      </dsp:nvSpPr>
      <dsp:spPr>
        <a:xfrm>
          <a:off x="874984" y="254829"/>
          <a:ext cx="814633" cy="814633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AC378-6773-4934-A157-0C8030A15E1F}">
      <dsp:nvSpPr>
        <dsp:cNvPr id="0" name=""/>
        <dsp:cNvSpPr/>
      </dsp:nvSpPr>
      <dsp:spPr>
        <a:xfrm>
          <a:off x="2645182" y="618075"/>
          <a:ext cx="2402372" cy="14090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/>
            <a:t>Plochá zelená extenzivní střecha</a:t>
          </a:r>
          <a:br>
            <a:rPr lang="cs-CZ" sz="1600" b="0" kern="1200" dirty="0"/>
          </a:br>
          <a:r>
            <a:rPr lang="cs-CZ" sz="1600" b="1" kern="1200" dirty="0"/>
            <a:t>12 672 Kč</a:t>
          </a:r>
          <a:endParaRPr lang="cs-CZ" sz="1600" b="1" kern="1200" dirty="0">
            <a:solidFill>
              <a:schemeClr val="tx1"/>
            </a:solidFill>
          </a:endParaRPr>
        </a:p>
      </dsp:txBody>
      <dsp:txXfrm>
        <a:off x="2645182" y="1181694"/>
        <a:ext cx="2402372" cy="563619"/>
      </dsp:txXfrm>
    </dsp:sp>
    <dsp:sp modelId="{0A586EB1-28AF-47C1-B551-8BC256D97D82}">
      <dsp:nvSpPr>
        <dsp:cNvPr id="0" name=""/>
        <dsp:cNvSpPr/>
      </dsp:nvSpPr>
      <dsp:spPr>
        <a:xfrm>
          <a:off x="3445513" y="241898"/>
          <a:ext cx="814633" cy="814633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3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dsp:style>
    </dsp:sp>
    <dsp:sp modelId="{6DCE22FD-988C-41DB-A760-C29578CBA155}">
      <dsp:nvSpPr>
        <dsp:cNvPr id="0" name=""/>
        <dsp:cNvSpPr/>
      </dsp:nvSpPr>
      <dsp:spPr>
        <a:xfrm>
          <a:off x="5131660" y="577527"/>
          <a:ext cx="2534014" cy="13538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 dirty="0">
            <a:solidFill>
              <a:schemeClr val="accent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0" kern="1200" dirty="0">
              <a:solidFill>
                <a:schemeClr val="bg1"/>
              </a:solidFill>
              <a:latin typeface="+mn-lt"/>
            </a:rPr>
            <a:t>Systém řízeného větrání      se zpětným získáváním</a:t>
          </a:r>
          <a:br>
            <a:rPr lang="cs-CZ" sz="1500" b="0" kern="1200" dirty="0"/>
          </a:br>
          <a:r>
            <a:rPr lang="cs-CZ" sz="1500" b="1" kern="1200" dirty="0"/>
            <a:t>140 000 Kč</a:t>
          </a:r>
          <a:endParaRPr lang="cs-CZ" sz="1600" b="1" kern="1200" dirty="0">
            <a:solidFill>
              <a:schemeClr val="accent1"/>
            </a:solidFill>
          </a:endParaRPr>
        </a:p>
      </dsp:txBody>
      <dsp:txXfrm>
        <a:off x="5131660" y="1119051"/>
        <a:ext cx="2534014" cy="541523"/>
      </dsp:txXfrm>
    </dsp:sp>
    <dsp:sp modelId="{DB1EC844-13EE-496D-A7FD-A6B05B64104C}">
      <dsp:nvSpPr>
        <dsp:cNvPr id="0" name=""/>
        <dsp:cNvSpPr/>
      </dsp:nvSpPr>
      <dsp:spPr>
        <a:xfrm>
          <a:off x="6050630" y="213363"/>
          <a:ext cx="814633" cy="814633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3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dsp:style>
    </dsp:sp>
    <dsp:sp modelId="{EB63C53C-E889-45CE-8DF1-A8D4A77FFA9D}">
      <dsp:nvSpPr>
        <dsp:cNvPr id="0" name=""/>
        <dsp:cNvSpPr/>
      </dsp:nvSpPr>
      <dsp:spPr>
        <a:xfrm>
          <a:off x="136839" y="1772081"/>
          <a:ext cx="7391995" cy="366952"/>
        </a:xfrm>
        <a:prstGeom prst="leftRight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CCF03-2B03-4720-B2B8-5647F2F915E0}">
      <dsp:nvSpPr>
        <dsp:cNvPr id="0" name=""/>
        <dsp:cNvSpPr/>
      </dsp:nvSpPr>
      <dsp:spPr>
        <a:xfrm>
          <a:off x="33331" y="647817"/>
          <a:ext cx="3843810" cy="13910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/>
            <a:t>Optimální zateplení</a:t>
          </a:r>
          <a:br>
            <a:rPr lang="cs-CZ" sz="1600" b="1" kern="1200" dirty="0"/>
          </a:br>
          <a:r>
            <a:rPr lang="cs-CZ" sz="1600" b="1" kern="12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 3 408 074 Kč</a:t>
          </a:r>
          <a:endParaRPr lang="cs-CZ" sz="1600" b="1" kern="1200" dirty="0"/>
        </a:p>
      </dsp:txBody>
      <dsp:txXfrm>
        <a:off x="33331" y="1204224"/>
        <a:ext cx="3843810" cy="556407"/>
      </dsp:txXfrm>
    </dsp:sp>
    <dsp:sp modelId="{38585126-D0ED-4077-87A3-C703E2BE9907}">
      <dsp:nvSpPr>
        <dsp:cNvPr id="0" name=""/>
        <dsp:cNvSpPr/>
      </dsp:nvSpPr>
      <dsp:spPr>
        <a:xfrm>
          <a:off x="1539479" y="254829"/>
          <a:ext cx="814633" cy="814633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AC378-6773-4934-A157-0C8030A15E1F}">
      <dsp:nvSpPr>
        <dsp:cNvPr id="0" name=""/>
        <dsp:cNvSpPr/>
      </dsp:nvSpPr>
      <dsp:spPr>
        <a:xfrm>
          <a:off x="3980535" y="618075"/>
          <a:ext cx="3644124" cy="14090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Bonus pro nízkopříjmové domácnosti</a:t>
          </a:r>
          <a:br>
            <a:rPr lang="cs-CZ" sz="1600" kern="1200" dirty="0">
              <a:solidFill>
                <a:schemeClr val="tx1"/>
              </a:solidFill>
            </a:rPr>
          </a:br>
          <a:r>
            <a:rPr lang="cs-CZ" sz="1600" b="1" kern="1200" dirty="0">
              <a:solidFill>
                <a:schemeClr val="tx1"/>
              </a:solidFill>
            </a:rPr>
            <a:t>1 350 000 Kč</a:t>
          </a:r>
        </a:p>
      </dsp:txBody>
      <dsp:txXfrm>
        <a:off x="3980535" y="1181694"/>
        <a:ext cx="3644124" cy="563619"/>
      </dsp:txXfrm>
    </dsp:sp>
    <dsp:sp modelId="{0A586EB1-28AF-47C1-B551-8BC256D97D82}">
      <dsp:nvSpPr>
        <dsp:cNvPr id="0" name=""/>
        <dsp:cNvSpPr/>
      </dsp:nvSpPr>
      <dsp:spPr>
        <a:xfrm>
          <a:off x="5405083" y="241898"/>
          <a:ext cx="814633" cy="814633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3C53C-E889-45CE-8DF1-A8D4A77FFA9D}">
      <dsp:nvSpPr>
        <dsp:cNvPr id="0" name=""/>
        <dsp:cNvSpPr/>
      </dsp:nvSpPr>
      <dsp:spPr>
        <a:xfrm>
          <a:off x="252804" y="1772081"/>
          <a:ext cx="7160066" cy="366952"/>
        </a:xfrm>
        <a:prstGeom prst="leftRight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388DF-1148-4F61-8B1B-A77DE62E078B}">
      <dsp:nvSpPr>
        <dsp:cNvPr id="0" name=""/>
        <dsp:cNvSpPr/>
      </dsp:nvSpPr>
      <dsp:spPr>
        <a:xfrm>
          <a:off x="853594" y="0"/>
          <a:ext cx="1897471" cy="17431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/>
            <a:t>CELKOVÁ DODANÁ ENERGIE</a:t>
          </a:r>
        </a:p>
      </dsp:txBody>
      <dsp:txXfrm>
        <a:off x="1131472" y="255274"/>
        <a:ext cx="1341715" cy="1232574"/>
      </dsp:txXfrm>
    </dsp:sp>
    <dsp:sp modelId="{14500424-BC6A-448B-8EA8-939FF9D3E09F}">
      <dsp:nvSpPr>
        <dsp:cNvPr id="0" name=""/>
        <dsp:cNvSpPr/>
      </dsp:nvSpPr>
      <dsp:spPr>
        <a:xfrm>
          <a:off x="2855838" y="626299"/>
          <a:ext cx="433717" cy="414434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 dirty="0"/>
        </a:p>
      </dsp:txBody>
      <dsp:txXfrm>
        <a:off x="2855838" y="729908"/>
        <a:ext cx="330109" cy="207217"/>
      </dsp:txXfrm>
    </dsp:sp>
    <dsp:sp modelId="{33074DFA-4A93-4D35-9B12-714DE518CC08}">
      <dsp:nvSpPr>
        <dsp:cNvPr id="0" name=""/>
        <dsp:cNvSpPr/>
      </dsp:nvSpPr>
      <dsp:spPr>
        <a:xfrm>
          <a:off x="3337107" y="334795"/>
          <a:ext cx="1075908" cy="10759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b="1" kern="1200" dirty="0">
              <a:solidFill>
                <a:srgbClr val="FF6600"/>
              </a:solidFill>
            </a:rPr>
            <a:t>F</a:t>
          </a:r>
        </a:p>
      </dsp:txBody>
      <dsp:txXfrm>
        <a:off x="3494670" y="492358"/>
        <a:ext cx="760782" cy="760782"/>
      </dsp:txXfrm>
    </dsp:sp>
    <dsp:sp modelId="{90748144-9D7B-478D-98F9-0D5AF07DA6EB}">
      <dsp:nvSpPr>
        <dsp:cNvPr id="0" name=""/>
        <dsp:cNvSpPr/>
      </dsp:nvSpPr>
      <dsp:spPr>
        <a:xfrm>
          <a:off x="4500379" y="666496"/>
          <a:ext cx="412556" cy="412506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 dirty="0"/>
        </a:p>
      </dsp:txBody>
      <dsp:txXfrm>
        <a:off x="4500379" y="769623"/>
        <a:ext cx="309430" cy="206253"/>
      </dsp:txXfrm>
    </dsp:sp>
    <dsp:sp modelId="{37DCDFFA-B566-407B-A481-62F6B6D09EF4}">
      <dsp:nvSpPr>
        <dsp:cNvPr id="0" name=""/>
        <dsp:cNvSpPr/>
      </dsp:nvSpPr>
      <dsp:spPr>
        <a:xfrm>
          <a:off x="5000299" y="334795"/>
          <a:ext cx="1075908" cy="10759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b="1" kern="1200" dirty="0">
              <a:solidFill>
                <a:schemeClr val="accent2">
                  <a:lumMod val="40000"/>
                  <a:lumOff val="60000"/>
                </a:schemeClr>
              </a:solidFill>
            </a:rPr>
            <a:t>C</a:t>
          </a:r>
        </a:p>
      </dsp:txBody>
      <dsp:txXfrm>
        <a:off x="5157862" y="492358"/>
        <a:ext cx="760782" cy="76078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388DF-1148-4F61-8B1B-A77DE62E078B}">
      <dsp:nvSpPr>
        <dsp:cNvPr id="0" name=""/>
        <dsp:cNvSpPr/>
      </dsp:nvSpPr>
      <dsp:spPr>
        <a:xfrm>
          <a:off x="23460" y="33365"/>
          <a:ext cx="1923119" cy="1810498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/>
            <a:t>PRIMÁRNÍ NEOBNOVITEL ENERGIE</a:t>
          </a:r>
        </a:p>
      </dsp:txBody>
      <dsp:txXfrm>
        <a:off x="305094" y="298506"/>
        <a:ext cx="1359851" cy="1280216"/>
      </dsp:txXfrm>
    </dsp:sp>
    <dsp:sp modelId="{14500424-BC6A-448B-8EA8-939FF9D3E09F}">
      <dsp:nvSpPr>
        <dsp:cNvPr id="0" name=""/>
        <dsp:cNvSpPr/>
      </dsp:nvSpPr>
      <dsp:spPr>
        <a:xfrm>
          <a:off x="2055401" y="736087"/>
          <a:ext cx="390845" cy="392193"/>
        </a:xfrm>
        <a:prstGeom prst="rightArrow">
          <a:avLst/>
        </a:prstGeom>
        <a:solidFill>
          <a:srgbClr val="024F2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 dirty="0">
            <a:solidFill>
              <a:srgbClr val="FFFFFF"/>
            </a:solidFill>
            <a:latin typeface="Segoe UI"/>
            <a:ea typeface="+mn-ea"/>
            <a:cs typeface="+mn-cs"/>
          </a:endParaRPr>
        </a:p>
      </dsp:txBody>
      <dsp:txXfrm>
        <a:off x="2055401" y="834135"/>
        <a:ext cx="293134" cy="196097"/>
      </dsp:txXfrm>
    </dsp:sp>
    <dsp:sp modelId="{33074DFA-4A93-4D35-9B12-714DE518CC08}">
      <dsp:nvSpPr>
        <dsp:cNvPr id="0" name=""/>
        <dsp:cNvSpPr/>
      </dsp:nvSpPr>
      <dsp:spPr>
        <a:xfrm>
          <a:off x="2495637" y="414185"/>
          <a:ext cx="1117495" cy="1117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kern="1200" dirty="0">
              <a:solidFill>
                <a:srgbClr val="FFD243"/>
              </a:solidFill>
            </a:rPr>
            <a:t>E</a:t>
          </a:r>
          <a:endParaRPr lang="cs-CZ" sz="4400" b="1" kern="1200" dirty="0">
            <a:solidFill>
              <a:srgbClr val="FF0000"/>
            </a:solidFill>
          </a:endParaRPr>
        </a:p>
      </dsp:txBody>
      <dsp:txXfrm>
        <a:off x="2659290" y="577838"/>
        <a:ext cx="790189" cy="790189"/>
      </dsp:txXfrm>
    </dsp:sp>
    <dsp:sp modelId="{90748144-9D7B-478D-98F9-0D5AF07DA6EB}">
      <dsp:nvSpPr>
        <dsp:cNvPr id="0" name=""/>
        <dsp:cNvSpPr/>
      </dsp:nvSpPr>
      <dsp:spPr>
        <a:xfrm>
          <a:off x="3703873" y="741541"/>
          <a:ext cx="416292" cy="462783"/>
        </a:xfrm>
        <a:prstGeom prst="rightArrow">
          <a:avLst/>
        </a:prstGeom>
        <a:solidFill>
          <a:srgbClr val="024F2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 dirty="0">
            <a:solidFill>
              <a:srgbClr val="FFFFFF"/>
            </a:solidFill>
            <a:latin typeface="Segoe UI"/>
            <a:ea typeface="+mn-ea"/>
            <a:cs typeface="+mn-cs"/>
          </a:endParaRPr>
        </a:p>
      </dsp:txBody>
      <dsp:txXfrm>
        <a:off x="3703873" y="857237"/>
        <a:ext cx="312219" cy="231391"/>
      </dsp:txXfrm>
    </dsp:sp>
    <dsp:sp modelId="{37DCDFFA-B566-407B-A481-62F6B6D09EF4}">
      <dsp:nvSpPr>
        <dsp:cNvPr id="0" name=""/>
        <dsp:cNvSpPr/>
      </dsp:nvSpPr>
      <dsp:spPr>
        <a:xfrm>
          <a:off x="4210906" y="414185"/>
          <a:ext cx="1117495" cy="1117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kern="1200" dirty="0">
              <a:solidFill>
                <a:schemeClr val="accent2">
                  <a:lumMod val="40000"/>
                  <a:lumOff val="60000"/>
                </a:schemeClr>
              </a:solidFill>
            </a:rPr>
            <a:t>C</a:t>
          </a:r>
        </a:p>
      </dsp:txBody>
      <dsp:txXfrm>
        <a:off x="4374559" y="577838"/>
        <a:ext cx="790189" cy="79018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388DF-1148-4F61-8B1B-A77DE62E078B}">
      <dsp:nvSpPr>
        <dsp:cNvPr id="0" name=""/>
        <dsp:cNvSpPr/>
      </dsp:nvSpPr>
      <dsp:spPr>
        <a:xfrm>
          <a:off x="172764" y="0"/>
          <a:ext cx="1771557" cy="1736729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cap="all" baseline="0" dirty="0">
              <a:ea typeface="Aptos" panose="020B0004020202020204" pitchFamily="34" charset="0"/>
              <a:cs typeface="Times New Roman" panose="02020603050405020304" pitchFamily="18" charset="0"/>
            </a:rPr>
            <a:t>Průměrný součinitel prostupu tepla</a:t>
          </a:r>
          <a:endParaRPr lang="cs-CZ" sz="1600" b="0" kern="1200" cap="all" baseline="0" dirty="0"/>
        </a:p>
      </dsp:txBody>
      <dsp:txXfrm>
        <a:off x="432203" y="254338"/>
        <a:ext cx="1252679" cy="1228053"/>
      </dsp:txXfrm>
    </dsp:sp>
    <dsp:sp modelId="{14500424-BC6A-448B-8EA8-939FF9D3E09F}">
      <dsp:nvSpPr>
        <dsp:cNvPr id="0" name=""/>
        <dsp:cNvSpPr/>
      </dsp:nvSpPr>
      <dsp:spPr>
        <a:xfrm>
          <a:off x="2048710" y="617434"/>
          <a:ext cx="413387" cy="425244"/>
        </a:xfrm>
        <a:prstGeom prst="rightArrow">
          <a:avLst/>
        </a:prstGeom>
        <a:solidFill>
          <a:srgbClr val="024F2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 dirty="0">
            <a:solidFill>
              <a:srgbClr val="FFFFFF"/>
            </a:solidFill>
            <a:latin typeface="Segoe UI"/>
            <a:ea typeface="+mn-ea"/>
            <a:cs typeface="+mn-cs"/>
          </a:endParaRPr>
        </a:p>
      </dsp:txBody>
      <dsp:txXfrm>
        <a:off x="2048710" y="723745"/>
        <a:ext cx="310040" cy="212622"/>
      </dsp:txXfrm>
    </dsp:sp>
    <dsp:sp modelId="{33074DFA-4A93-4D35-9B12-714DE518CC08}">
      <dsp:nvSpPr>
        <dsp:cNvPr id="0" name=""/>
        <dsp:cNvSpPr/>
      </dsp:nvSpPr>
      <dsp:spPr>
        <a:xfrm>
          <a:off x="2509475" y="333164"/>
          <a:ext cx="1071962" cy="10719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b="1" kern="1200" dirty="0">
              <a:solidFill>
                <a:srgbClr val="FF0000"/>
              </a:solidFill>
            </a:rPr>
            <a:t>G</a:t>
          </a:r>
        </a:p>
      </dsp:txBody>
      <dsp:txXfrm>
        <a:off x="2666460" y="490149"/>
        <a:ext cx="757992" cy="757992"/>
      </dsp:txXfrm>
    </dsp:sp>
    <dsp:sp modelId="{90748144-9D7B-478D-98F9-0D5AF07DA6EB}">
      <dsp:nvSpPr>
        <dsp:cNvPr id="0" name=""/>
        <dsp:cNvSpPr/>
      </dsp:nvSpPr>
      <dsp:spPr>
        <a:xfrm>
          <a:off x="3668481" y="622430"/>
          <a:ext cx="350660" cy="493430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/>
        </a:p>
      </dsp:txBody>
      <dsp:txXfrm>
        <a:off x="3668481" y="745788"/>
        <a:ext cx="262995" cy="246715"/>
      </dsp:txXfrm>
    </dsp:sp>
    <dsp:sp modelId="{37DCDFFA-B566-407B-A481-62F6B6D09EF4}">
      <dsp:nvSpPr>
        <dsp:cNvPr id="0" name=""/>
        <dsp:cNvSpPr/>
      </dsp:nvSpPr>
      <dsp:spPr>
        <a:xfrm>
          <a:off x="4106185" y="333164"/>
          <a:ext cx="1071962" cy="10719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b="1" kern="1200" dirty="0">
              <a:solidFill>
                <a:schemeClr val="accent2">
                  <a:lumMod val="40000"/>
                  <a:lumOff val="60000"/>
                </a:schemeClr>
              </a:solidFill>
            </a:rPr>
            <a:t>C</a:t>
          </a:r>
        </a:p>
      </dsp:txBody>
      <dsp:txXfrm>
        <a:off x="4263170" y="490149"/>
        <a:ext cx="757992" cy="75799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CCF03-2B03-4720-B2B8-5647F2F915E0}">
      <dsp:nvSpPr>
        <dsp:cNvPr id="0" name=""/>
        <dsp:cNvSpPr/>
      </dsp:nvSpPr>
      <dsp:spPr>
        <a:xfrm>
          <a:off x="2240" y="648551"/>
          <a:ext cx="1912441" cy="13910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/>
            <a:t>Optimální zateplení</a:t>
          </a:r>
          <a:br>
            <a:rPr lang="cs-CZ" sz="1600" b="1" kern="1200" dirty="0"/>
          </a:br>
          <a:r>
            <a:rPr lang="cs-CZ" sz="1600" b="1" kern="12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1 034 802 Kč</a:t>
          </a:r>
          <a:endParaRPr lang="cs-CZ" sz="1600" b="1" kern="1200" dirty="0"/>
        </a:p>
      </dsp:txBody>
      <dsp:txXfrm>
        <a:off x="2240" y="1204958"/>
        <a:ext cx="1912441" cy="556407"/>
      </dsp:txXfrm>
    </dsp:sp>
    <dsp:sp modelId="{38585126-D0ED-4077-87A3-C703E2BE9907}">
      <dsp:nvSpPr>
        <dsp:cNvPr id="0" name=""/>
        <dsp:cNvSpPr/>
      </dsp:nvSpPr>
      <dsp:spPr>
        <a:xfrm>
          <a:off x="543768" y="255563"/>
          <a:ext cx="814633" cy="814633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47FD0-5F2A-448A-BBE0-3854D9647053}">
      <dsp:nvSpPr>
        <dsp:cNvPr id="0" name=""/>
        <dsp:cNvSpPr/>
      </dsp:nvSpPr>
      <dsp:spPr>
        <a:xfrm>
          <a:off x="1980502" y="631946"/>
          <a:ext cx="1913759" cy="14149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/>
            <a:t>FVE </a:t>
          </a:r>
          <a:br>
            <a:rPr lang="cs-CZ" sz="1600" b="0" kern="1200" dirty="0"/>
          </a:br>
          <a:r>
            <a:rPr lang="cs-CZ" sz="1600" b="1" kern="1200" dirty="0"/>
            <a:t>373 900 Kč</a:t>
          </a:r>
        </a:p>
      </dsp:txBody>
      <dsp:txXfrm>
        <a:off x="1980502" y="1197914"/>
        <a:ext cx="1913759" cy="565967"/>
      </dsp:txXfrm>
    </dsp:sp>
    <dsp:sp modelId="{E04B835F-18DC-47D5-9593-3F46EE1A4B25}">
      <dsp:nvSpPr>
        <dsp:cNvPr id="0" name=""/>
        <dsp:cNvSpPr/>
      </dsp:nvSpPr>
      <dsp:spPr>
        <a:xfrm>
          <a:off x="2519672" y="258598"/>
          <a:ext cx="814633" cy="814633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AC378-6773-4934-A157-0C8030A15E1F}">
      <dsp:nvSpPr>
        <dsp:cNvPr id="0" name=""/>
        <dsp:cNvSpPr/>
      </dsp:nvSpPr>
      <dsp:spPr>
        <a:xfrm>
          <a:off x="3935549" y="618809"/>
          <a:ext cx="1784923" cy="14090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Bonus za region</a:t>
          </a:r>
          <a:br>
            <a:rPr lang="cs-CZ" sz="1600" kern="1200" dirty="0">
              <a:solidFill>
                <a:schemeClr val="tx1"/>
              </a:solidFill>
            </a:rPr>
          </a:br>
          <a:r>
            <a:rPr lang="cs-CZ" sz="1600" b="1" kern="1200" dirty="0">
              <a:solidFill>
                <a:schemeClr val="tx1"/>
              </a:solidFill>
            </a:rPr>
            <a:t>140 870 Kč</a:t>
          </a:r>
        </a:p>
      </dsp:txBody>
      <dsp:txXfrm>
        <a:off x="3935549" y="1182428"/>
        <a:ext cx="1784923" cy="563619"/>
      </dsp:txXfrm>
    </dsp:sp>
    <dsp:sp modelId="{0A586EB1-28AF-47C1-B551-8BC256D97D82}">
      <dsp:nvSpPr>
        <dsp:cNvPr id="0" name=""/>
        <dsp:cNvSpPr/>
      </dsp:nvSpPr>
      <dsp:spPr>
        <a:xfrm>
          <a:off x="4425495" y="242632"/>
          <a:ext cx="814633" cy="814633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3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dsp:style>
    </dsp:sp>
    <dsp:sp modelId="{6DCE22FD-988C-41DB-A760-C29578CBA155}">
      <dsp:nvSpPr>
        <dsp:cNvPr id="0" name=""/>
        <dsp:cNvSpPr/>
      </dsp:nvSpPr>
      <dsp:spPr>
        <a:xfrm>
          <a:off x="5782942" y="588536"/>
          <a:ext cx="1882731" cy="13538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accent1"/>
              </a:solidFill>
            </a:rPr>
            <a:t>Bonus za kombinaci opatření                  </a:t>
          </a:r>
          <a:r>
            <a:rPr lang="cs-CZ" sz="1500" b="1" kern="1200" dirty="0">
              <a:solidFill>
                <a:schemeClr val="accent1"/>
              </a:solidFill>
            </a:rPr>
            <a:t>20 000 Kč</a:t>
          </a:r>
          <a:endParaRPr lang="cs-CZ" sz="1600" b="1" kern="1200" dirty="0">
            <a:solidFill>
              <a:schemeClr val="accent1"/>
            </a:solidFill>
          </a:endParaRPr>
        </a:p>
      </dsp:txBody>
      <dsp:txXfrm>
        <a:off x="5782942" y="1130059"/>
        <a:ext cx="1882731" cy="541523"/>
      </dsp:txXfrm>
    </dsp:sp>
    <dsp:sp modelId="{DB1EC844-13EE-496D-A7FD-A6B05B64104C}">
      <dsp:nvSpPr>
        <dsp:cNvPr id="0" name=""/>
        <dsp:cNvSpPr/>
      </dsp:nvSpPr>
      <dsp:spPr>
        <a:xfrm>
          <a:off x="6400771" y="341702"/>
          <a:ext cx="814633" cy="814633"/>
        </a:xfrm>
        <a:prstGeom prst="ellipse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3C53C-E889-45CE-8DF1-A8D4A77FFA9D}">
      <dsp:nvSpPr>
        <dsp:cNvPr id="0" name=""/>
        <dsp:cNvSpPr/>
      </dsp:nvSpPr>
      <dsp:spPr>
        <a:xfrm>
          <a:off x="136839" y="1772815"/>
          <a:ext cx="7391995" cy="366952"/>
        </a:xfrm>
        <a:prstGeom prst="leftRight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388DF-1148-4F61-8B1B-A77DE62E078B}">
      <dsp:nvSpPr>
        <dsp:cNvPr id="0" name=""/>
        <dsp:cNvSpPr/>
      </dsp:nvSpPr>
      <dsp:spPr>
        <a:xfrm>
          <a:off x="51044" y="211119"/>
          <a:ext cx="2140990" cy="2098899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DOLOŽENÉ CELKOVÉ NÁKLADY</a:t>
          </a:r>
          <a:br>
            <a:rPr lang="cs-CZ" sz="1600" kern="1200" dirty="0"/>
          </a:br>
          <a:r>
            <a:rPr lang="cs-CZ" sz="1600" b="1" kern="1200" dirty="0"/>
            <a:t>3,178 mil. Kč</a:t>
          </a:r>
        </a:p>
      </dsp:txBody>
      <dsp:txXfrm>
        <a:off x="364585" y="518496"/>
        <a:ext cx="1513908" cy="1484145"/>
      </dsp:txXfrm>
    </dsp:sp>
    <dsp:sp modelId="{14500424-BC6A-448B-8EA8-939FF9D3E09F}">
      <dsp:nvSpPr>
        <dsp:cNvPr id="0" name=""/>
        <dsp:cNvSpPr/>
      </dsp:nvSpPr>
      <dsp:spPr>
        <a:xfrm>
          <a:off x="2296992" y="1046617"/>
          <a:ext cx="484400" cy="528086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 dirty="0"/>
        </a:p>
      </dsp:txBody>
      <dsp:txXfrm>
        <a:off x="2361199" y="1155403"/>
        <a:ext cx="355986" cy="310514"/>
      </dsp:txXfrm>
    </dsp:sp>
    <dsp:sp modelId="{B5B1AF9E-BBC3-4CD3-9A6C-85F85273D179}">
      <dsp:nvSpPr>
        <dsp:cNvPr id="0" name=""/>
        <dsp:cNvSpPr/>
      </dsp:nvSpPr>
      <dsp:spPr>
        <a:xfrm>
          <a:off x="2838650" y="328272"/>
          <a:ext cx="2159516" cy="2059256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DOLOŽENÉ CELKOVÉ ZPŮSOBILÉ NÁKLADY</a:t>
          </a:r>
          <a:br>
            <a:rPr lang="cs-CZ" sz="1600" kern="1200" dirty="0"/>
          </a:br>
          <a:r>
            <a:rPr lang="cs-CZ" sz="1600" b="1" kern="1200" dirty="0"/>
            <a:t>3,178 mil. Kč</a:t>
          </a:r>
          <a:endParaRPr lang="cs-CZ" sz="1600" kern="1200" dirty="0"/>
        </a:p>
      </dsp:txBody>
      <dsp:txXfrm>
        <a:off x="3154904" y="629843"/>
        <a:ext cx="1527008" cy="1456114"/>
      </dsp:txXfrm>
    </dsp:sp>
    <dsp:sp modelId="{D6F8C5AE-DCC2-4BA6-A645-246D7BC7811A}">
      <dsp:nvSpPr>
        <dsp:cNvPr id="0" name=""/>
        <dsp:cNvSpPr/>
      </dsp:nvSpPr>
      <dsp:spPr>
        <a:xfrm>
          <a:off x="5124639" y="1161843"/>
          <a:ext cx="453706" cy="499353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/>
        </a:p>
      </dsp:txBody>
      <dsp:txXfrm>
        <a:off x="5124639" y="1286681"/>
        <a:ext cx="340280" cy="249677"/>
      </dsp:txXfrm>
    </dsp:sp>
    <dsp:sp modelId="{235671E6-0879-4B35-B8A8-7BC3C671BF81}">
      <dsp:nvSpPr>
        <dsp:cNvPr id="0" name=""/>
        <dsp:cNvSpPr/>
      </dsp:nvSpPr>
      <dsp:spPr>
        <a:xfrm>
          <a:off x="5665133" y="384885"/>
          <a:ext cx="2115494" cy="1931027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/>
            <a:t>DOTACE CELKEM</a:t>
          </a:r>
          <a:br>
            <a:rPr lang="cs-CZ" sz="1600" b="1" kern="1200" dirty="0"/>
          </a:br>
          <a:r>
            <a:rPr lang="cs-CZ" sz="1600" b="1" kern="1200" dirty="0"/>
            <a:t>1,570 mil. Kč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49,4 % míra podpory</a:t>
          </a:r>
        </a:p>
      </dsp:txBody>
      <dsp:txXfrm>
        <a:off x="5974940" y="667677"/>
        <a:ext cx="1495880" cy="136544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388DF-1148-4F61-8B1B-A77DE62E078B}">
      <dsp:nvSpPr>
        <dsp:cNvPr id="0" name=""/>
        <dsp:cNvSpPr/>
      </dsp:nvSpPr>
      <dsp:spPr>
        <a:xfrm>
          <a:off x="853594" y="0"/>
          <a:ext cx="1897471" cy="17431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/>
            <a:t>CELKOVÁ DODANÁ ENERGIE</a:t>
          </a:r>
        </a:p>
      </dsp:txBody>
      <dsp:txXfrm>
        <a:off x="1131472" y="255274"/>
        <a:ext cx="1341715" cy="1232574"/>
      </dsp:txXfrm>
    </dsp:sp>
    <dsp:sp modelId="{14500424-BC6A-448B-8EA8-939FF9D3E09F}">
      <dsp:nvSpPr>
        <dsp:cNvPr id="0" name=""/>
        <dsp:cNvSpPr/>
      </dsp:nvSpPr>
      <dsp:spPr>
        <a:xfrm>
          <a:off x="2855838" y="626299"/>
          <a:ext cx="433717" cy="414434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 dirty="0"/>
        </a:p>
      </dsp:txBody>
      <dsp:txXfrm>
        <a:off x="2855838" y="729908"/>
        <a:ext cx="330109" cy="207217"/>
      </dsp:txXfrm>
    </dsp:sp>
    <dsp:sp modelId="{33074DFA-4A93-4D35-9B12-714DE518CC08}">
      <dsp:nvSpPr>
        <dsp:cNvPr id="0" name=""/>
        <dsp:cNvSpPr/>
      </dsp:nvSpPr>
      <dsp:spPr>
        <a:xfrm>
          <a:off x="3337107" y="334795"/>
          <a:ext cx="1075908" cy="10759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b="1" kern="1200" dirty="0">
              <a:solidFill>
                <a:srgbClr val="FF6600"/>
              </a:solidFill>
            </a:rPr>
            <a:t>F</a:t>
          </a:r>
        </a:p>
      </dsp:txBody>
      <dsp:txXfrm>
        <a:off x="3494670" y="492358"/>
        <a:ext cx="760782" cy="760782"/>
      </dsp:txXfrm>
    </dsp:sp>
    <dsp:sp modelId="{90748144-9D7B-478D-98F9-0D5AF07DA6EB}">
      <dsp:nvSpPr>
        <dsp:cNvPr id="0" name=""/>
        <dsp:cNvSpPr/>
      </dsp:nvSpPr>
      <dsp:spPr>
        <a:xfrm>
          <a:off x="4500379" y="666496"/>
          <a:ext cx="412556" cy="412506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 dirty="0"/>
        </a:p>
      </dsp:txBody>
      <dsp:txXfrm>
        <a:off x="4500379" y="769623"/>
        <a:ext cx="309430" cy="206253"/>
      </dsp:txXfrm>
    </dsp:sp>
    <dsp:sp modelId="{37DCDFFA-B566-407B-A481-62F6B6D09EF4}">
      <dsp:nvSpPr>
        <dsp:cNvPr id="0" name=""/>
        <dsp:cNvSpPr/>
      </dsp:nvSpPr>
      <dsp:spPr>
        <a:xfrm>
          <a:off x="5000299" y="334795"/>
          <a:ext cx="1075908" cy="10759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b="1" kern="1200" dirty="0">
              <a:solidFill>
                <a:schemeClr val="accent2">
                  <a:lumMod val="40000"/>
                  <a:lumOff val="60000"/>
                </a:schemeClr>
              </a:solidFill>
            </a:rPr>
            <a:t>C</a:t>
          </a:r>
        </a:p>
      </dsp:txBody>
      <dsp:txXfrm>
        <a:off x="5157862" y="492358"/>
        <a:ext cx="760782" cy="76078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388DF-1148-4F61-8B1B-A77DE62E078B}">
      <dsp:nvSpPr>
        <dsp:cNvPr id="0" name=""/>
        <dsp:cNvSpPr/>
      </dsp:nvSpPr>
      <dsp:spPr>
        <a:xfrm>
          <a:off x="23460" y="33365"/>
          <a:ext cx="1923119" cy="1810498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/>
            <a:t>PRIMÁRNÍ NEOBNOVITEL ENERGIE</a:t>
          </a:r>
        </a:p>
      </dsp:txBody>
      <dsp:txXfrm>
        <a:off x="305094" y="298506"/>
        <a:ext cx="1359851" cy="1280216"/>
      </dsp:txXfrm>
    </dsp:sp>
    <dsp:sp modelId="{14500424-BC6A-448B-8EA8-939FF9D3E09F}">
      <dsp:nvSpPr>
        <dsp:cNvPr id="0" name=""/>
        <dsp:cNvSpPr/>
      </dsp:nvSpPr>
      <dsp:spPr>
        <a:xfrm>
          <a:off x="2055401" y="736087"/>
          <a:ext cx="390845" cy="392193"/>
        </a:xfrm>
        <a:prstGeom prst="rightArrow">
          <a:avLst/>
        </a:prstGeom>
        <a:solidFill>
          <a:srgbClr val="024F2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 dirty="0">
            <a:solidFill>
              <a:srgbClr val="FFFFFF"/>
            </a:solidFill>
            <a:latin typeface="Segoe UI"/>
            <a:ea typeface="+mn-ea"/>
            <a:cs typeface="+mn-cs"/>
          </a:endParaRPr>
        </a:p>
      </dsp:txBody>
      <dsp:txXfrm>
        <a:off x="2055401" y="834135"/>
        <a:ext cx="293134" cy="196097"/>
      </dsp:txXfrm>
    </dsp:sp>
    <dsp:sp modelId="{33074DFA-4A93-4D35-9B12-714DE518CC08}">
      <dsp:nvSpPr>
        <dsp:cNvPr id="0" name=""/>
        <dsp:cNvSpPr/>
      </dsp:nvSpPr>
      <dsp:spPr>
        <a:xfrm>
          <a:off x="2495637" y="414185"/>
          <a:ext cx="1117495" cy="1117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kern="1200" dirty="0">
              <a:solidFill>
                <a:srgbClr val="FF0000"/>
              </a:solidFill>
            </a:rPr>
            <a:t>G</a:t>
          </a:r>
        </a:p>
      </dsp:txBody>
      <dsp:txXfrm>
        <a:off x="2659290" y="577838"/>
        <a:ext cx="790189" cy="790189"/>
      </dsp:txXfrm>
    </dsp:sp>
    <dsp:sp modelId="{90748144-9D7B-478D-98F9-0D5AF07DA6EB}">
      <dsp:nvSpPr>
        <dsp:cNvPr id="0" name=""/>
        <dsp:cNvSpPr/>
      </dsp:nvSpPr>
      <dsp:spPr>
        <a:xfrm>
          <a:off x="3703873" y="741541"/>
          <a:ext cx="416292" cy="462783"/>
        </a:xfrm>
        <a:prstGeom prst="rightArrow">
          <a:avLst/>
        </a:prstGeom>
        <a:solidFill>
          <a:srgbClr val="024F2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 dirty="0">
            <a:solidFill>
              <a:srgbClr val="FFFFFF"/>
            </a:solidFill>
            <a:latin typeface="Segoe UI"/>
            <a:ea typeface="+mn-ea"/>
            <a:cs typeface="+mn-cs"/>
          </a:endParaRPr>
        </a:p>
      </dsp:txBody>
      <dsp:txXfrm>
        <a:off x="3703873" y="857237"/>
        <a:ext cx="312219" cy="231391"/>
      </dsp:txXfrm>
    </dsp:sp>
    <dsp:sp modelId="{37DCDFFA-B566-407B-A481-62F6B6D09EF4}">
      <dsp:nvSpPr>
        <dsp:cNvPr id="0" name=""/>
        <dsp:cNvSpPr/>
      </dsp:nvSpPr>
      <dsp:spPr>
        <a:xfrm>
          <a:off x="4210906" y="414185"/>
          <a:ext cx="1117495" cy="1117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kern="1200" dirty="0">
              <a:solidFill>
                <a:schemeClr val="accent2">
                  <a:lumMod val="40000"/>
                  <a:lumOff val="60000"/>
                </a:schemeClr>
              </a:solidFill>
            </a:rPr>
            <a:t>C</a:t>
          </a:r>
        </a:p>
      </dsp:txBody>
      <dsp:txXfrm>
        <a:off x="4374559" y="577838"/>
        <a:ext cx="790189" cy="79018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388DF-1148-4F61-8B1B-A77DE62E078B}">
      <dsp:nvSpPr>
        <dsp:cNvPr id="0" name=""/>
        <dsp:cNvSpPr/>
      </dsp:nvSpPr>
      <dsp:spPr>
        <a:xfrm>
          <a:off x="172764" y="0"/>
          <a:ext cx="1771557" cy="1736729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cap="all" baseline="0" dirty="0">
              <a:ea typeface="Aptos" panose="020B0004020202020204" pitchFamily="34" charset="0"/>
              <a:cs typeface="Times New Roman" panose="02020603050405020304" pitchFamily="18" charset="0"/>
            </a:rPr>
            <a:t>Průměrný součinitel prostupu tepla</a:t>
          </a:r>
          <a:endParaRPr lang="cs-CZ" sz="1600" b="0" kern="1200" cap="all" baseline="0" dirty="0"/>
        </a:p>
      </dsp:txBody>
      <dsp:txXfrm>
        <a:off x="432203" y="254338"/>
        <a:ext cx="1252679" cy="1228053"/>
      </dsp:txXfrm>
    </dsp:sp>
    <dsp:sp modelId="{14500424-BC6A-448B-8EA8-939FF9D3E09F}">
      <dsp:nvSpPr>
        <dsp:cNvPr id="0" name=""/>
        <dsp:cNvSpPr/>
      </dsp:nvSpPr>
      <dsp:spPr>
        <a:xfrm>
          <a:off x="2048710" y="617434"/>
          <a:ext cx="413387" cy="425244"/>
        </a:xfrm>
        <a:prstGeom prst="rightArrow">
          <a:avLst/>
        </a:prstGeom>
        <a:solidFill>
          <a:srgbClr val="024F2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 dirty="0">
            <a:solidFill>
              <a:srgbClr val="FFFFFF"/>
            </a:solidFill>
            <a:latin typeface="Segoe UI"/>
            <a:ea typeface="+mn-ea"/>
            <a:cs typeface="+mn-cs"/>
          </a:endParaRPr>
        </a:p>
      </dsp:txBody>
      <dsp:txXfrm>
        <a:off x="2048710" y="723745"/>
        <a:ext cx="310040" cy="212622"/>
      </dsp:txXfrm>
    </dsp:sp>
    <dsp:sp modelId="{33074DFA-4A93-4D35-9B12-714DE518CC08}">
      <dsp:nvSpPr>
        <dsp:cNvPr id="0" name=""/>
        <dsp:cNvSpPr/>
      </dsp:nvSpPr>
      <dsp:spPr>
        <a:xfrm>
          <a:off x="2509475" y="333164"/>
          <a:ext cx="1071962" cy="10719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b="1" kern="1200" dirty="0">
              <a:solidFill>
                <a:srgbClr val="FF0000"/>
              </a:solidFill>
            </a:rPr>
            <a:t>G</a:t>
          </a:r>
        </a:p>
      </dsp:txBody>
      <dsp:txXfrm>
        <a:off x="2666460" y="490149"/>
        <a:ext cx="757992" cy="757992"/>
      </dsp:txXfrm>
    </dsp:sp>
    <dsp:sp modelId="{90748144-9D7B-478D-98F9-0D5AF07DA6EB}">
      <dsp:nvSpPr>
        <dsp:cNvPr id="0" name=""/>
        <dsp:cNvSpPr/>
      </dsp:nvSpPr>
      <dsp:spPr>
        <a:xfrm>
          <a:off x="3668481" y="622430"/>
          <a:ext cx="350660" cy="493430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/>
        </a:p>
      </dsp:txBody>
      <dsp:txXfrm>
        <a:off x="3668481" y="745788"/>
        <a:ext cx="262995" cy="246715"/>
      </dsp:txXfrm>
    </dsp:sp>
    <dsp:sp modelId="{37DCDFFA-B566-407B-A481-62F6B6D09EF4}">
      <dsp:nvSpPr>
        <dsp:cNvPr id="0" name=""/>
        <dsp:cNvSpPr/>
      </dsp:nvSpPr>
      <dsp:spPr>
        <a:xfrm>
          <a:off x="4106185" y="333164"/>
          <a:ext cx="1071962" cy="10719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b="1" kern="1200" dirty="0">
              <a:solidFill>
                <a:schemeClr val="accent2">
                  <a:lumMod val="40000"/>
                  <a:lumOff val="60000"/>
                </a:schemeClr>
              </a:solidFill>
            </a:rPr>
            <a:t>C</a:t>
          </a:r>
        </a:p>
      </dsp:txBody>
      <dsp:txXfrm>
        <a:off x="4263170" y="490149"/>
        <a:ext cx="757992" cy="7579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388DF-1148-4F61-8B1B-A77DE62E078B}">
      <dsp:nvSpPr>
        <dsp:cNvPr id="0" name=""/>
        <dsp:cNvSpPr/>
      </dsp:nvSpPr>
      <dsp:spPr>
        <a:xfrm>
          <a:off x="853594" y="0"/>
          <a:ext cx="1897471" cy="1743122"/>
        </a:xfrm>
        <a:prstGeom prst="ellipse">
          <a:avLst/>
        </a:prstGeom>
        <a:solidFill>
          <a:srgbClr val="024F2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>
              <a:solidFill>
                <a:srgbClr val="FFFFFF"/>
              </a:solidFill>
              <a:latin typeface="Segoe UI"/>
              <a:ea typeface="+mn-ea"/>
              <a:cs typeface="+mn-cs"/>
            </a:rPr>
            <a:t>CELKOVÁ DODANÁ ENERGIE</a:t>
          </a:r>
        </a:p>
      </dsp:txBody>
      <dsp:txXfrm>
        <a:off x="1131472" y="255274"/>
        <a:ext cx="1341715" cy="1232574"/>
      </dsp:txXfrm>
    </dsp:sp>
    <dsp:sp modelId="{14500424-BC6A-448B-8EA8-939FF9D3E09F}">
      <dsp:nvSpPr>
        <dsp:cNvPr id="0" name=""/>
        <dsp:cNvSpPr/>
      </dsp:nvSpPr>
      <dsp:spPr>
        <a:xfrm>
          <a:off x="2855838" y="626299"/>
          <a:ext cx="433717" cy="414434"/>
        </a:xfrm>
        <a:prstGeom prst="rightArrow">
          <a:avLst/>
        </a:prstGeom>
        <a:solidFill>
          <a:srgbClr val="024F2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 dirty="0">
            <a:solidFill>
              <a:srgbClr val="FFFFFF"/>
            </a:solidFill>
            <a:latin typeface="Segoe UI"/>
            <a:ea typeface="+mn-ea"/>
            <a:cs typeface="+mn-cs"/>
          </a:endParaRPr>
        </a:p>
      </dsp:txBody>
      <dsp:txXfrm>
        <a:off x="2855838" y="729908"/>
        <a:ext cx="330109" cy="207217"/>
      </dsp:txXfrm>
    </dsp:sp>
    <dsp:sp modelId="{33074DFA-4A93-4D35-9B12-714DE518CC08}">
      <dsp:nvSpPr>
        <dsp:cNvPr id="0" name=""/>
        <dsp:cNvSpPr/>
      </dsp:nvSpPr>
      <dsp:spPr>
        <a:xfrm>
          <a:off x="3337107" y="334795"/>
          <a:ext cx="1075908" cy="1075908"/>
        </a:xfrm>
        <a:prstGeom prst="ellipse">
          <a:avLst/>
        </a:prstGeom>
        <a:solidFill>
          <a:srgbClr val="024F2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b="1" kern="1200" dirty="0">
              <a:solidFill>
                <a:srgbClr val="FF0000"/>
              </a:solidFill>
            </a:rPr>
            <a:t>G</a:t>
          </a:r>
          <a:endParaRPr lang="cs-CZ" sz="4200" b="1" kern="1200" dirty="0">
            <a:solidFill>
              <a:srgbClr val="FF6600"/>
            </a:solidFill>
            <a:latin typeface="Segoe UI"/>
            <a:ea typeface="+mn-ea"/>
            <a:cs typeface="+mn-cs"/>
          </a:endParaRPr>
        </a:p>
      </dsp:txBody>
      <dsp:txXfrm>
        <a:off x="3494670" y="492358"/>
        <a:ext cx="760782" cy="760782"/>
      </dsp:txXfrm>
    </dsp:sp>
    <dsp:sp modelId="{90748144-9D7B-478D-98F9-0D5AF07DA6EB}">
      <dsp:nvSpPr>
        <dsp:cNvPr id="0" name=""/>
        <dsp:cNvSpPr/>
      </dsp:nvSpPr>
      <dsp:spPr>
        <a:xfrm>
          <a:off x="4500379" y="666496"/>
          <a:ext cx="412556" cy="412506"/>
        </a:xfrm>
        <a:prstGeom prst="rightArrow">
          <a:avLst/>
        </a:prstGeom>
        <a:solidFill>
          <a:srgbClr val="024F2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 dirty="0">
            <a:solidFill>
              <a:srgbClr val="FFFFFF"/>
            </a:solidFill>
            <a:latin typeface="Segoe UI"/>
            <a:ea typeface="+mn-ea"/>
            <a:cs typeface="+mn-cs"/>
          </a:endParaRPr>
        </a:p>
      </dsp:txBody>
      <dsp:txXfrm>
        <a:off x="4500379" y="769623"/>
        <a:ext cx="309430" cy="206253"/>
      </dsp:txXfrm>
    </dsp:sp>
    <dsp:sp modelId="{37DCDFFA-B566-407B-A481-62F6B6D09EF4}">
      <dsp:nvSpPr>
        <dsp:cNvPr id="0" name=""/>
        <dsp:cNvSpPr/>
      </dsp:nvSpPr>
      <dsp:spPr>
        <a:xfrm>
          <a:off x="5000299" y="334795"/>
          <a:ext cx="1075908" cy="1075908"/>
        </a:xfrm>
        <a:prstGeom prst="ellipse">
          <a:avLst/>
        </a:prstGeom>
        <a:solidFill>
          <a:srgbClr val="024F2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b="1" kern="1200" dirty="0">
              <a:solidFill>
                <a:srgbClr val="29B21E"/>
              </a:solidFill>
            </a:rPr>
            <a:t>A</a:t>
          </a:r>
          <a:endParaRPr lang="cs-CZ" sz="4200" b="1" kern="1200" dirty="0">
            <a:solidFill>
              <a:srgbClr val="A9D15B">
                <a:lumMod val="40000"/>
                <a:lumOff val="60000"/>
              </a:srgbClr>
            </a:solidFill>
            <a:latin typeface="Segoe UI"/>
            <a:ea typeface="+mn-ea"/>
            <a:cs typeface="+mn-cs"/>
          </a:endParaRPr>
        </a:p>
      </dsp:txBody>
      <dsp:txXfrm>
        <a:off x="5157862" y="492358"/>
        <a:ext cx="760782" cy="7607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388DF-1148-4F61-8B1B-A77DE62E078B}">
      <dsp:nvSpPr>
        <dsp:cNvPr id="0" name=""/>
        <dsp:cNvSpPr/>
      </dsp:nvSpPr>
      <dsp:spPr>
        <a:xfrm>
          <a:off x="23460" y="33365"/>
          <a:ext cx="1923119" cy="1810498"/>
        </a:xfrm>
        <a:prstGeom prst="ellipse">
          <a:avLst/>
        </a:prstGeom>
        <a:solidFill>
          <a:srgbClr val="024F2F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>
              <a:solidFill>
                <a:srgbClr val="FFFFFF"/>
              </a:solidFill>
              <a:latin typeface="Segoe UI"/>
              <a:ea typeface="+mn-ea"/>
              <a:cs typeface="+mn-cs"/>
            </a:rPr>
            <a:t>PRIMÁRNÍ NEOBNOVITEL ENERGIE</a:t>
          </a:r>
        </a:p>
      </dsp:txBody>
      <dsp:txXfrm>
        <a:off x="305094" y="298506"/>
        <a:ext cx="1359851" cy="1280216"/>
      </dsp:txXfrm>
    </dsp:sp>
    <dsp:sp modelId="{14500424-BC6A-448B-8EA8-939FF9D3E09F}">
      <dsp:nvSpPr>
        <dsp:cNvPr id="0" name=""/>
        <dsp:cNvSpPr/>
      </dsp:nvSpPr>
      <dsp:spPr>
        <a:xfrm>
          <a:off x="2055401" y="736087"/>
          <a:ext cx="390845" cy="392193"/>
        </a:xfrm>
        <a:prstGeom prst="rightArrow">
          <a:avLst/>
        </a:prstGeom>
        <a:solidFill>
          <a:srgbClr val="024F2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 dirty="0">
            <a:solidFill>
              <a:srgbClr val="FFFFFF"/>
            </a:solidFill>
            <a:latin typeface="Segoe UI"/>
            <a:ea typeface="+mn-ea"/>
            <a:cs typeface="+mn-cs"/>
          </a:endParaRPr>
        </a:p>
      </dsp:txBody>
      <dsp:txXfrm>
        <a:off x="2055401" y="834135"/>
        <a:ext cx="293134" cy="196097"/>
      </dsp:txXfrm>
    </dsp:sp>
    <dsp:sp modelId="{33074DFA-4A93-4D35-9B12-714DE518CC08}">
      <dsp:nvSpPr>
        <dsp:cNvPr id="0" name=""/>
        <dsp:cNvSpPr/>
      </dsp:nvSpPr>
      <dsp:spPr>
        <a:xfrm>
          <a:off x="2495637" y="414185"/>
          <a:ext cx="1117495" cy="1117495"/>
        </a:xfrm>
        <a:prstGeom prst="ellipse">
          <a:avLst/>
        </a:prstGeom>
        <a:solidFill>
          <a:srgbClr val="024F2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kern="1200" dirty="0">
              <a:solidFill>
                <a:srgbClr val="FF0000"/>
              </a:solidFill>
            </a:rPr>
            <a:t>G</a:t>
          </a:r>
          <a:endParaRPr lang="cs-CZ" sz="4400" b="1" kern="1200" dirty="0">
            <a:solidFill>
              <a:srgbClr val="FF0000"/>
            </a:solidFill>
            <a:latin typeface="Segoe UI"/>
            <a:ea typeface="+mn-ea"/>
            <a:cs typeface="+mn-cs"/>
          </a:endParaRPr>
        </a:p>
      </dsp:txBody>
      <dsp:txXfrm>
        <a:off x="2659290" y="577838"/>
        <a:ext cx="790189" cy="790189"/>
      </dsp:txXfrm>
    </dsp:sp>
    <dsp:sp modelId="{90748144-9D7B-478D-98F9-0D5AF07DA6EB}">
      <dsp:nvSpPr>
        <dsp:cNvPr id="0" name=""/>
        <dsp:cNvSpPr/>
      </dsp:nvSpPr>
      <dsp:spPr>
        <a:xfrm>
          <a:off x="3703873" y="741541"/>
          <a:ext cx="416292" cy="462783"/>
        </a:xfrm>
        <a:prstGeom prst="rightArrow">
          <a:avLst/>
        </a:prstGeom>
        <a:solidFill>
          <a:srgbClr val="024F2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 dirty="0">
            <a:solidFill>
              <a:srgbClr val="FFFFFF"/>
            </a:solidFill>
            <a:latin typeface="Segoe UI"/>
            <a:ea typeface="+mn-ea"/>
            <a:cs typeface="+mn-cs"/>
          </a:endParaRPr>
        </a:p>
      </dsp:txBody>
      <dsp:txXfrm>
        <a:off x="3703873" y="857237"/>
        <a:ext cx="312219" cy="231391"/>
      </dsp:txXfrm>
    </dsp:sp>
    <dsp:sp modelId="{37DCDFFA-B566-407B-A481-62F6B6D09EF4}">
      <dsp:nvSpPr>
        <dsp:cNvPr id="0" name=""/>
        <dsp:cNvSpPr/>
      </dsp:nvSpPr>
      <dsp:spPr>
        <a:xfrm>
          <a:off x="4210906" y="414185"/>
          <a:ext cx="1117495" cy="1117495"/>
        </a:xfrm>
        <a:prstGeom prst="ellipse">
          <a:avLst/>
        </a:prstGeom>
        <a:solidFill>
          <a:srgbClr val="024F2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kern="1200" dirty="0">
              <a:solidFill>
                <a:schemeClr val="accent2"/>
              </a:solidFill>
            </a:rPr>
            <a:t>B</a:t>
          </a:r>
          <a:endParaRPr lang="cs-CZ" sz="4400" b="1" kern="1200" dirty="0">
            <a:solidFill>
              <a:srgbClr val="A9D15B">
                <a:lumMod val="40000"/>
                <a:lumOff val="60000"/>
              </a:srgbClr>
            </a:solidFill>
            <a:latin typeface="Segoe UI"/>
            <a:ea typeface="+mn-ea"/>
            <a:cs typeface="+mn-cs"/>
          </a:endParaRPr>
        </a:p>
      </dsp:txBody>
      <dsp:txXfrm>
        <a:off x="4374559" y="577838"/>
        <a:ext cx="790189" cy="7901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388DF-1148-4F61-8B1B-A77DE62E078B}">
      <dsp:nvSpPr>
        <dsp:cNvPr id="0" name=""/>
        <dsp:cNvSpPr/>
      </dsp:nvSpPr>
      <dsp:spPr>
        <a:xfrm>
          <a:off x="172764" y="0"/>
          <a:ext cx="1771557" cy="1736729"/>
        </a:xfrm>
        <a:prstGeom prst="ellipse">
          <a:avLst/>
        </a:prstGeom>
        <a:solidFill>
          <a:srgbClr val="024F2F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cap="all" baseline="0" dirty="0">
              <a:solidFill>
                <a:srgbClr val="FFFFFF"/>
              </a:solidFill>
              <a:latin typeface="Segoe UI"/>
              <a:ea typeface="+mn-ea"/>
              <a:cs typeface="Times New Roman" panose="02020603050405020304" pitchFamily="18" charset="0"/>
            </a:rPr>
            <a:t>Průměrný součinitel prostupu tepla</a:t>
          </a:r>
          <a:endParaRPr lang="cs-CZ" sz="1600" b="0" kern="1200" cap="all" baseline="0" dirty="0">
            <a:solidFill>
              <a:srgbClr val="FFFFFF"/>
            </a:solidFill>
            <a:latin typeface="Segoe UI"/>
            <a:ea typeface="+mn-ea"/>
            <a:cs typeface="+mn-cs"/>
          </a:endParaRPr>
        </a:p>
      </dsp:txBody>
      <dsp:txXfrm>
        <a:off x="432203" y="254338"/>
        <a:ext cx="1252679" cy="1228053"/>
      </dsp:txXfrm>
    </dsp:sp>
    <dsp:sp modelId="{14500424-BC6A-448B-8EA8-939FF9D3E09F}">
      <dsp:nvSpPr>
        <dsp:cNvPr id="0" name=""/>
        <dsp:cNvSpPr/>
      </dsp:nvSpPr>
      <dsp:spPr>
        <a:xfrm>
          <a:off x="2048710" y="617434"/>
          <a:ext cx="413387" cy="425244"/>
        </a:xfrm>
        <a:prstGeom prst="rightArrow">
          <a:avLst/>
        </a:prstGeom>
        <a:solidFill>
          <a:srgbClr val="024F2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 dirty="0">
            <a:solidFill>
              <a:srgbClr val="FFFFFF"/>
            </a:solidFill>
            <a:latin typeface="Segoe UI"/>
            <a:ea typeface="+mn-ea"/>
            <a:cs typeface="+mn-cs"/>
          </a:endParaRPr>
        </a:p>
      </dsp:txBody>
      <dsp:txXfrm>
        <a:off x="2048710" y="723745"/>
        <a:ext cx="310040" cy="212622"/>
      </dsp:txXfrm>
    </dsp:sp>
    <dsp:sp modelId="{33074DFA-4A93-4D35-9B12-714DE518CC08}">
      <dsp:nvSpPr>
        <dsp:cNvPr id="0" name=""/>
        <dsp:cNvSpPr/>
      </dsp:nvSpPr>
      <dsp:spPr>
        <a:xfrm>
          <a:off x="2509475" y="333164"/>
          <a:ext cx="1071962" cy="1071962"/>
        </a:xfrm>
        <a:prstGeom prst="ellipse">
          <a:avLst/>
        </a:prstGeom>
        <a:solidFill>
          <a:srgbClr val="024F2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b="1" kern="1200" dirty="0">
              <a:solidFill>
                <a:srgbClr val="FF0000"/>
              </a:solidFill>
              <a:latin typeface="Segoe UI"/>
              <a:ea typeface="+mn-ea"/>
              <a:cs typeface="+mn-cs"/>
            </a:rPr>
            <a:t>G</a:t>
          </a:r>
        </a:p>
      </dsp:txBody>
      <dsp:txXfrm>
        <a:off x="2666460" y="490149"/>
        <a:ext cx="757992" cy="757992"/>
      </dsp:txXfrm>
    </dsp:sp>
    <dsp:sp modelId="{90748144-9D7B-478D-98F9-0D5AF07DA6EB}">
      <dsp:nvSpPr>
        <dsp:cNvPr id="0" name=""/>
        <dsp:cNvSpPr/>
      </dsp:nvSpPr>
      <dsp:spPr>
        <a:xfrm>
          <a:off x="3668481" y="622430"/>
          <a:ext cx="350660" cy="493430"/>
        </a:xfrm>
        <a:prstGeom prst="rightArrow">
          <a:avLst/>
        </a:prstGeom>
        <a:solidFill>
          <a:srgbClr val="024F2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>
            <a:solidFill>
              <a:srgbClr val="FFFFFF"/>
            </a:solidFill>
            <a:latin typeface="Segoe UI"/>
            <a:ea typeface="+mn-ea"/>
            <a:cs typeface="+mn-cs"/>
          </a:endParaRPr>
        </a:p>
      </dsp:txBody>
      <dsp:txXfrm>
        <a:off x="3668481" y="745788"/>
        <a:ext cx="262995" cy="246715"/>
      </dsp:txXfrm>
    </dsp:sp>
    <dsp:sp modelId="{37DCDFFA-B566-407B-A481-62F6B6D09EF4}">
      <dsp:nvSpPr>
        <dsp:cNvPr id="0" name=""/>
        <dsp:cNvSpPr/>
      </dsp:nvSpPr>
      <dsp:spPr>
        <a:xfrm>
          <a:off x="4106185" y="333164"/>
          <a:ext cx="1071962" cy="1071962"/>
        </a:xfrm>
        <a:prstGeom prst="ellipse">
          <a:avLst/>
        </a:prstGeom>
        <a:solidFill>
          <a:srgbClr val="024F2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b="1" kern="1200" dirty="0">
              <a:solidFill>
                <a:srgbClr val="A9D15B">
                  <a:lumMod val="40000"/>
                  <a:lumOff val="60000"/>
                </a:srgbClr>
              </a:solidFill>
              <a:latin typeface="Segoe UI"/>
              <a:ea typeface="+mn-ea"/>
              <a:cs typeface="+mn-cs"/>
            </a:rPr>
            <a:t>C</a:t>
          </a:r>
        </a:p>
      </dsp:txBody>
      <dsp:txXfrm>
        <a:off x="4263170" y="490149"/>
        <a:ext cx="757992" cy="7579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CCF03-2B03-4720-B2B8-5647F2F915E0}">
      <dsp:nvSpPr>
        <dsp:cNvPr id="0" name=""/>
        <dsp:cNvSpPr/>
      </dsp:nvSpPr>
      <dsp:spPr>
        <a:xfrm>
          <a:off x="2240" y="648551"/>
          <a:ext cx="1912441" cy="13910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/>
            <a:t>Optimální zateplení </a:t>
          </a:r>
          <a:r>
            <a:rPr lang="cs-CZ" sz="1600" b="0" kern="1200" dirty="0">
              <a:solidFill>
                <a:schemeClr val="tx1"/>
              </a:solidFill>
            </a:rPr>
            <a:t>*</a:t>
          </a:r>
          <a:br>
            <a:rPr lang="cs-CZ" sz="1600" b="1" kern="1200" dirty="0"/>
          </a:br>
          <a:r>
            <a:rPr lang="cs-CZ" sz="1600" b="1" kern="12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 5 653 506 Kč</a:t>
          </a:r>
          <a:endParaRPr lang="cs-CZ" sz="1600" b="1" kern="1200" dirty="0"/>
        </a:p>
      </dsp:txBody>
      <dsp:txXfrm>
        <a:off x="2240" y="1204958"/>
        <a:ext cx="1912441" cy="556407"/>
      </dsp:txXfrm>
    </dsp:sp>
    <dsp:sp modelId="{38585126-D0ED-4077-87A3-C703E2BE9907}">
      <dsp:nvSpPr>
        <dsp:cNvPr id="0" name=""/>
        <dsp:cNvSpPr/>
      </dsp:nvSpPr>
      <dsp:spPr>
        <a:xfrm>
          <a:off x="543768" y="255563"/>
          <a:ext cx="814633" cy="814633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47FD0-5F2A-448A-BBE0-3854D9647053}">
      <dsp:nvSpPr>
        <dsp:cNvPr id="0" name=""/>
        <dsp:cNvSpPr/>
      </dsp:nvSpPr>
      <dsp:spPr>
        <a:xfrm>
          <a:off x="1980502" y="631946"/>
          <a:ext cx="1913759" cy="14149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/>
            <a:t>Výměna zdroje **</a:t>
          </a:r>
          <a:br>
            <a:rPr lang="cs-CZ" sz="1600" b="0" kern="1200" dirty="0"/>
          </a:br>
          <a:r>
            <a:rPr lang="cs-CZ" sz="1600" b="1" kern="1200" dirty="0"/>
            <a:t>300 761 Kč</a:t>
          </a:r>
        </a:p>
      </dsp:txBody>
      <dsp:txXfrm>
        <a:off x="1980502" y="1197914"/>
        <a:ext cx="1913759" cy="565967"/>
      </dsp:txXfrm>
    </dsp:sp>
    <dsp:sp modelId="{E04B835F-18DC-47D5-9593-3F46EE1A4B25}">
      <dsp:nvSpPr>
        <dsp:cNvPr id="0" name=""/>
        <dsp:cNvSpPr/>
      </dsp:nvSpPr>
      <dsp:spPr>
        <a:xfrm>
          <a:off x="2519672" y="258598"/>
          <a:ext cx="814633" cy="814633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3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dsp:style>
    </dsp:sp>
    <dsp:sp modelId="{72CAC378-6773-4934-A157-0C8030A15E1F}">
      <dsp:nvSpPr>
        <dsp:cNvPr id="0" name=""/>
        <dsp:cNvSpPr/>
      </dsp:nvSpPr>
      <dsp:spPr>
        <a:xfrm>
          <a:off x="3935549" y="618809"/>
          <a:ext cx="1784923" cy="14090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/>
            <a:t>Solární termický ohřev vody **</a:t>
          </a:r>
          <a:br>
            <a:rPr lang="cs-CZ" sz="1600" b="0" kern="1200" dirty="0"/>
          </a:br>
          <a:r>
            <a:rPr lang="cs-CZ" sz="1600" b="1" kern="1200" dirty="0"/>
            <a:t>610 077 Kč</a:t>
          </a:r>
          <a:endParaRPr lang="cs-CZ" sz="1600" b="1" kern="1200" dirty="0">
            <a:solidFill>
              <a:schemeClr val="tx1"/>
            </a:solidFill>
          </a:endParaRPr>
        </a:p>
      </dsp:txBody>
      <dsp:txXfrm>
        <a:off x="3935549" y="1182428"/>
        <a:ext cx="1784923" cy="563619"/>
      </dsp:txXfrm>
    </dsp:sp>
    <dsp:sp modelId="{0A586EB1-28AF-47C1-B551-8BC256D97D82}">
      <dsp:nvSpPr>
        <dsp:cNvPr id="0" name=""/>
        <dsp:cNvSpPr/>
      </dsp:nvSpPr>
      <dsp:spPr>
        <a:xfrm>
          <a:off x="4425495" y="242632"/>
          <a:ext cx="814633" cy="814633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3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dsp:style>
    </dsp:sp>
    <dsp:sp modelId="{6DCE22FD-988C-41DB-A760-C29578CBA155}">
      <dsp:nvSpPr>
        <dsp:cNvPr id="0" name=""/>
        <dsp:cNvSpPr/>
      </dsp:nvSpPr>
      <dsp:spPr>
        <a:xfrm>
          <a:off x="5782943" y="578261"/>
          <a:ext cx="1882731" cy="13538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 dirty="0">
            <a:solidFill>
              <a:schemeClr val="accent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0" kern="1200" dirty="0"/>
            <a:t>FVE **</a:t>
          </a:r>
          <a:br>
            <a:rPr lang="cs-CZ" sz="1500" b="0" kern="1200" dirty="0"/>
          </a:br>
          <a:r>
            <a:rPr lang="cs-CZ" sz="1500" b="1" kern="1200" dirty="0"/>
            <a:t>113 821 Kč</a:t>
          </a:r>
          <a:endParaRPr lang="cs-CZ" sz="1600" b="1" kern="1200" dirty="0">
            <a:solidFill>
              <a:schemeClr val="accent1"/>
            </a:solidFill>
          </a:endParaRPr>
        </a:p>
      </dsp:txBody>
      <dsp:txXfrm>
        <a:off x="5782943" y="1119785"/>
        <a:ext cx="1882731" cy="541523"/>
      </dsp:txXfrm>
    </dsp:sp>
    <dsp:sp modelId="{DB1EC844-13EE-496D-A7FD-A6B05B64104C}">
      <dsp:nvSpPr>
        <dsp:cNvPr id="0" name=""/>
        <dsp:cNvSpPr/>
      </dsp:nvSpPr>
      <dsp:spPr>
        <a:xfrm>
          <a:off x="6376707" y="214097"/>
          <a:ext cx="814633" cy="814633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3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dsp:style>
    </dsp:sp>
    <dsp:sp modelId="{EB63C53C-E889-45CE-8DF1-A8D4A77FFA9D}">
      <dsp:nvSpPr>
        <dsp:cNvPr id="0" name=""/>
        <dsp:cNvSpPr/>
      </dsp:nvSpPr>
      <dsp:spPr>
        <a:xfrm>
          <a:off x="136839" y="1772815"/>
          <a:ext cx="7391995" cy="366952"/>
        </a:xfrm>
        <a:prstGeom prst="leftRight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CCF03-2B03-4720-B2B8-5647F2F915E0}">
      <dsp:nvSpPr>
        <dsp:cNvPr id="0" name=""/>
        <dsp:cNvSpPr/>
      </dsp:nvSpPr>
      <dsp:spPr>
        <a:xfrm>
          <a:off x="2240" y="648551"/>
          <a:ext cx="1912441" cy="13910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>
              <a:solidFill>
                <a:schemeClr val="bg1"/>
              </a:solidFill>
              <a:latin typeface="+mj-lt"/>
            </a:rPr>
            <a:t>Dešťovka **</a:t>
          </a:r>
          <a:br>
            <a:rPr lang="cs-CZ" sz="1600" b="1" kern="1200" dirty="0">
              <a:solidFill>
                <a:schemeClr val="bg1"/>
              </a:solidFill>
            </a:rPr>
          </a:br>
          <a:r>
            <a:rPr lang="cs-CZ" sz="1600" b="1" kern="12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222 249 Kč</a:t>
          </a:r>
          <a:endParaRPr lang="cs-CZ" sz="1600" b="1" kern="1200" dirty="0"/>
        </a:p>
      </dsp:txBody>
      <dsp:txXfrm>
        <a:off x="2240" y="1204958"/>
        <a:ext cx="1912441" cy="556407"/>
      </dsp:txXfrm>
    </dsp:sp>
    <dsp:sp modelId="{38585126-D0ED-4077-87A3-C703E2BE9907}">
      <dsp:nvSpPr>
        <dsp:cNvPr id="0" name=""/>
        <dsp:cNvSpPr/>
      </dsp:nvSpPr>
      <dsp:spPr>
        <a:xfrm>
          <a:off x="543768" y="255563"/>
          <a:ext cx="814633" cy="814633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3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dsp:style>
    </dsp:sp>
    <dsp:sp modelId="{72047FD0-5F2A-448A-BBE0-3854D9647053}">
      <dsp:nvSpPr>
        <dsp:cNvPr id="0" name=""/>
        <dsp:cNvSpPr/>
      </dsp:nvSpPr>
      <dsp:spPr>
        <a:xfrm>
          <a:off x="1980502" y="631946"/>
          <a:ext cx="1913759" cy="14149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/>
            <a:t>Dobíjecí stanice **</a:t>
          </a:r>
          <a:br>
            <a:rPr lang="cs-CZ" sz="1600" b="0" kern="1200" dirty="0"/>
          </a:br>
          <a:r>
            <a:rPr lang="cs-CZ" sz="1600" b="1" kern="1200" dirty="0"/>
            <a:t>540 716 Kč</a:t>
          </a:r>
        </a:p>
      </dsp:txBody>
      <dsp:txXfrm>
        <a:off x="1980502" y="1197914"/>
        <a:ext cx="1913759" cy="565967"/>
      </dsp:txXfrm>
    </dsp:sp>
    <dsp:sp modelId="{E04B835F-18DC-47D5-9593-3F46EE1A4B25}">
      <dsp:nvSpPr>
        <dsp:cNvPr id="0" name=""/>
        <dsp:cNvSpPr/>
      </dsp:nvSpPr>
      <dsp:spPr>
        <a:xfrm>
          <a:off x="2519672" y="258598"/>
          <a:ext cx="814633" cy="814633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3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dsp:style>
    </dsp:sp>
    <dsp:sp modelId="{72CAC378-6773-4934-A157-0C8030A15E1F}">
      <dsp:nvSpPr>
        <dsp:cNvPr id="0" name=""/>
        <dsp:cNvSpPr/>
      </dsp:nvSpPr>
      <dsp:spPr>
        <a:xfrm>
          <a:off x="3935549" y="618809"/>
          <a:ext cx="1784923" cy="14090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/>
            <a:t>Zeleň</a:t>
          </a:r>
          <a:br>
            <a:rPr lang="cs-CZ" sz="1600" b="0" kern="1200" dirty="0"/>
          </a:br>
          <a:r>
            <a:rPr lang="cs-CZ" sz="1600" b="1" kern="1200" dirty="0"/>
            <a:t>7 656 Kč</a:t>
          </a:r>
          <a:endParaRPr lang="cs-CZ" sz="1600" b="1" kern="1200" dirty="0">
            <a:solidFill>
              <a:schemeClr val="tx1"/>
            </a:solidFill>
          </a:endParaRPr>
        </a:p>
      </dsp:txBody>
      <dsp:txXfrm>
        <a:off x="3935549" y="1182428"/>
        <a:ext cx="1784923" cy="563619"/>
      </dsp:txXfrm>
    </dsp:sp>
    <dsp:sp modelId="{0A586EB1-28AF-47C1-B551-8BC256D97D82}">
      <dsp:nvSpPr>
        <dsp:cNvPr id="0" name=""/>
        <dsp:cNvSpPr/>
      </dsp:nvSpPr>
      <dsp:spPr>
        <a:xfrm>
          <a:off x="4425495" y="242632"/>
          <a:ext cx="814633" cy="814633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3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dsp:style>
    </dsp:sp>
    <dsp:sp modelId="{6DCE22FD-988C-41DB-A760-C29578CBA155}">
      <dsp:nvSpPr>
        <dsp:cNvPr id="0" name=""/>
        <dsp:cNvSpPr/>
      </dsp:nvSpPr>
      <dsp:spPr>
        <a:xfrm>
          <a:off x="5782943" y="574151"/>
          <a:ext cx="1882731" cy="13538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 dirty="0">
            <a:solidFill>
              <a:schemeClr val="accent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accent1"/>
              </a:solidFill>
            </a:rPr>
            <a:t>Projekt TZB                a publicita                  </a:t>
          </a:r>
          <a:r>
            <a:rPr lang="cs-CZ" sz="1500" b="1" kern="1200" dirty="0">
              <a:solidFill>
                <a:schemeClr val="accent1"/>
              </a:solidFill>
            </a:rPr>
            <a:t>17 500 Kč</a:t>
          </a:r>
          <a:endParaRPr lang="cs-CZ" sz="1600" b="1" kern="1200" dirty="0">
            <a:solidFill>
              <a:schemeClr val="accent1"/>
            </a:solidFill>
          </a:endParaRPr>
        </a:p>
      </dsp:txBody>
      <dsp:txXfrm>
        <a:off x="5782943" y="1115675"/>
        <a:ext cx="1882731" cy="541523"/>
      </dsp:txXfrm>
    </dsp:sp>
    <dsp:sp modelId="{DB1EC844-13EE-496D-A7FD-A6B05B64104C}">
      <dsp:nvSpPr>
        <dsp:cNvPr id="0" name=""/>
        <dsp:cNvSpPr/>
      </dsp:nvSpPr>
      <dsp:spPr>
        <a:xfrm>
          <a:off x="6319227" y="206366"/>
          <a:ext cx="814633" cy="814633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3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dsp:style>
    </dsp:sp>
    <dsp:sp modelId="{EB63C53C-E889-45CE-8DF1-A8D4A77FFA9D}">
      <dsp:nvSpPr>
        <dsp:cNvPr id="0" name=""/>
        <dsp:cNvSpPr/>
      </dsp:nvSpPr>
      <dsp:spPr>
        <a:xfrm>
          <a:off x="136839" y="1772815"/>
          <a:ext cx="7391995" cy="366952"/>
        </a:xfrm>
        <a:prstGeom prst="leftRight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388DF-1148-4F61-8B1B-A77DE62E078B}">
      <dsp:nvSpPr>
        <dsp:cNvPr id="0" name=""/>
        <dsp:cNvSpPr/>
      </dsp:nvSpPr>
      <dsp:spPr>
        <a:xfrm>
          <a:off x="853592" y="2376"/>
          <a:ext cx="1897471" cy="17431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/>
            <a:t>CELKOVÁ DODANÁ ENERGIE</a:t>
          </a:r>
        </a:p>
      </dsp:txBody>
      <dsp:txXfrm>
        <a:off x="1131470" y="257650"/>
        <a:ext cx="1341715" cy="1232574"/>
      </dsp:txXfrm>
    </dsp:sp>
    <dsp:sp modelId="{14500424-BC6A-448B-8EA8-939FF9D3E09F}">
      <dsp:nvSpPr>
        <dsp:cNvPr id="0" name=""/>
        <dsp:cNvSpPr/>
      </dsp:nvSpPr>
      <dsp:spPr>
        <a:xfrm>
          <a:off x="2855838" y="626299"/>
          <a:ext cx="433717" cy="414434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 dirty="0"/>
        </a:p>
      </dsp:txBody>
      <dsp:txXfrm>
        <a:off x="2855838" y="729908"/>
        <a:ext cx="330109" cy="207217"/>
      </dsp:txXfrm>
    </dsp:sp>
    <dsp:sp modelId="{33074DFA-4A93-4D35-9B12-714DE518CC08}">
      <dsp:nvSpPr>
        <dsp:cNvPr id="0" name=""/>
        <dsp:cNvSpPr/>
      </dsp:nvSpPr>
      <dsp:spPr>
        <a:xfrm>
          <a:off x="3337107" y="334795"/>
          <a:ext cx="1075908" cy="10759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b="1" kern="1200" dirty="0">
              <a:solidFill>
                <a:srgbClr val="FF0000"/>
              </a:solidFill>
            </a:rPr>
            <a:t>G</a:t>
          </a:r>
          <a:endParaRPr lang="cs-CZ" sz="4200" b="1" kern="1200" dirty="0">
            <a:solidFill>
              <a:srgbClr val="FF6600"/>
            </a:solidFill>
          </a:endParaRPr>
        </a:p>
      </dsp:txBody>
      <dsp:txXfrm>
        <a:off x="3494670" y="492358"/>
        <a:ext cx="760782" cy="760782"/>
      </dsp:txXfrm>
    </dsp:sp>
    <dsp:sp modelId="{90748144-9D7B-478D-98F9-0D5AF07DA6EB}">
      <dsp:nvSpPr>
        <dsp:cNvPr id="0" name=""/>
        <dsp:cNvSpPr/>
      </dsp:nvSpPr>
      <dsp:spPr>
        <a:xfrm>
          <a:off x="4500379" y="666496"/>
          <a:ext cx="412556" cy="412506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 dirty="0"/>
        </a:p>
      </dsp:txBody>
      <dsp:txXfrm>
        <a:off x="4500379" y="769623"/>
        <a:ext cx="309430" cy="206253"/>
      </dsp:txXfrm>
    </dsp:sp>
    <dsp:sp modelId="{37DCDFFA-B566-407B-A481-62F6B6D09EF4}">
      <dsp:nvSpPr>
        <dsp:cNvPr id="0" name=""/>
        <dsp:cNvSpPr/>
      </dsp:nvSpPr>
      <dsp:spPr>
        <a:xfrm>
          <a:off x="5000299" y="334795"/>
          <a:ext cx="1075908" cy="1075908"/>
        </a:xfrm>
        <a:prstGeom prst="ellipse">
          <a:avLst/>
        </a:prstGeom>
        <a:solidFill>
          <a:srgbClr val="054D0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b="1" kern="1200" dirty="0">
              <a:solidFill>
                <a:srgbClr val="29B21E"/>
              </a:solidFill>
            </a:rPr>
            <a:t>A</a:t>
          </a:r>
        </a:p>
      </dsp:txBody>
      <dsp:txXfrm>
        <a:off x="5157862" y="492358"/>
        <a:ext cx="760782" cy="7607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388DF-1148-4F61-8B1B-A77DE62E078B}">
      <dsp:nvSpPr>
        <dsp:cNvPr id="0" name=""/>
        <dsp:cNvSpPr/>
      </dsp:nvSpPr>
      <dsp:spPr>
        <a:xfrm>
          <a:off x="23460" y="33365"/>
          <a:ext cx="1923119" cy="1810498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/>
            <a:t>PRIMÁRNÍ NEOBNOVITEL ENERGIE</a:t>
          </a:r>
        </a:p>
      </dsp:txBody>
      <dsp:txXfrm>
        <a:off x="305094" y="298506"/>
        <a:ext cx="1359851" cy="1280216"/>
      </dsp:txXfrm>
    </dsp:sp>
    <dsp:sp modelId="{14500424-BC6A-448B-8EA8-939FF9D3E09F}">
      <dsp:nvSpPr>
        <dsp:cNvPr id="0" name=""/>
        <dsp:cNvSpPr/>
      </dsp:nvSpPr>
      <dsp:spPr>
        <a:xfrm>
          <a:off x="2055401" y="736087"/>
          <a:ext cx="390845" cy="392193"/>
        </a:xfrm>
        <a:prstGeom prst="rightArrow">
          <a:avLst/>
        </a:prstGeom>
        <a:solidFill>
          <a:srgbClr val="024F2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 dirty="0">
            <a:solidFill>
              <a:srgbClr val="FFFFFF"/>
            </a:solidFill>
            <a:latin typeface="Segoe UI"/>
            <a:ea typeface="+mn-ea"/>
            <a:cs typeface="+mn-cs"/>
          </a:endParaRPr>
        </a:p>
      </dsp:txBody>
      <dsp:txXfrm>
        <a:off x="2055401" y="834135"/>
        <a:ext cx="293134" cy="196097"/>
      </dsp:txXfrm>
    </dsp:sp>
    <dsp:sp modelId="{33074DFA-4A93-4D35-9B12-714DE518CC08}">
      <dsp:nvSpPr>
        <dsp:cNvPr id="0" name=""/>
        <dsp:cNvSpPr/>
      </dsp:nvSpPr>
      <dsp:spPr>
        <a:xfrm>
          <a:off x="2495637" y="414185"/>
          <a:ext cx="1117495" cy="1117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kern="1200" dirty="0">
              <a:solidFill>
                <a:srgbClr val="FF0000"/>
              </a:solidFill>
            </a:rPr>
            <a:t>G</a:t>
          </a:r>
        </a:p>
      </dsp:txBody>
      <dsp:txXfrm>
        <a:off x="2659290" y="577838"/>
        <a:ext cx="790189" cy="790189"/>
      </dsp:txXfrm>
    </dsp:sp>
    <dsp:sp modelId="{90748144-9D7B-478D-98F9-0D5AF07DA6EB}">
      <dsp:nvSpPr>
        <dsp:cNvPr id="0" name=""/>
        <dsp:cNvSpPr/>
      </dsp:nvSpPr>
      <dsp:spPr>
        <a:xfrm>
          <a:off x="3703873" y="741541"/>
          <a:ext cx="416292" cy="462783"/>
        </a:xfrm>
        <a:prstGeom prst="rightArrow">
          <a:avLst/>
        </a:prstGeom>
        <a:solidFill>
          <a:srgbClr val="024F2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 dirty="0">
            <a:solidFill>
              <a:srgbClr val="FFFFFF"/>
            </a:solidFill>
            <a:latin typeface="Segoe UI"/>
            <a:ea typeface="+mn-ea"/>
            <a:cs typeface="+mn-cs"/>
          </a:endParaRPr>
        </a:p>
      </dsp:txBody>
      <dsp:txXfrm>
        <a:off x="3703873" y="857237"/>
        <a:ext cx="312219" cy="231391"/>
      </dsp:txXfrm>
    </dsp:sp>
    <dsp:sp modelId="{37DCDFFA-B566-407B-A481-62F6B6D09EF4}">
      <dsp:nvSpPr>
        <dsp:cNvPr id="0" name=""/>
        <dsp:cNvSpPr/>
      </dsp:nvSpPr>
      <dsp:spPr>
        <a:xfrm>
          <a:off x="4210906" y="414185"/>
          <a:ext cx="1117495" cy="1117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1" kern="1200" dirty="0">
              <a:solidFill>
                <a:schemeClr val="accent2"/>
              </a:solidFill>
            </a:rPr>
            <a:t>B</a:t>
          </a:r>
          <a:endParaRPr lang="cs-CZ" sz="4400" b="1" kern="1200" dirty="0">
            <a:solidFill>
              <a:schemeClr val="accent2">
                <a:lumMod val="40000"/>
                <a:lumOff val="60000"/>
              </a:schemeClr>
            </a:solidFill>
          </a:endParaRPr>
        </a:p>
      </dsp:txBody>
      <dsp:txXfrm>
        <a:off x="4374559" y="577838"/>
        <a:ext cx="790189" cy="7901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388DF-1148-4F61-8B1B-A77DE62E078B}">
      <dsp:nvSpPr>
        <dsp:cNvPr id="0" name=""/>
        <dsp:cNvSpPr/>
      </dsp:nvSpPr>
      <dsp:spPr>
        <a:xfrm>
          <a:off x="172764" y="0"/>
          <a:ext cx="1771557" cy="1736729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cap="all" baseline="0" dirty="0">
              <a:ea typeface="Aptos" panose="020B0004020202020204" pitchFamily="34" charset="0"/>
              <a:cs typeface="Times New Roman" panose="02020603050405020304" pitchFamily="18" charset="0"/>
            </a:rPr>
            <a:t>Průměrný součinitel prostupu tepla</a:t>
          </a:r>
          <a:endParaRPr lang="cs-CZ" sz="1600" b="0" kern="1200" cap="all" baseline="0" dirty="0"/>
        </a:p>
      </dsp:txBody>
      <dsp:txXfrm>
        <a:off x="432203" y="254338"/>
        <a:ext cx="1252679" cy="1228053"/>
      </dsp:txXfrm>
    </dsp:sp>
    <dsp:sp modelId="{14500424-BC6A-448B-8EA8-939FF9D3E09F}">
      <dsp:nvSpPr>
        <dsp:cNvPr id="0" name=""/>
        <dsp:cNvSpPr/>
      </dsp:nvSpPr>
      <dsp:spPr>
        <a:xfrm>
          <a:off x="2048710" y="617434"/>
          <a:ext cx="413387" cy="425244"/>
        </a:xfrm>
        <a:prstGeom prst="rightArrow">
          <a:avLst/>
        </a:prstGeom>
        <a:solidFill>
          <a:srgbClr val="024F2F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 dirty="0">
            <a:solidFill>
              <a:srgbClr val="FFFFFF"/>
            </a:solidFill>
            <a:latin typeface="Segoe UI"/>
            <a:ea typeface="+mn-ea"/>
            <a:cs typeface="+mn-cs"/>
          </a:endParaRPr>
        </a:p>
      </dsp:txBody>
      <dsp:txXfrm>
        <a:off x="2048710" y="723745"/>
        <a:ext cx="310040" cy="212622"/>
      </dsp:txXfrm>
    </dsp:sp>
    <dsp:sp modelId="{33074DFA-4A93-4D35-9B12-714DE518CC08}">
      <dsp:nvSpPr>
        <dsp:cNvPr id="0" name=""/>
        <dsp:cNvSpPr/>
      </dsp:nvSpPr>
      <dsp:spPr>
        <a:xfrm>
          <a:off x="2509475" y="333164"/>
          <a:ext cx="1071962" cy="10719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b="1" kern="1200" dirty="0">
              <a:solidFill>
                <a:srgbClr val="FF0000"/>
              </a:solidFill>
            </a:rPr>
            <a:t>G</a:t>
          </a:r>
        </a:p>
      </dsp:txBody>
      <dsp:txXfrm>
        <a:off x="2666460" y="490149"/>
        <a:ext cx="757992" cy="757992"/>
      </dsp:txXfrm>
    </dsp:sp>
    <dsp:sp modelId="{90748144-9D7B-478D-98F9-0D5AF07DA6EB}">
      <dsp:nvSpPr>
        <dsp:cNvPr id="0" name=""/>
        <dsp:cNvSpPr/>
      </dsp:nvSpPr>
      <dsp:spPr>
        <a:xfrm>
          <a:off x="3668481" y="622430"/>
          <a:ext cx="350660" cy="493430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/>
        </a:p>
      </dsp:txBody>
      <dsp:txXfrm>
        <a:off x="3668481" y="745788"/>
        <a:ext cx="262995" cy="246715"/>
      </dsp:txXfrm>
    </dsp:sp>
    <dsp:sp modelId="{37DCDFFA-B566-407B-A481-62F6B6D09EF4}">
      <dsp:nvSpPr>
        <dsp:cNvPr id="0" name=""/>
        <dsp:cNvSpPr/>
      </dsp:nvSpPr>
      <dsp:spPr>
        <a:xfrm>
          <a:off x="4106185" y="333164"/>
          <a:ext cx="1071962" cy="10719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b="1" kern="1200" dirty="0">
              <a:solidFill>
                <a:schemeClr val="accent2"/>
              </a:solidFill>
            </a:rPr>
            <a:t>B</a:t>
          </a:r>
          <a:endParaRPr lang="cs-CZ" sz="4200" b="1" kern="1200" dirty="0">
            <a:solidFill>
              <a:schemeClr val="accent2">
                <a:lumMod val="40000"/>
                <a:lumOff val="60000"/>
              </a:schemeClr>
            </a:solidFill>
          </a:endParaRPr>
        </a:p>
      </dsp:txBody>
      <dsp:txXfrm>
        <a:off x="4263170" y="490149"/>
        <a:ext cx="757992" cy="757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36BE6-78E2-4803-BA78-CC33E2D72512}" type="datetimeFigureOut">
              <a:rPr lang="cs-CZ" smtClean="0"/>
              <a:t>31.10.2024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5DAF1-4CFE-43E1-8A28-C0EF6A7F16D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5142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94EAA-3A60-471A-825E-C46F3CBF8F03}" type="datetimeFigureOut">
              <a:rPr lang="cs-CZ" smtClean="0"/>
              <a:t>31.10.2024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5630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6B51A-2E60-4DFC-84F8-2995E054CE1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6496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2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2.pn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432" y="476672"/>
            <a:ext cx="1818868" cy="1584176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ctrTitle" hasCustomPrompt="1"/>
          </p:nvPr>
        </p:nvSpPr>
        <p:spPr>
          <a:xfrm>
            <a:off x="983432" y="2683769"/>
            <a:ext cx="10153128" cy="1465312"/>
          </a:xfrm>
        </p:spPr>
        <p:txBody>
          <a:bodyPr/>
          <a:lstStyle>
            <a:lvl1pPr>
              <a:defRPr b="1">
                <a:solidFill>
                  <a:srgbClr val="003AA9"/>
                </a:solidFill>
              </a:defRPr>
            </a:lvl1pPr>
          </a:lstStyle>
          <a:p>
            <a:r>
              <a:rPr lang="cs-CZ" dirty="0"/>
              <a:t>Toto je pouze slepý název prezentace</a:t>
            </a:r>
          </a:p>
        </p:txBody>
      </p:sp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983432" y="5027888"/>
            <a:ext cx="10153128" cy="1126976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Příjmení</a:t>
            </a:r>
          </a:p>
          <a:p>
            <a:r>
              <a:rPr lang="cs-CZ" dirty="0"/>
              <a:t>oddělení, odbor</a:t>
            </a:r>
          </a:p>
          <a:p>
            <a:r>
              <a:rPr lang="cs-CZ" dirty="0"/>
              <a:t>Státní fond životního prostředí ČR</a:t>
            </a: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1285" y="663200"/>
            <a:ext cx="6980773" cy="9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25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 userDrawn="1"/>
        </p:nvSpPr>
        <p:spPr>
          <a:xfrm>
            <a:off x="623392" y="3595875"/>
            <a:ext cx="8428218" cy="14463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000" algn="l">
              <a:lnSpc>
                <a:spcPct val="100000"/>
              </a:lnSpc>
            </a:pPr>
            <a:r>
              <a:rPr lang="cs-CZ" sz="2800" b="0" dirty="0">
                <a:solidFill>
                  <a:schemeClr val="tx1"/>
                </a:solidFill>
                <a:latin typeface="+mn-lt"/>
              </a:rPr>
              <a:t>e-mail: </a:t>
            </a:r>
            <a:r>
              <a:rPr lang="cs-CZ" sz="2800" b="1" dirty="0">
                <a:solidFill>
                  <a:schemeClr val="tx1"/>
                </a:solidFill>
                <a:latin typeface="+mn-lt"/>
              </a:rPr>
              <a:t>info@sfzp.cz</a:t>
            </a:r>
            <a:endParaRPr lang="cs-CZ" sz="2800" b="0" dirty="0">
              <a:solidFill>
                <a:schemeClr val="tx1"/>
              </a:solidFill>
              <a:latin typeface="+mn-lt"/>
            </a:endParaRPr>
          </a:p>
          <a:p>
            <a:pPr marL="108000" algn="l">
              <a:lnSpc>
                <a:spcPct val="100000"/>
              </a:lnSpc>
            </a:pPr>
            <a:r>
              <a:rPr lang="cs-CZ" sz="2800" b="0" dirty="0">
                <a:solidFill>
                  <a:schemeClr val="tx1"/>
                </a:solidFill>
                <a:latin typeface="+mn-lt"/>
              </a:rPr>
              <a:t>zelená linka: </a:t>
            </a:r>
            <a:r>
              <a:rPr lang="cs-CZ" sz="2800" b="1" dirty="0">
                <a:solidFill>
                  <a:schemeClr val="tx1"/>
                </a:solidFill>
                <a:latin typeface="+mn-lt"/>
              </a:rPr>
              <a:t>800 260 500</a:t>
            </a:r>
          </a:p>
          <a:p>
            <a:pPr marL="108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kern="1200" dirty="0">
                <a:solidFill>
                  <a:srgbClr val="003AA9"/>
                </a:solidFill>
                <a:latin typeface="+mj-lt"/>
                <a:ea typeface="+mj-ea"/>
                <a:cs typeface="+mj-cs"/>
              </a:rPr>
              <a:t>www.</a:t>
            </a:r>
            <a:r>
              <a:rPr lang="cs-CZ" sz="2800" b="1" kern="1200" dirty="0">
                <a:solidFill>
                  <a:srgbClr val="3DA200"/>
                </a:solidFill>
                <a:latin typeface="+mj-lt"/>
                <a:ea typeface="+mj-ea"/>
                <a:cs typeface="+mj-cs"/>
              </a:rPr>
              <a:t>novazelena</a:t>
            </a:r>
            <a:r>
              <a:rPr lang="cs-CZ" sz="2800" b="1" kern="1200" dirty="0">
                <a:solidFill>
                  <a:srgbClr val="B3D200"/>
                </a:solidFill>
                <a:latin typeface="+mj-lt"/>
                <a:ea typeface="+mj-ea"/>
                <a:cs typeface="+mj-cs"/>
              </a:rPr>
              <a:t>usporam.cz</a:t>
            </a:r>
          </a:p>
          <a:p>
            <a:pPr marL="108000" algn="l">
              <a:lnSpc>
                <a:spcPct val="100000"/>
              </a:lnSpc>
            </a:pPr>
            <a:r>
              <a:rPr lang="cs-CZ" sz="2800" b="1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18" name="Rectangle 2"/>
          <p:cNvSpPr txBox="1">
            <a:spLocks noChangeArrowheads="1"/>
          </p:cNvSpPr>
          <p:nvPr userDrawn="1"/>
        </p:nvSpPr>
        <p:spPr>
          <a:xfrm>
            <a:off x="695400" y="2126047"/>
            <a:ext cx="6336704" cy="8508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400" b="1" dirty="0">
                <a:solidFill>
                  <a:srgbClr val="003AA9"/>
                </a:solidFill>
                <a:latin typeface="+mn-lt"/>
              </a:rPr>
              <a:t>Děkuji za pozornost!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8707" y="5766113"/>
            <a:ext cx="2127986" cy="59264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4072" y="5881830"/>
            <a:ext cx="2140755" cy="476927"/>
          </a:xfrm>
          <a:prstGeom prst="rect">
            <a:avLst/>
          </a:prstGeom>
        </p:spPr>
      </p:pic>
      <p:sp>
        <p:nvSpPr>
          <p:cNvPr id="10" name="Obdélník 9"/>
          <p:cNvSpPr/>
          <p:nvPr userDrawn="1"/>
        </p:nvSpPr>
        <p:spPr>
          <a:xfrm>
            <a:off x="6240016" y="116632"/>
            <a:ext cx="554461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887" y="5589240"/>
            <a:ext cx="5556208" cy="76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2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vodn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7001614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502E"/>
              </a:solidFill>
            </a:endParaRP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01613" y="0"/>
            <a:ext cx="5190387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562AB39-CDDB-3976-46C7-8AE009D56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4002975"/>
            <a:ext cx="6482033" cy="898963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6" name="Zástupný symbol pro text 12"/>
          <p:cNvSpPr>
            <a:spLocks noGrp="1"/>
          </p:cNvSpPr>
          <p:nvPr>
            <p:ph type="body" sz="quarter" idx="13"/>
          </p:nvPr>
        </p:nvSpPr>
        <p:spPr>
          <a:xfrm>
            <a:off x="244497" y="5681344"/>
            <a:ext cx="5609546" cy="34795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244496" y="6029302"/>
            <a:ext cx="5449292" cy="277230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grpSp>
        <p:nvGrpSpPr>
          <p:cNvPr id="9" name="Skupina 8"/>
          <p:cNvGrpSpPr/>
          <p:nvPr userDrawn="1"/>
        </p:nvGrpSpPr>
        <p:grpSpPr>
          <a:xfrm>
            <a:off x="259589" y="332508"/>
            <a:ext cx="2592530" cy="714680"/>
            <a:chOff x="259589" y="332508"/>
            <a:chExt cx="2592530" cy="714680"/>
          </a:xfrm>
        </p:grpSpPr>
        <p:pic>
          <p:nvPicPr>
            <p:cNvPr id="2" name="Obrázek 1"/>
            <p:cNvPicPr>
              <a:picLocks noChangeAspect="1"/>
            </p:cNvPicPr>
            <p:nvPr userDrawn="1"/>
          </p:nvPicPr>
          <p:blipFill rotWithShape="1">
            <a:blip r:embed="rId2"/>
            <a:srcRect r="72566"/>
            <a:stretch/>
          </p:blipFill>
          <p:spPr>
            <a:xfrm>
              <a:off x="259589" y="332508"/>
              <a:ext cx="712295" cy="714680"/>
            </a:xfrm>
            <a:prstGeom prst="rect">
              <a:avLst/>
            </a:prstGeom>
          </p:spPr>
        </p:pic>
        <p:pic>
          <p:nvPicPr>
            <p:cNvPr id="4" name="Obrázek 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84609" y="455168"/>
              <a:ext cx="1667510" cy="470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001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ávěreč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7001614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502E"/>
              </a:solidFill>
            </a:endParaRP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01613" y="0"/>
            <a:ext cx="5190387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562AB39-CDDB-3976-46C7-8AE009D56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4002975"/>
            <a:ext cx="6482033" cy="898963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Děkuji za pozornost</a:t>
            </a:r>
            <a:endParaRPr lang="en-US" dirty="0"/>
          </a:p>
        </p:txBody>
      </p:sp>
      <p:sp>
        <p:nvSpPr>
          <p:cNvPr id="6" name="Zástupný symbol pro text 12"/>
          <p:cNvSpPr>
            <a:spLocks noGrp="1"/>
          </p:cNvSpPr>
          <p:nvPr>
            <p:ph type="body" sz="quarter" idx="13"/>
          </p:nvPr>
        </p:nvSpPr>
        <p:spPr>
          <a:xfrm>
            <a:off x="244497" y="5681344"/>
            <a:ext cx="5609546" cy="34795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244496" y="6029302"/>
            <a:ext cx="5449292" cy="277230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grpSp>
        <p:nvGrpSpPr>
          <p:cNvPr id="9" name="Skupina 8"/>
          <p:cNvGrpSpPr/>
          <p:nvPr userDrawn="1"/>
        </p:nvGrpSpPr>
        <p:grpSpPr>
          <a:xfrm>
            <a:off x="259589" y="332508"/>
            <a:ext cx="2592530" cy="714680"/>
            <a:chOff x="259589" y="332508"/>
            <a:chExt cx="2592530" cy="714680"/>
          </a:xfrm>
        </p:grpSpPr>
        <p:pic>
          <p:nvPicPr>
            <p:cNvPr id="10" name="Obrázek 9"/>
            <p:cNvPicPr>
              <a:picLocks noChangeAspect="1"/>
            </p:cNvPicPr>
            <p:nvPr userDrawn="1"/>
          </p:nvPicPr>
          <p:blipFill rotWithShape="1">
            <a:blip r:embed="rId2"/>
            <a:srcRect r="72566"/>
            <a:stretch/>
          </p:blipFill>
          <p:spPr>
            <a:xfrm>
              <a:off x="259589" y="332508"/>
              <a:ext cx="712295" cy="714680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84609" y="455168"/>
              <a:ext cx="1667510" cy="470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7752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319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19932"/>
              </a:solidFill>
            </a:endParaRP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87817" y="0"/>
            <a:ext cx="8601128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11" name="Zástupný text 19">
            <a:extLst>
              <a:ext uri="{FF2B5EF4-FFF2-40B4-BE49-F238E27FC236}">
                <a16:creationId xmlns:a16="http://schemas.microsoft.com/office/drawing/2014/main" id="{D69A1ABE-1778-8481-E65E-D3A727DC4B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246050"/>
            <a:ext cx="3068637" cy="26721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9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630273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77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B7B9757D-F856-2AB2-66EB-E083E72BE416}"/>
              </a:ext>
            </a:extLst>
          </p:cNvPr>
          <p:cNvSpPr/>
          <p:nvPr userDrawn="1"/>
        </p:nvSpPr>
        <p:spPr>
          <a:xfrm>
            <a:off x="3587817" y="0"/>
            <a:ext cx="8601128" cy="3429000"/>
          </a:xfrm>
          <a:prstGeom prst="rect">
            <a:avLst/>
          </a:prstGeom>
          <a:solidFill>
            <a:srgbClr val="65B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87816" y="3429000"/>
            <a:ext cx="8601128" cy="3429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Zástupný text 17">
            <a:extLst>
              <a:ext uri="{FF2B5EF4-FFF2-40B4-BE49-F238E27FC236}">
                <a16:creationId xmlns:a16="http://schemas.microsoft.com/office/drawing/2014/main" id="{164CF6FE-A5B5-4FBF-D667-13B731FA0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03700" y="615460"/>
            <a:ext cx="7442569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22" name="Zástupný text 19">
            <a:extLst>
              <a:ext uri="{FF2B5EF4-FFF2-40B4-BE49-F238E27FC236}">
                <a16:creationId xmlns:a16="http://schemas.microsoft.com/office/drawing/2014/main" id="{AED18843-85BC-A117-78B7-43C1ED6BE1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3700" y="1355292"/>
            <a:ext cx="7442569" cy="15541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10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90"/>
          <a:stretch/>
        </p:blipFill>
        <p:spPr>
          <a:xfrm>
            <a:off x="361628" y="5352966"/>
            <a:ext cx="1203221" cy="103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33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n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7001614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502E"/>
              </a:solidFill>
            </a:endParaRP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01613" y="0"/>
            <a:ext cx="5190387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562AB39-CDDB-3976-46C7-8AE009D56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4002975"/>
            <a:ext cx="6482033" cy="898963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6" name="Zástupný symbol pro text 12"/>
          <p:cNvSpPr>
            <a:spLocks noGrp="1"/>
          </p:cNvSpPr>
          <p:nvPr>
            <p:ph type="body" sz="quarter" idx="13"/>
          </p:nvPr>
        </p:nvSpPr>
        <p:spPr>
          <a:xfrm>
            <a:off x="244497" y="5681344"/>
            <a:ext cx="5609546" cy="34795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244496" y="6029302"/>
            <a:ext cx="5449292" cy="277230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grpSp>
        <p:nvGrpSpPr>
          <p:cNvPr id="13" name="Skupina 12"/>
          <p:cNvGrpSpPr/>
          <p:nvPr userDrawn="1"/>
        </p:nvGrpSpPr>
        <p:grpSpPr>
          <a:xfrm>
            <a:off x="259589" y="332508"/>
            <a:ext cx="2592530" cy="714680"/>
            <a:chOff x="259589" y="332508"/>
            <a:chExt cx="2592530" cy="714680"/>
          </a:xfrm>
        </p:grpSpPr>
        <p:pic>
          <p:nvPicPr>
            <p:cNvPr id="14" name="Obrázek 13"/>
            <p:cNvPicPr>
              <a:picLocks noChangeAspect="1"/>
            </p:cNvPicPr>
            <p:nvPr userDrawn="1"/>
          </p:nvPicPr>
          <p:blipFill rotWithShape="1">
            <a:blip r:embed="rId2"/>
            <a:srcRect r="72566"/>
            <a:stretch/>
          </p:blipFill>
          <p:spPr>
            <a:xfrm>
              <a:off x="259589" y="332508"/>
              <a:ext cx="712295" cy="714680"/>
            </a:xfrm>
            <a:prstGeom prst="rect">
              <a:avLst/>
            </a:prstGeom>
          </p:spPr>
        </p:pic>
        <p:pic>
          <p:nvPicPr>
            <p:cNvPr id="15" name="Obrázek 1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84609" y="455168"/>
              <a:ext cx="1667510" cy="470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5534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odra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2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53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5"/>
          <p:cNvSpPr>
            <a:spLocks noGrp="1"/>
          </p:cNvSpPr>
          <p:nvPr>
            <p:ph idx="1"/>
          </p:nvPr>
        </p:nvSpPr>
        <p:spPr>
          <a:xfrm>
            <a:off x="4255504" y="1734532"/>
            <a:ext cx="7307046" cy="465782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9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14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_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B7B9757D-F856-2AB2-66EB-E083E72BE416}"/>
              </a:ext>
            </a:extLst>
          </p:cNvPr>
          <p:cNvSpPr/>
          <p:nvPr userDrawn="1"/>
        </p:nvSpPr>
        <p:spPr>
          <a:xfrm>
            <a:off x="3587817" y="0"/>
            <a:ext cx="8601128" cy="3429000"/>
          </a:xfrm>
          <a:prstGeom prst="rect">
            <a:avLst/>
          </a:prstGeom>
          <a:solidFill>
            <a:srgbClr val="65B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Zástupný text 17">
            <a:extLst>
              <a:ext uri="{FF2B5EF4-FFF2-40B4-BE49-F238E27FC236}">
                <a16:creationId xmlns:a16="http://schemas.microsoft.com/office/drawing/2014/main" id="{164CF6FE-A5B5-4FBF-D667-13B731FA0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03700" y="615460"/>
            <a:ext cx="7442569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22" name="Zástupný text 19">
            <a:extLst>
              <a:ext uri="{FF2B5EF4-FFF2-40B4-BE49-F238E27FC236}">
                <a16:creationId xmlns:a16="http://schemas.microsoft.com/office/drawing/2014/main" id="{AED18843-85BC-A117-78B7-43C1ED6BE1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3700" y="1355292"/>
            <a:ext cx="7442569" cy="15541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49B7043-C75A-DE69-5F75-2A873A49C467}"/>
              </a:ext>
            </a:extLst>
          </p:cNvPr>
          <p:cNvSpPr/>
          <p:nvPr userDrawn="1"/>
        </p:nvSpPr>
        <p:spPr>
          <a:xfrm>
            <a:off x="3587817" y="3429000"/>
            <a:ext cx="8601128" cy="3429000"/>
          </a:xfrm>
          <a:prstGeom prst="rect">
            <a:avLst/>
          </a:prstGeom>
          <a:solidFill>
            <a:srgbClr val="B0C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Zástupný text 17">
            <a:extLst>
              <a:ext uri="{FF2B5EF4-FFF2-40B4-BE49-F238E27FC236}">
                <a16:creationId xmlns:a16="http://schemas.microsoft.com/office/drawing/2014/main" id="{5700A674-F4D3-273C-F7BF-1C322C552E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3700" y="4044460"/>
            <a:ext cx="7442569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3" name="Zástupný text 19">
            <a:extLst>
              <a:ext uri="{FF2B5EF4-FFF2-40B4-BE49-F238E27FC236}">
                <a16:creationId xmlns:a16="http://schemas.microsoft.com/office/drawing/2014/main" id="{06E8D138-E12B-FDE6-6F27-7BD7DC70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3700" y="4784292"/>
            <a:ext cx="7442569" cy="15541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14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65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B7B9757D-F856-2AB2-66EB-E083E72BE416}"/>
              </a:ext>
            </a:extLst>
          </p:cNvPr>
          <p:cNvSpPr/>
          <p:nvPr userDrawn="1"/>
        </p:nvSpPr>
        <p:spPr>
          <a:xfrm>
            <a:off x="3587817" y="0"/>
            <a:ext cx="8601128" cy="3429000"/>
          </a:xfrm>
          <a:prstGeom prst="rect">
            <a:avLst/>
          </a:prstGeom>
          <a:solidFill>
            <a:srgbClr val="65B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87816" y="3429000"/>
            <a:ext cx="8601128" cy="3429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1" name="Zástupný text 17">
            <a:extLst>
              <a:ext uri="{FF2B5EF4-FFF2-40B4-BE49-F238E27FC236}">
                <a16:creationId xmlns:a16="http://schemas.microsoft.com/office/drawing/2014/main" id="{164CF6FE-A5B5-4FBF-D667-13B731FA0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03700" y="615460"/>
            <a:ext cx="7442569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22" name="Zástupný text 19">
            <a:extLst>
              <a:ext uri="{FF2B5EF4-FFF2-40B4-BE49-F238E27FC236}">
                <a16:creationId xmlns:a16="http://schemas.microsoft.com/office/drawing/2014/main" id="{AED18843-85BC-A117-78B7-43C1ED6BE1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3700" y="1355292"/>
            <a:ext cx="7442569" cy="15541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10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47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90872"/>
            <a:ext cx="12192000" cy="58671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1988840"/>
            <a:ext cx="10363200" cy="1611611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14400" y="4149080"/>
            <a:ext cx="10363200" cy="148972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0728"/>
            <a:ext cx="12204000" cy="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34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_pole_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ADE8C48E-2922-1A58-116D-DD306057F2DF}"/>
              </a:ext>
            </a:extLst>
          </p:cNvPr>
          <p:cNvSpPr/>
          <p:nvPr userDrawn="1"/>
        </p:nvSpPr>
        <p:spPr>
          <a:xfrm>
            <a:off x="7007629" y="0"/>
            <a:ext cx="5184371" cy="3429000"/>
          </a:xfrm>
          <a:prstGeom prst="rect">
            <a:avLst/>
          </a:prstGeom>
          <a:solidFill>
            <a:srgbClr val="B0C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7B9757D-F856-2AB2-66EB-E083E72BE416}"/>
              </a:ext>
            </a:extLst>
          </p:cNvPr>
          <p:cNvSpPr/>
          <p:nvPr userDrawn="1"/>
        </p:nvSpPr>
        <p:spPr>
          <a:xfrm>
            <a:off x="7007605" y="3429000"/>
            <a:ext cx="5181339" cy="3429000"/>
          </a:xfrm>
          <a:prstGeom prst="rect">
            <a:avLst/>
          </a:prstGeom>
          <a:solidFill>
            <a:srgbClr val="65B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87816" y="0"/>
            <a:ext cx="3419813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3046EFC6-8179-D102-6CB6-FFEC488743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47344" y="640080"/>
            <a:ext cx="4098925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4F4165BC-E376-3CC9-F1AC-4CC471318F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47344" y="1371917"/>
            <a:ext cx="4098925" cy="15541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21" name="Zástupný text 17">
            <a:extLst>
              <a:ext uri="{FF2B5EF4-FFF2-40B4-BE49-F238E27FC236}">
                <a16:creationId xmlns:a16="http://schemas.microsoft.com/office/drawing/2014/main" id="{164CF6FE-A5B5-4FBF-D667-13B731FA0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47344" y="4044460"/>
            <a:ext cx="4098925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22" name="Zástupný text 19">
            <a:extLst>
              <a:ext uri="{FF2B5EF4-FFF2-40B4-BE49-F238E27FC236}">
                <a16:creationId xmlns:a16="http://schemas.microsoft.com/office/drawing/2014/main" id="{AED18843-85BC-A117-78B7-43C1ED6BE1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47344" y="4784292"/>
            <a:ext cx="4098925" cy="15541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13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60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odra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319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319932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9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55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319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19932"/>
              </a:solidFill>
            </a:endParaRP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87817" y="0"/>
            <a:ext cx="8601128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11" name="Zástupný text 19">
            <a:extLst>
              <a:ext uri="{FF2B5EF4-FFF2-40B4-BE49-F238E27FC236}">
                <a16:creationId xmlns:a16="http://schemas.microsoft.com/office/drawing/2014/main" id="{D69A1ABE-1778-8481-E65E-D3A727DC4B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246050"/>
            <a:ext cx="3068637" cy="26721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9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630273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21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3_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319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19932"/>
              </a:solidFill>
            </a:endParaRP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07629" y="3429000"/>
            <a:ext cx="5181315" cy="3429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10" name="Zástupný symbol obrázku 2">
            <a:extLst>
              <a:ext uri="{FF2B5EF4-FFF2-40B4-BE49-F238E27FC236}">
                <a16:creationId xmlns:a16="http://schemas.microsoft.com/office/drawing/2014/main" id="{7940F9E3-25BC-841B-1665-5EC03B1F3E0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587816" y="0"/>
            <a:ext cx="3419813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11" name="Zástupný symbol obrázku 2">
            <a:extLst>
              <a:ext uri="{FF2B5EF4-FFF2-40B4-BE49-F238E27FC236}">
                <a16:creationId xmlns:a16="http://schemas.microsoft.com/office/drawing/2014/main" id="{E4697B59-EF97-B146-EF45-168E188EA7A6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007629" y="0"/>
            <a:ext cx="5181315" cy="3429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9" name="Zástupný text 19">
            <a:extLst>
              <a:ext uri="{FF2B5EF4-FFF2-40B4-BE49-F238E27FC236}">
                <a16:creationId xmlns:a16="http://schemas.microsoft.com/office/drawing/2014/main" id="{B2F48C53-FAB0-82FF-BCFC-737CBF3815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246050"/>
            <a:ext cx="3068637" cy="26721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12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74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2_pole_vertikal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319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19932"/>
              </a:solidFill>
            </a:endParaRPr>
          </a:p>
        </p:txBody>
      </p:sp>
      <p:sp>
        <p:nvSpPr>
          <p:cNvPr id="11" name="Zástupný symbol obrázku 2">
            <a:extLst>
              <a:ext uri="{FF2B5EF4-FFF2-40B4-BE49-F238E27FC236}">
                <a16:creationId xmlns:a16="http://schemas.microsoft.com/office/drawing/2014/main" id="{E4697B59-EF97-B146-EF45-168E188EA7A6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3587817" y="0"/>
            <a:ext cx="4304432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12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246050"/>
            <a:ext cx="3068637" cy="26721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13" name="Zástupný symbol obrázku 2">
            <a:extLst>
              <a:ext uri="{FF2B5EF4-FFF2-40B4-BE49-F238E27FC236}">
                <a16:creationId xmlns:a16="http://schemas.microsoft.com/office/drawing/2014/main" id="{33A6A43E-EE60-7175-6E8B-3B00464CD885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887568" y="0"/>
            <a:ext cx="4304432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9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67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2_pole_horizontal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319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19932"/>
              </a:solidFill>
            </a:endParaRP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87817" y="3429000"/>
            <a:ext cx="8601128" cy="3429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11" name="Zástupný symbol obrázku 2">
            <a:extLst>
              <a:ext uri="{FF2B5EF4-FFF2-40B4-BE49-F238E27FC236}">
                <a16:creationId xmlns:a16="http://schemas.microsoft.com/office/drawing/2014/main" id="{E4697B59-EF97-B146-EF45-168E188EA7A6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3587817" y="0"/>
            <a:ext cx="8601128" cy="3429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12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246050"/>
            <a:ext cx="3068637" cy="26721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9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60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ázek 23" descr="Obsah obrázku text&#10;&#10;Popis byl vytvořen automaticky">
            <a:extLst>
              <a:ext uri="{FF2B5EF4-FFF2-40B4-BE49-F238E27FC236}">
                <a16:creationId xmlns:a16="http://schemas.microsoft.com/office/drawing/2014/main" id="{E2684C24-D2E6-E892-5D40-582860407D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89" y="5746967"/>
            <a:ext cx="2350607" cy="64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579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Z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19932"/>
              </a:solidFill>
            </a:endParaRPr>
          </a:p>
        </p:txBody>
      </p:sp>
      <p:pic>
        <p:nvPicPr>
          <p:cNvPr id="21" name="Obrázek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58" y="5701136"/>
            <a:ext cx="2977268" cy="625227"/>
          </a:xfrm>
          <a:prstGeom prst="rect">
            <a:avLst/>
          </a:prstGeom>
        </p:spPr>
      </p:pic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14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200436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Nová zelená úsporám</a:t>
            </a:r>
            <a:endParaRPr lang="en-US" dirty="0"/>
          </a:p>
        </p:txBody>
      </p:sp>
      <p:sp>
        <p:nvSpPr>
          <p:cNvPr id="15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013559"/>
            <a:ext cx="3068637" cy="26721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cxnSp>
        <p:nvCxnSpPr>
          <p:cNvPr id="12" name="Přímá spojnice 11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760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ZÚ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19932"/>
              </a:solidFill>
            </a:endParaRPr>
          </a:p>
        </p:txBody>
      </p:sp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14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200436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Nová zelená úsporám</a:t>
            </a:r>
            <a:br>
              <a:rPr lang="cs-CZ" dirty="0"/>
            </a:br>
            <a:r>
              <a:rPr lang="cs-CZ" dirty="0" err="1"/>
              <a:t>Light</a:t>
            </a:r>
            <a:endParaRPr lang="en-US" dirty="0"/>
          </a:p>
        </p:txBody>
      </p:sp>
      <p:sp>
        <p:nvSpPr>
          <p:cNvPr id="15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408251"/>
            <a:ext cx="3068637" cy="22768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cxnSp>
        <p:nvCxnSpPr>
          <p:cNvPr id="12" name="Přímá spojnice 11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530" y="5614468"/>
            <a:ext cx="2923607" cy="813491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31" y="5051177"/>
            <a:ext cx="2458252" cy="56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0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PŽ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19932"/>
              </a:solidFill>
            </a:endParaRPr>
          </a:p>
        </p:txBody>
      </p:sp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12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795888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Národní program Životní prostředí</a:t>
            </a:r>
            <a:endParaRPr lang="en-US" dirty="0"/>
          </a:p>
        </p:txBody>
      </p:sp>
      <p:sp>
        <p:nvSpPr>
          <p:cNvPr id="13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974611"/>
            <a:ext cx="3068637" cy="155455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endParaRPr lang="en-US" dirty="0"/>
          </a:p>
        </p:txBody>
      </p:sp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459" y="5890477"/>
            <a:ext cx="1885220" cy="51694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27" y="5240250"/>
            <a:ext cx="1912706" cy="336144"/>
          </a:xfrm>
          <a:prstGeom prst="rect">
            <a:avLst/>
          </a:prstGeom>
        </p:spPr>
      </p:pic>
      <p:cxnSp>
        <p:nvCxnSpPr>
          <p:cNvPr id="17" name="Přímá spojnice 16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173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767408" y="1274429"/>
            <a:ext cx="10517384" cy="78641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766763" y="2349500"/>
            <a:ext cx="10518775" cy="37433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0549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PŽP - zastřešujíc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19932"/>
              </a:solidFill>
            </a:endParaRPr>
          </a:p>
        </p:txBody>
      </p:sp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12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795888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Národní program Životní prostředí</a:t>
            </a:r>
            <a:endParaRPr lang="en-US" dirty="0"/>
          </a:p>
        </p:txBody>
      </p:sp>
      <p:sp>
        <p:nvSpPr>
          <p:cNvPr id="13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934347"/>
            <a:ext cx="3068637" cy="156136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Zastřešující schéma</a:t>
            </a:r>
            <a:endParaRPr lang="en-US" dirty="0"/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297" y="5141815"/>
            <a:ext cx="2200573" cy="570581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884" y="5890477"/>
            <a:ext cx="1885220" cy="516948"/>
          </a:xfrm>
          <a:prstGeom prst="rect">
            <a:avLst/>
          </a:prstGeom>
        </p:spPr>
      </p:pic>
      <p:cxnSp>
        <p:nvCxnSpPr>
          <p:cNvPr id="15" name="Přímá spojnice 14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6682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PŽP - Národní plán obno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19932"/>
              </a:solidFill>
            </a:endParaRPr>
          </a:p>
        </p:txBody>
      </p:sp>
      <p:pic>
        <p:nvPicPr>
          <p:cNvPr id="21" name="Obrázek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70" y="5729796"/>
            <a:ext cx="2213938" cy="662556"/>
          </a:xfrm>
          <a:prstGeom prst="rect">
            <a:avLst/>
          </a:prstGeom>
        </p:spPr>
      </p:pic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12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795888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Národní program Životní prostředí</a:t>
            </a:r>
            <a:endParaRPr lang="en-US" dirty="0"/>
          </a:p>
        </p:txBody>
      </p:sp>
      <p:sp>
        <p:nvSpPr>
          <p:cNvPr id="13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866690"/>
            <a:ext cx="3068637" cy="156136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Národní plán obnovy</a:t>
            </a:r>
            <a:endParaRPr lang="en-US" dirty="0"/>
          </a:p>
        </p:txBody>
      </p:sp>
      <p:cxnSp>
        <p:nvCxnSpPr>
          <p:cNvPr id="14" name="Přímá spojnice 13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0288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é fon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19932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74" y="5534441"/>
            <a:ext cx="745183" cy="835630"/>
          </a:xfrm>
          <a:prstGeom prst="rect">
            <a:avLst/>
          </a:prstGeom>
        </p:spPr>
      </p:pic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14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200436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Norské fondy</a:t>
            </a:r>
            <a:endParaRPr lang="en-US" dirty="0"/>
          </a:p>
        </p:txBody>
      </p:sp>
      <p:sp>
        <p:nvSpPr>
          <p:cNvPr id="15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1862274"/>
            <a:ext cx="3068637" cy="26721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cxnSp>
        <p:nvCxnSpPr>
          <p:cNvPr id="12" name="Přímá spojnice 11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894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Ž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19932"/>
              </a:solidFill>
            </a:endParaRPr>
          </a:p>
        </p:txBody>
      </p:sp>
      <p:pic>
        <p:nvPicPr>
          <p:cNvPr id="28" name="Obrázek 2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091" y="5862196"/>
            <a:ext cx="2200573" cy="570581"/>
          </a:xfrm>
          <a:prstGeom prst="rect">
            <a:avLst/>
          </a:prstGeom>
        </p:spPr>
      </p:pic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14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795888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Operační program Životní prostředí</a:t>
            </a:r>
            <a:endParaRPr lang="en-US" dirty="0"/>
          </a:p>
        </p:txBody>
      </p:sp>
      <p:pic>
        <p:nvPicPr>
          <p:cNvPr id="19" name="Obrázek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410" y="5286195"/>
            <a:ext cx="1927431" cy="317270"/>
          </a:xfrm>
          <a:prstGeom prst="rect">
            <a:avLst/>
          </a:prstGeom>
        </p:spPr>
      </p:pic>
      <p:sp>
        <p:nvSpPr>
          <p:cNvPr id="12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866690"/>
            <a:ext cx="3068637" cy="156136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endParaRPr lang="en-US" dirty="0"/>
          </a:p>
        </p:txBody>
      </p:sp>
      <p:cxnSp>
        <p:nvCxnSpPr>
          <p:cNvPr id="17" name="Přímá spojnice 16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3033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19932"/>
              </a:solidFill>
            </a:endParaRPr>
          </a:p>
        </p:txBody>
      </p:sp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grpSp>
        <p:nvGrpSpPr>
          <p:cNvPr id="2" name="Skupina 1"/>
          <p:cNvGrpSpPr/>
          <p:nvPr userDrawn="1"/>
        </p:nvGrpSpPr>
        <p:grpSpPr>
          <a:xfrm>
            <a:off x="344433" y="5351074"/>
            <a:ext cx="1880296" cy="228559"/>
            <a:chOff x="479256" y="4019095"/>
            <a:chExt cx="7409096" cy="900610"/>
          </a:xfrm>
        </p:grpSpPr>
        <p:pic>
          <p:nvPicPr>
            <p:cNvPr id="26" name="Obrázek 25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256" y="4019095"/>
              <a:ext cx="900610" cy="900610"/>
            </a:xfrm>
            <a:prstGeom prst="rect">
              <a:avLst/>
            </a:prstGeom>
          </p:spPr>
        </p:pic>
        <p:pic>
          <p:nvPicPr>
            <p:cNvPr id="27" name="Obrázek 26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4004" y="4019095"/>
              <a:ext cx="900610" cy="900610"/>
            </a:xfrm>
            <a:prstGeom prst="rect">
              <a:avLst/>
            </a:prstGeom>
          </p:spPr>
        </p:pic>
        <p:pic>
          <p:nvPicPr>
            <p:cNvPr id="29" name="Obrázek 28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8752" y="4019095"/>
              <a:ext cx="900610" cy="900610"/>
            </a:xfrm>
            <a:prstGeom prst="rect">
              <a:avLst/>
            </a:prstGeom>
          </p:spPr>
        </p:pic>
        <p:pic>
          <p:nvPicPr>
            <p:cNvPr id="31" name="Obrázek 30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3500" y="4019095"/>
              <a:ext cx="900610" cy="900610"/>
            </a:xfrm>
            <a:prstGeom prst="rect">
              <a:avLst/>
            </a:prstGeom>
          </p:spPr>
        </p:pic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18248" y="4019095"/>
              <a:ext cx="900610" cy="900610"/>
            </a:xfrm>
            <a:prstGeom prst="rect">
              <a:avLst/>
            </a:prstGeom>
          </p:spPr>
        </p:pic>
        <p:pic>
          <p:nvPicPr>
            <p:cNvPr id="33" name="Obrázek 32"/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2996" y="4019095"/>
              <a:ext cx="900610" cy="900610"/>
            </a:xfrm>
            <a:prstGeom prst="rect">
              <a:avLst/>
            </a:prstGeom>
          </p:spPr>
        </p:pic>
        <p:pic>
          <p:nvPicPr>
            <p:cNvPr id="34" name="Obrázek 33"/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87742" y="4019095"/>
              <a:ext cx="900610" cy="900610"/>
            </a:xfrm>
            <a:prstGeom prst="rect">
              <a:avLst/>
            </a:prstGeom>
          </p:spPr>
        </p:pic>
      </p:grpSp>
      <p:sp>
        <p:nvSpPr>
          <p:cNvPr id="18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6594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Operační program Spravedlivá transformace</a:t>
            </a:r>
            <a:endParaRPr lang="en-US" dirty="0"/>
          </a:p>
        </p:txBody>
      </p:sp>
      <p:pic>
        <p:nvPicPr>
          <p:cNvPr id="22" name="Obrázek 21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48" y="5862196"/>
            <a:ext cx="2200573" cy="570581"/>
          </a:xfrm>
          <a:prstGeom prst="rect">
            <a:avLst/>
          </a:prstGeom>
        </p:spPr>
      </p:pic>
      <p:sp>
        <p:nvSpPr>
          <p:cNvPr id="24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799144"/>
            <a:ext cx="3068637" cy="156136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endParaRPr lang="en-US" dirty="0"/>
          </a:p>
        </p:txBody>
      </p:sp>
      <p:cxnSp>
        <p:nvCxnSpPr>
          <p:cNvPr id="25" name="Přímá spojnice 24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227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19932"/>
              </a:solidFill>
            </a:endParaRPr>
          </a:p>
        </p:txBody>
      </p:sp>
      <p:pic>
        <p:nvPicPr>
          <p:cNvPr id="17" name="Obrázek 1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530" y="5614468"/>
            <a:ext cx="2923607" cy="813491"/>
          </a:xfrm>
          <a:prstGeom prst="rect">
            <a:avLst/>
          </a:prstGeom>
        </p:spPr>
      </p:pic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18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209475" cy="967926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Modernizační fond</a:t>
            </a:r>
            <a:endParaRPr lang="en-US" dirty="0"/>
          </a:p>
        </p:txBody>
      </p:sp>
      <p:sp>
        <p:nvSpPr>
          <p:cNvPr id="19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1818140"/>
            <a:ext cx="3068637" cy="156136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endParaRPr lang="en-US" dirty="0"/>
          </a:p>
        </p:txBody>
      </p:sp>
      <p:cxnSp>
        <p:nvCxnSpPr>
          <p:cNvPr id="3" name="Přímá spojnice 2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5479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7001614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502E"/>
              </a:solidFill>
            </a:endParaRP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01613" y="0"/>
            <a:ext cx="5190387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562AB39-CDDB-3976-46C7-8AE009D56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4002975"/>
            <a:ext cx="6482033" cy="898963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Děkuji za pozornost</a:t>
            </a:r>
            <a:endParaRPr lang="en-US" dirty="0"/>
          </a:p>
        </p:txBody>
      </p:sp>
      <p:sp>
        <p:nvSpPr>
          <p:cNvPr id="6" name="Zástupný symbol pro text 12"/>
          <p:cNvSpPr>
            <a:spLocks noGrp="1"/>
          </p:cNvSpPr>
          <p:nvPr>
            <p:ph type="body" sz="quarter" idx="13"/>
          </p:nvPr>
        </p:nvSpPr>
        <p:spPr>
          <a:xfrm>
            <a:off x="244497" y="5681344"/>
            <a:ext cx="5609546" cy="34795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244496" y="6029302"/>
            <a:ext cx="5449292" cy="277230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grpSp>
        <p:nvGrpSpPr>
          <p:cNvPr id="9" name="Skupina 8"/>
          <p:cNvGrpSpPr/>
          <p:nvPr userDrawn="1"/>
        </p:nvGrpSpPr>
        <p:grpSpPr>
          <a:xfrm>
            <a:off x="259589" y="332508"/>
            <a:ext cx="2592530" cy="714680"/>
            <a:chOff x="259589" y="332508"/>
            <a:chExt cx="2592530" cy="714680"/>
          </a:xfrm>
        </p:grpSpPr>
        <p:pic>
          <p:nvPicPr>
            <p:cNvPr id="10" name="Obrázek 9"/>
            <p:cNvPicPr>
              <a:picLocks noChangeAspect="1"/>
            </p:cNvPicPr>
            <p:nvPr userDrawn="1"/>
          </p:nvPicPr>
          <p:blipFill rotWithShape="1">
            <a:blip r:embed="rId2"/>
            <a:srcRect r="72566"/>
            <a:stretch/>
          </p:blipFill>
          <p:spPr>
            <a:xfrm>
              <a:off x="259589" y="332508"/>
              <a:ext cx="712295" cy="714680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84609" y="455168"/>
              <a:ext cx="1667510" cy="470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84680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z l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5"/>
          <p:cNvSpPr>
            <a:spLocks noGrp="1"/>
          </p:cNvSpPr>
          <p:nvPr>
            <p:ph idx="1"/>
          </p:nvPr>
        </p:nvSpPr>
        <p:spPr>
          <a:xfrm>
            <a:off x="4255504" y="1734532"/>
            <a:ext cx="7307046" cy="465782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9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89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n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7001614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502E"/>
              </a:solidFill>
            </a:endParaRP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01613" y="0"/>
            <a:ext cx="5190387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562AB39-CDDB-3976-46C7-8AE009D56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4002975"/>
            <a:ext cx="6482033" cy="898963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6" name="Zástupný symbol pro text 12"/>
          <p:cNvSpPr>
            <a:spLocks noGrp="1"/>
          </p:cNvSpPr>
          <p:nvPr>
            <p:ph type="body" sz="quarter" idx="13"/>
          </p:nvPr>
        </p:nvSpPr>
        <p:spPr>
          <a:xfrm>
            <a:off x="244497" y="5681344"/>
            <a:ext cx="5609546" cy="34795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244496" y="6029302"/>
            <a:ext cx="5449292" cy="277230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grpSp>
        <p:nvGrpSpPr>
          <p:cNvPr id="13" name="Skupina 12"/>
          <p:cNvGrpSpPr/>
          <p:nvPr userDrawn="1"/>
        </p:nvGrpSpPr>
        <p:grpSpPr>
          <a:xfrm>
            <a:off x="259589" y="332508"/>
            <a:ext cx="2592530" cy="714680"/>
            <a:chOff x="259589" y="332508"/>
            <a:chExt cx="2592530" cy="714680"/>
          </a:xfrm>
        </p:grpSpPr>
        <p:pic>
          <p:nvPicPr>
            <p:cNvPr id="14" name="Obrázek 13"/>
            <p:cNvPicPr>
              <a:picLocks noChangeAspect="1"/>
            </p:cNvPicPr>
            <p:nvPr userDrawn="1"/>
          </p:nvPicPr>
          <p:blipFill rotWithShape="1">
            <a:blip r:embed="rId2"/>
            <a:srcRect r="72566"/>
            <a:stretch/>
          </p:blipFill>
          <p:spPr>
            <a:xfrm>
              <a:off x="259589" y="332508"/>
              <a:ext cx="712295" cy="714680"/>
            </a:xfrm>
            <a:prstGeom prst="rect">
              <a:avLst/>
            </a:prstGeom>
          </p:spPr>
        </p:pic>
        <p:pic>
          <p:nvPicPr>
            <p:cNvPr id="15" name="Obrázek 1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84609" y="455168"/>
              <a:ext cx="1667510" cy="470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02914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odra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2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9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408" y="1268760"/>
            <a:ext cx="10657184" cy="720080"/>
          </a:xfrm>
        </p:spPr>
        <p:txBody>
          <a:bodyPr anchor="t" anchorCtr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7408" y="2316013"/>
            <a:ext cx="5384800" cy="3921299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2316013"/>
            <a:ext cx="5226992" cy="3921299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32402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5"/>
          <p:cNvSpPr>
            <a:spLocks noGrp="1"/>
          </p:cNvSpPr>
          <p:nvPr>
            <p:ph idx="1"/>
          </p:nvPr>
        </p:nvSpPr>
        <p:spPr>
          <a:xfrm>
            <a:off x="4255504" y="1734532"/>
            <a:ext cx="7307046" cy="465782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9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772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_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B7B9757D-F856-2AB2-66EB-E083E72BE416}"/>
              </a:ext>
            </a:extLst>
          </p:cNvPr>
          <p:cNvSpPr/>
          <p:nvPr userDrawn="1"/>
        </p:nvSpPr>
        <p:spPr>
          <a:xfrm>
            <a:off x="3587817" y="0"/>
            <a:ext cx="8601128" cy="3429000"/>
          </a:xfrm>
          <a:prstGeom prst="rect">
            <a:avLst/>
          </a:prstGeom>
          <a:solidFill>
            <a:srgbClr val="65B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Zástupný text 17">
            <a:extLst>
              <a:ext uri="{FF2B5EF4-FFF2-40B4-BE49-F238E27FC236}">
                <a16:creationId xmlns:a16="http://schemas.microsoft.com/office/drawing/2014/main" id="{164CF6FE-A5B5-4FBF-D667-13B731FA0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03700" y="615460"/>
            <a:ext cx="7442569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22" name="Zástupný text 19">
            <a:extLst>
              <a:ext uri="{FF2B5EF4-FFF2-40B4-BE49-F238E27FC236}">
                <a16:creationId xmlns:a16="http://schemas.microsoft.com/office/drawing/2014/main" id="{AED18843-85BC-A117-78B7-43C1ED6BE1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3700" y="1355292"/>
            <a:ext cx="7442569" cy="15541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49B7043-C75A-DE69-5F75-2A873A49C467}"/>
              </a:ext>
            </a:extLst>
          </p:cNvPr>
          <p:cNvSpPr/>
          <p:nvPr userDrawn="1"/>
        </p:nvSpPr>
        <p:spPr>
          <a:xfrm>
            <a:off x="3587817" y="3429000"/>
            <a:ext cx="8601128" cy="3429000"/>
          </a:xfrm>
          <a:prstGeom prst="rect">
            <a:avLst/>
          </a:prstGeom>
          <a:solidFill>
            <a:srgbClr val="B0C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Zástupný text 17">
            <a:extLst>
              <a:ext uri="{FF2B5EF4-FFF2-40B4-BE49-F238E27FC236}">
                <a16:creationId xmlns:a16="http://schemas.microsoft.com/office/drawing/2014/main" id="{5700A674-F4D3-273C-F7BF-1C322C552E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3700" y="4044460"/>
            <a:ext cx="7442569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3" name="Zástupný text 19">
            <a:extLst>
              <a:ext uri="{FF2B5EF4-FFF2-40B4-BE49-F238E27FC236}">
                <a16:creationId xmlns:a16="http://schemas.microsoft.com/office/drawing/2014/main" id="{06E8D138-E12B-FDE6-6F27-7BD7DC70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3700" y="4784292"/>
            <a:ext cx="7442569" cy="15541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14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512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B7B9757D-F856-2AB2-66EB-E083E72BE416}"/>
              </a:ext>
            </a:extLst>
          </p:cNvPr>
          <p:cNvSpPr/>
          <p:nvPr userDrawn="1"/>
        </p:nvSpPr>
        <p:spPr>
          <a:xfrm>
            <a:off x="3587817" y="0"/>
            <a:ext cx="8601128" cy="3429000"/>
          </a:xfrm>
          <a:prstGeom prst="rect">
            <a:avLst/>
          </a:prstGeom>
          <a:solidFill>
            <a:srgbClr val="65B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87816" y="3429000"/>
            <a:ext cx="8601128" cy="3429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1" name="Zástupný text 17">
            <a:extLst>
              <a:ext uri="{FF2B5EF4-FFF2-40B4-BE49-F238E27FC236}">
                <a16:creationId xmlns:a16="http://schemas.microsoft.com/office/drawing/2014/main" id="{164CF6FE-A5B5-4FBF-D667-13B731FA0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03700" y="615460"/>
            <a:ext cx="7442569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22" name="Zástupný text 19">
            <a:extLst>
              <a:ext uri="{FF2B5EF4-FFF2-40B4-BE49-F238E27FC236}">
                <a16:creationId xmlns:a16="http://schemas.microsoft.com/office/drawing/2014/main" id="{AED18843-85BC-A117-78B7-43C1ED6BE1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3700" y="1355292"/>
            <a:ext cx="7442569" cy="15541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10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07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_pole_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ADE8C48E-2922-1A58-116D-DD306057F2DF}"/>
              </a:ext>
            </a:extLst>
          </p:cNvPr>
          <p:cNvSpPr/>
          <p:nvPr userDrawn="1"/>
        </p:nvSpPr>
        <p:spPr>
          <a:xfrm>
            <a:off x="7007629" y="0"/>
            <a:ext cx="5184371" cy="3429000"/>
          </a:xfrm>
          <a:prstGeom prst="rect">
            <a:avLst/>
          </a:prstGeom>
          <a:solidFill>
            <a:srgbClr val="B0C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7B9757D-F856-2AB2-66EB-E083E72BE416}"/>
              </a:ext>
            </a:extLst>
          </p:cNvPr>
          <p:cNvSpPr/>
          <p:nvPr userDrawn="1"/>
        </p:nvSpPr>
        <p:spPr>
          <a:xfrm>
            <a:off x="7007605" y="3429000"/>
            <a:ext cx="5181339" cy="3429000"/>
          </a:xfrm>
          <a:prstGeom prst="rect">
            <a:avLst/>
          </a:prstGeom>
          <a:solidFill>
            <a:srgbClr val="65B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87816" y="0"/>
            <a:ext cx="3419813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3046EFC6-8179-D102-6CB6-FFEC488743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47344" y="640080"/>
            <a:ext cx="4098925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4F4165BC-E376-3CC9-F1AC-4CC471318F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47344" y="1371917"/>
            <a:ext cx="4098925" cy="15541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21" name="Zástupný text 17">
            <a:extLst>
              <a:ext uri="{FF2B5EF4-FFF2-40B4-BE49-F238E27FC236}">
                <a16:creationId xmlns:a16="http://schemas.microsoft.com/office/drawing/2014/main" id="{164CF6FE-A5B5-4FBF-D667-13B731FA0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47344" y="4044460"/>
            <a:ext cx="4098925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22" name="Zástupný text 19">
            <a:extLst>
              <a:ext uri="{FF2B5EF4-FFF2-40B4-BE49-F238E27FC236}">
                <a16:creationId xmlns:a16="http://schemas.microsoft.com/office/drawing/2014/main" id="{AED18843-85BC-A117-78B7-43C1ED6BE1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47344" y="4784292"/>
            <a:ext cx="4098925" cy="15541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13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294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odra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319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319932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9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635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319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19932"/>
              </a:solidFill>
            </a:endParaRP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87817" y="0"/>
            <a:ext cx="8601128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11" name="Zástupný text 19">
            <a:extLst>
              <a:ext uri="{FF2B5EF4-FFF2-40B4-BE49-F238E27FC236}">
                <a16:creationId xmlns:a16="http://schemas.microsoft.com/office/drawing/2014/main" id="{D69A1ABE-1778-8481-E65E-D3A727DC4B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246050"/>
            <a:ext cx="3068637" cy="26721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9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630273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165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3_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319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19932"/>
              </a:solidFill>
            </a:endParaRP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07629" y="3429000"/>
            <a:ext cx="5181315" cy="3429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10" name="Zástupný symbol obrázku 2">
            <a:extLst>
              <a:ext uri="{FF2B5EF4-FFF2-40B4-BE49-F238E27FC236}">
                <a16:creationId xmlns:a16="http://schemas.microsoft.com/office/drawing/2014/main" id="{7940F9E3-25BC-841B-1665-5EC03B1F3E0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587816" y="0"/>
            <a:ext cx="3419813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11" name="Zástupný symbol obrázku 2">
            <a:extLst>
              <a:ext uri="{FF2B5EF4-FFF2-40B4-BE49-F238E27FC236}">
                <a16:creationId xmlns:a16="http://schemas.microsoft.com/office/drawing/2014/main" id="{E4697B59-EF97-B146-EF45-168E188EA7A6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007629" y="0"/>
            <a:ext cx="5181315" cy="3429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9" name="Zástupný text 19">
            <a:extLst>
              <a:ext uri="{FF2B5EF4-FFF2-40B4-BE49-F238E27FC236}">
                <a16:creationId xmlns:a16="http://schemas.microsoft.com/office/drawing/2014/main" id="{B2F48C53-FAB0-82FF-BCFC-737CBF3815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246050"/>
            <a:ext cx="3068637" cy="26721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12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706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2_pole_vertikal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319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19932"/>
              </a:solidFill>
            </a:endParaRPr>
          </a:p>
        </p:txBody>
      </p:sp>
      <p:sp>
        <p:nvSpPr>
          <p:cNvPr id="11" name="Zástupný symbol obrázku 2">
            <a:extLst>
              <a:ext uri="{FF2B5EF4-FFF2-40B4-BE49-F238E27FC236}">
                <a16:creationId xmlns:a16="http://schemas.microsoft.com/office/drawing/2014/main" id="{E4697B59-EF97-B146-EF45-168E188EA7A6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3587817" y="0"/>
            <a:ext cx="4304432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12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246050"/>
            <a:ext cx="3068637" cy="26721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13" name="Zástupný symbol obrázku 2">
            <a:extLst>
              <a:ext uri="{FF2B5EF4-FFF2-40B4-BE49-F238E27FC236}">
                <a16:creationId xmlns:a16="http://schemas.microsoft.com/office/drawing/2014/main" id="{33A6A43E-EE60-7175-6E8B-3B00464CD885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887568" y="0"/>
            <a:ext cx="4304432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9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61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2_pole_horizontal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319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19932"/>
              </a:solidFill>
            </a:endParaRP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87817" y="3429000"/>
            <a:ext cx="8601128" cy="3429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11" name="Zástupný symbol obrázku 2">
            <a:extLst>
              <a:ext uri="{FF2B5EF4-FFF2-40B4-BE49-F238E27FC236}">
                <a16:creationId xmlns:a16="http://schemas.microsoft.com/office/drawing/2014/main" id="{E4697B59-EF97-B146-EF45-168E188EA7A6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3587817" y="0"/>
            <a:ext cx="8601128" cy="3429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12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246050"/>
            <a:ext cx="3068637" cy="26721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9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016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ázek 23" descr="Obsah obrázku text&#10;&#10;Popis byl vytvořen automaticky">
            <a:extLst>
              <a:ext uri="{FF2B5EF4-FFF2-40B4-BE49-F238E27FC236}">
                <a16:creationId xmlns:a16="http://schemas.microsoft.com/office/drawing/2014/main" id="{E2684C24-D2E6-E892-5D40-582860407D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89" y="5746967"/>
            <a:ext cx="2350607" cy="64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9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69409" y="2213174"/>
            <a:ext cx="51105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69409" y="2980199"/>
            <a:ext cx="5110567" cy="3273227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767408" y="1268760"/>
            <a:ext cx="10657184" cy="720080"/>
          </a:xfrm>
        </p:spPr>
        <p:txBody>
          <a:bodyPr anchor="t" anchorCtr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text 2"/>
          <p:cNvSpPr>
            <a:spLocks noGrp="1"/>
          </p:cNvSpPr>
          <p:nvPr>
            <p:ph type="body" idx="13"/>
          </p:nvPr>
        </p:nvSpPr>
        <p:spPr>
          <a:xfrm>
            <a:off x="6314025" y="2213174"/>
            <a:ext cx="51105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obsah 3"/>
          <p:cNvSpPr>
            <a:spLocks noGrp="1"/>
          </p:cNvSpPr>
          <p:nvPr>
            <p:ph sz="half" idx="14"/>
          </p:nvPr>
        </p:nvSpPr>
        <p:spPr>
          <a:xfrm>
            <a:off x="6314025" y="2980199"/>
            <a:ext cx="5110567" cy="3273227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19540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Z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19932"/>
              </a:solidFill>
            </a:endParaRPr>
          </a:p>
        </p:txBody>
      </p:sp>
      <p:pic>
        <p:nvPicPr>
          <p:cNvPr id="21" name="Obrázek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58" y="5701136"/>
            <a:ext cx="2977268" cy="625227"/>
          </a:xfrm>
          <a:prstGeom prst="rect">
            <a:avLst/>
          </a:prstGeom>
        </p:spPr>
      </p:pic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14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200436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Nová zelená úsporám</a:t>
            </a:r>
            <a:endParaRPr lang="en-US" dirty="0"/>
          </a:p>
        </p:txBody>
      </p:sp>
      <p:sp>
        <p:nvSpPr>
          <p:cNvPr id="15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013559"/>
            <a:ext cx="3068637" cy="26721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cxnSp>
        <p:nvCxnSpPr>
          <p:cNvPr id="12" name="Přímá spojnice 11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3103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ZÚ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19932"/>
              </a:solidFill>
            </a:endParaRPr>
          </a:p>
        </p:txBody>
      </p:sp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14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200436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Nová zelená úsporám</a:t>
            </a:r>
            <a:br>
              <a:rPr lang="cs-CZ" dirty="0"/>
            </a:br>
            <a:r>
              <a:rPr lang="cs-CZ" dirty="0" err="1"/>
              <a:t>Light</a:t>
            </a:r>
            <a:endParaRPr lang="en-US" dirty="0"/>
          </a:p>
        </p:txBody>
      </p:sp>
      <p:sp>
        <p:nvSpPr>
          <p:cNvPr id="15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408251"/>
            <a:ext cx="3068637" cy="22768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cxnSp>
        <p:nvCxnSpPr>
          <p:cNvPr id="12" name="Přímá spojnice 11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530" y="5614468"/>
            <a:ext cx="2923607" cy="813491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31" y="5051177"/>
            <a:ext cx="2458252" cy="56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101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PŽ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19932"/>
              </a:solidFill>
            </a:endParaRPr>
          </a:p>
        </p:txBody>
      </p:sp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12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795888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Národní program Životní prostředí</a:t>
            </a:r>
            <a:endParaRPr lang="en-US" dirty="0"/>
          </a:p>
        </p:txBody>
      </p:sp>
      <p:sp>
        <p:nvSpPr>
          <p:cNvPr id="13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974611"/>
            <a:ext cx="3068637" cy="155455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endParaRPr lang="en-US" dirty="0"/>
          </a:p>
        </p:txBody>
      </p:sp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459" y="5890477"/>
            <a:ext cx="1885220" cy="51694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27" y="5240250"/>
            <a:ext cx="1912706" cy="336144"/>
          </a:xfrm>
          <a:prstGeom prst="rect">
            <a:avLst/>
          </a:prstGeom>
        </p:spPr>
      </p:pic>
      <p:cxnSp>
        <p:nvCxnSpPr>
          <p:cNvPr id="17" name="Přímá spojnice 16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5997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PŽP - zastřešujíc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19932"/>
              </a:solidFill>
            </a:endParaRPr>
          </a:p>
        </p:txBody>
      </p:sp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12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795888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Národní program Životní prostředí</a:t>
            </a:r>
            <a:endParaRPr lang="en-US" dirty="0"/>
          </a:p>
        </p:txBody>
      </p:sp>
      <p:sp>
        <p:nvSpPr>
          <p:cNvPr id="13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934347"/>
            <a:ext cx="3068637" cy="156136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Zastřešující schéma</a:t>
            </a:r>
            <a:endParaRPr lang="en-US" dirty="0"/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297" y="5141815"/>
            <a:ext cx="2200573" cy="570581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884" y="5890477"/>
            <a:ext cx="1885220" cy="516948"/>
          </a:xfrm>
          <a:prstGeom prst="rect">
            <a:avLst/>
          </a:prstGeom>
        </p:spPr>
      </p:pic>
      <p:cxnSp>
        <p:nvCxnSpPr>
          <p:cNvPr id="15" name="Přímá spojnice 14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5936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PŽP - Národní plán obno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19932"/>
              </a:solidFill>
            </a:endParaRPr>
          </a:p>
        </p:txBody>
      </p:sp>
      <p:pic>
        <p:nvPicPr>
          <p:cNvPr id="21" name="Obrázek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70" y="5729796"/>
            <a:ext cx="2213938" cy="662556"/>
          </a:xfrm>
          <a:prstGeom prst="rect">
            <a:avLst/>
          </a:prstGeom>
        </p:spPr>
      </p:pic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12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795888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Národní program Životní prostředí</a:t>
            </a:r>
            <a:endParaRPr lang="en-US" dirty="0"/>
          </a:p>
        </p:txBody>
      </p:sp>
      <p:sp>
        <p:nvSpPr>
          <p:cNvPr id="13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866690"/>
            <a:ext cx="3068637" cy="156136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Národní plán obnovy</a:t>
            </a:r>
            <a:endParaRPr lang="en-US" dirty="0"/>
          </a:p>
        </p:txBody>
      </p:sp>
      <p:cxnSp>
        <p:nvCxnSpPr>
          <p:cNvPr id="14" name="Přímá spojnice 13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3148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é fon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19932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74" y="5534441"/>
            <a:ext cx="745183" cy="835630"/>
          </a:xfrm>
          <a:prstGeom prst="rect">
            <a:avLst/>
          </a:prstGeom>
        </p:spPr>
      </p:pic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14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200436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Norské fondy</a:t>
            </a:r>
            <a:endParaRPr lang="en-US" dirty="0"/>
          </a:p>
        </p:txBody>
      </p:sp>
      <p:sp>
        <p:nvSpPr>
          <p:cNvPr id="15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1862274"/>
            <a:ext cx="3068637" cy="26721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cxnSp>
        <p:nvCxnSpPr>
          <p:cNvPr id="12" name="Přímá spojnice 11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0649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Ž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19932"/>
              </a:solidFill>
            </a:endParaRPr>
          </a:p>
        </p:txBody>
      </p:sp>
      <p:pic>
        <p:nvPicPr>
          <p:cNvPr id="28" name="Obrázek 2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091" y="5862196"/>
            <a:ext cx="2200573" cy="570581"/>
          </a:xfrm>
          <a:prstGeom prst="rect">
            <a:avLst/>
          </a:prstGeom>
        </p:spPr>
      </p:pic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14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795888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Operační program Životní prostředí</a:t>
            </a:r>
            <a:endParaRPr lang="en-US" dirty="0"/>
          </a:p>
        </p:txBody>
      </p:sp>
      <p:pic>
        <p:nvPicPr>
          <p:cNvPr id="19" name="Obrázek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410" y="5286195"/>
            <a:ext cx="1927431" cy="317270"/>
          </a:xfrm>
          <a:prstGeom prst="rect">
            <a:avLst/>
          </a:prstGeom>
        </p:spPr>
      </p:pic>
      <p:sp>
        <p:nvSpPr>
          <p:cNvPr id="12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866690"/>
            <a:ext cx="3068637" cy="156136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endParaRPr lang="en-US" dirty="0"/>
          </a:p>
        </p:txBody>
      </p:sp>
      <p:cxnSp>
        <p:nvCxnSpPr>
          <p:cNvPr id="17" name="Přímá spojnice 16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0568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19932"/>
              </a:solidFill>
            </a:endParaRPr>
          </a:p>
        </p:txBody>
      </p:sp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grpSp>
        <p:nvGrpSpPr>
          <p:cNvPr id="2" name="Skupina 1"/>
          <p:cNvGrpSpPr/>
          <p:nvPr userDrawn="1"/>
        </p:nvGrpSpPr>
        <p:grpSpPr>
          <a:xfrm>
            <a:off x="344433" y="5351074"/>
            <a:ext cx="1880296" cy="228559"/>
            <a:chOff x="479256" y="4019095"/>
            <a:chExt cx="7409096" cy="900610"/>
          </a:xfrm>
        </p:grpSpPr>
        <p:pic>
          <p:nvPicPr>
            <p:cNvPr id="26" name="Obrázek 25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256" y="4019095"/>
              <a:ext cx="900610" cy="900610"/>
            </a:xfrm>
            <a:prstGeom prst="rect">
              <a:avLst/>
            </a:prstGeom>
          </p:spPr>
        </p:pic>
        <p:pic>
          <p:nvPicPr>
            <p:cNvPr id="27" name="Obrázek 26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4004" y="4019095"/>
              <a:ext cx="900610" cy="900610"/>
            </a:xfrm>
            <a:prstGeom prst="rect">
              <a:avLst/>
            </a:prstGeom>
          </p:spPr>
        </p:pic>
        <p:pic>
          <p:nvPicPr>
            <p:cNvPr id="29" name="Obrázek 28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8752" y="4019095"/>
              <a:ext cx="900610" cy="900610"/>
            </a:xfrm>
            <a:prstGeom prst="rect">
              <a:avLst/>
            </a:prstGeom>
          </p:spPr>
        </p:pic>
        <p:pic>
          <p:nvPicPr>
            <p:cNvPr id="31" name="Obrázek 30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3500" y="4019095"/>
              <a:ext cx="900610" cy="900610"/>
            </a:xfrm>
            <a:prstGeom prst="rect">
              <a:avLst/>
            </a:prstGeom>
          </p:spPr>
        </p:pic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18248" y="4019095"/>
              <a:ext cx="900610" cy="900610"/>
            </a:xfrm>
            <a:prstGeom prst="rect">
              <a:avLst/>
            </a:prstGeom>
          </p:spPr>
        </p:pic>
        <p:pic>
          <p:nvPicPr>
            <p:cNvPr id="33" name="Obrázek 32"/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2996" y="4019095"/>
              <a:ext cx="900610" cy="900610"/>
            </a:xfrm>
            <a:prstGeom prst="rect">
              <a:avLst/>
            </a:prstGeom>
          </p:spPr>
        </p:pic>
        <p:pic>
          <p:nvPicPr>
            <p:cNvPr id="34" name="Obrázek 33"/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87742" y="4019095"/>
              <a:ext cx="900610" cy="900610"/>
            </a:xfrm>
            <a:prstGeom prst="rect">
              <a:avLst/>
            </a:prstGeom>
          </p:spPr>
        </p:pic>
      </p:grpSp>
      <p:sp>
        <p:nvSpPr>
          <p:cNvPr id="18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6594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Operační program Spravedlivá transformace</a:t>
            </a:r>
            <a:endParaRPr lang="en-US" dirty="0"/>
          </a:p>
        </p:txBody>
      </p:sp>
      <p:pic>
        <p:nvPicPr>
          <p:cNvPr id="22" name="Obrázek 21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48" y="5862196"/>
            <a:ext cx="2200573" cy="570581"/>
          </a:xfrm>
          <a:prstGeom prst="rect">
            <a:avLst/>
          </a:prstGeom>
        </p:spPr>
      </p:pic>
      <p:sp>
        <p:nvSpPr>
          <p:cNvPr id="24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799144"/>
            <a:ext cx="3068637" cy="156136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endParaRPr lang="en-US" dirty="0"/>
          </a:p>
        </p:txBody>
      </p:sp>
      <p:cxnSp>
        <p:nvCxnSpPr>
          <p:cNvPr id="25" name="Přímá spojnice 24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9469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19932"/>
              </a:solidFill>
            </a:endParaRPr>
          </a:p>
        </p:txBody>
      </p:sp>
      <p:pic>
        <p:nvPicPr>
          <p:cNvPr id="17" name="Obrázek 1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530" y="5614468"/>
            <a:ext cx="2923607" cy="813491"/>
          </a:xfrm>
          <a:prstGeom prst="rect">
            <a:avLst/>
          </a:prstGeom>
        </p:spPr>
      </p:pic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18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209475" cy="967926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Modernizační fond</a:t>
            </a:r>
            <a:endParaRPr lang="en-US" dirty="0"/>
          </a:p>
        </p:txBody>
      </p:sp>
      <p:sp>
        <p:nvSpPr>
          <p:cNvPr id="19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1818140"/>
            <a:ext cx="3068637" cy="156136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endParaRPr lang="en-US" dirty="0"/>
          </a:p>
        </p:txBody>
      </p:sp>
      <p:cxnSp>
        <p:nvCxnSpPr>
          <p:cNvPr id="3" name="Přímá spojnice 2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5059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7001614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502E"/>
              </a:solidFill>
            </a:endParaRP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01613" y="0"/>
            <a:ext cx="5190387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562AB39-CDDB-3976-46C7-8AE009D56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4002975"/>
            <a:ext cx="6482033" cy="898963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Děkuji za pozornost</a:t>
            </a:r>
            <a:endParaRPr lang="en-US" dirty="0"/>
          </a:p>
        </p:txBody>
      </p:sp>
      <p:sp>
        <p:nvSpPr>
          <p:cNvPr id="6" name="Zástupný symbol pro text 12"/>
          <p:cNvSpPr>
            <a:spLocks noGrp="1"/>
          </p:cNvSpPr>
          <p:nvPr>
            <p:ph type="body" sz="quarter" idx="13"/>
          </p:nvPr>
        </p:nvSpPr>
        <p:spPr>
          <a:xfrm>
            <a:off x="244497" y="5681344"/>
            <a:ext cx="5609546" cy="34795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244496" y="6029302"/>
            <a:ext cx="5449292" cy="277230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grpSp>
        <p:nvGrpSpPr>
          <p:cNvPr id="9" name="Skupina 8"/>
          <p:cNvGrpSpPr/>
          <p:nvPr userDrawn="1"/>
        </p:nvGrpSpPr>
        <p:grpSpPr>
          <a:xfrm>
            <a:off x="259589" y="332508"/>
            <a:ext cx="2592530" cy="714680"/>
            <a:chOff x="259589" y="332508"/>
            <a:chExt cx="2592530" cy="714680"/>
          </a:xfrm>
        </p:grpSpPr>
        <p:pic>
          <p:nvPicPr>
            <p:cNvPr id="10" name="Obrázek 9"/>
            <p:cNvPicPr>
              <a:picLocks noChangeAspect="1"/>
            </p:cNvPicPr>
            <p:nvPr userDrawn="1"/>
          </p:nvPicPr>
          <p:blipFill rotWithShape="1">
            <a:blip r:embed="rId2"/>
            <a:srcRect r="72566"/>
            <a:stretch/>
          </p:blipFill>
          <p:spPr>
            <a:xfrm>
              <a:off x="259589" y="332508"/>
              <a:ext cx="712295" cy="714680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84609" y="455168"/>
              <a:ext cx="1667510" cy="470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35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871864" y="6165304"/>
            <a:ext cx="2844800" cy="365125"/>
          </a:xfrm>
        </p:spPr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04277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ávěreč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0" y="0"/>
            <a:ext cx="7001614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502E"/>
              </a:solidFill>
            </a:endParaRP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01613" y="0"/>
            <a:ext cx="5190387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562AB39-CDDB-3976-46C7-8AE009D56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4002975"/>
            <a:ext cx="6482033" cy="898963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Děkuji za pozornost</a:t>
            </a:r>
            <a:endParaRPr lang="en-US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D1C41EA-6783-F330-B0EF-F3C7B9F3E4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986" y="525548"/>
            <a:ext cx="2551216" cy="70171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9633" y="5449941"/>
            <a:ext cx="3247273" cy="111962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7807" y="5434512"/>
            <a:ext cx="3097517" cy="96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5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-podtitul-text/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7AB400B1-FCCB-6F45-87B1-2798311ED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340768"/>
            <a:ext cx="10537171" cy="618722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812479" y="2209263"/>
            <a:ext cx="1056410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Podtitulek</a:t>
            </a:r>
            <a:endParaRPr lang="en-GB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98EB1DC-2262-9F44-9653-18C9E70764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2902234"/>
            <a:ext cx="10537171" cy="38738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/>
            </a:lvl1pPr>
          </a:lstStyle>
          <a:p>
            <a:r>
              <a:rPr lang="cs-CZ" dirty="0"/>
              <a:t>Toto je pouze slepý text</a:t>
            </a:r>
          </a:p>
        </p:txBody>
      </p:sp>
    </p:spTree>
    <p:extLst>
      <p:ext uri="{BB962C8B-B14F-4D97-AF65-F5344CB8AC3E}">
        <p14:creationId xmlns:p14="http://schemas.microsoft.com/office/powerpoint/2010/main" val="411853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1268760"/>
            <a:ext cx="4011084" cy="946026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1268759"/>
            <a:ext cx="6815667" cy="48965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2348880"/>
            <a:ext cx="4011084" cy="377728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822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2727" y="5085184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42727" y="1277786"/>
            <a:ext cx="10609179" cy="3674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42727" y="5651922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885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67408" y="1274429"/>
            <a:ext cx="10517384" cy="78641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67408" y="2329124"/>
            <a:ext cx="10537171" cy="4223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531787" y="61967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50F47-9465-40D6-8E60-5BA15C0A02FA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0728"/>
            <a:ext cx="12204000" cy="25425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5" y="350502"/>
            <a:ext cx="3298825" cy="3619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4032" y="146127"/>
            <a:ext cx="4992555" cy="69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6" r:id="rId3"/>
    <p:sldLayoutId id="2147483664" r:id="rId4"/>
    <p:sldLayoutId id="2147483665" r:id="rId5"/>
    <p:sldLayoutId id="2147483667" r:id="rId6"/>
    <p:sldLayoutId id="2147483672" r:id="rId7"/>
    <p:sldLayoutId id="2147483668" r:id="rId8"/>
    <p:sldLayoutId id="2147483669" r:id="rId9"/>
    <p:sldLayoutId id="2147483671" r:id="rId10"/>
    <p:sldLayoutId id="2147483734" r:id="rId11"/>
    <p:sldLayoutId id="2147483736" r:id="rId12"/>
    <p:sldLayoutId id="2147483774" r:id="rId13"/>
    <p:sldLayoutId id="2147483775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9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536A2BF-B894-C127-8DAA-78302F73A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C065C4-D212-260F-848C-B5ADF4D40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3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771" r:id="rId21"/>
    <p:sldLayoutId id="2147483772" r:id="rId22"/>
    <p:sldLayoutId id="214748377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502E"/>
          </a:solidFill>
          <a:latin typeface="Segoe UI" panose="020B0502040204020203" pitchFamily="34" charset="0"/>
          <a:ea typeface="Open Sans" pitchFamily="2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2D84F"/>
        </a:buClr>
        <a:buFont typeface="Arial" panose="020B0604020202020204" pitchFamily="34" charset="0"/>
        <a:buChar char="•"/>
        <a:defRPr sz="2800" kern="1200">
          <a:solidFill>
            <a:srgbClr val="0E502E"/>
          </a:solidFill>
          <a:latin typeface="Segoe UI" panose="020B0502040204020203" pitchFamily="34" charset="0"/>
          <a:ea typeface="Open Sans" pitchFamily="2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D84F"/>
        </a:buClr>
        <a:buFont typeface="Arial" panose="020B0604020202020204" pitchFamily="34" charset="0"/>
        <a:buChar char="•"/>
        <a:defRPr sz="2400" kern="1200">
          <a:solidFill>
            <a:srgbClr val="0E502E"/>
          </a:solidFill>
          <a:latin typeface="Segoe UI" panose="020B0502040204020203" pitchFamily="34" charset="0"/>
          <a:ea typeface="Open Sans" pitchFamily="2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D84F"/>
        </a:buClr>
        <a:buFont typeface="Arial" panose="020B0604020202020204" pitchFamily="34" charset="0"/>
        <a:buChar char="•"/>
        <a:defRPr sz="2000" kern="1200">
          <a:solidFill>
            <a:srgbClr val="0E502E"/>
          </a:solidFill>
          <a:latin typeface="Segoe UI" panose="020B0502040204020203" pitchFamily="34" charset="0"/>
          <a:ea typeface="Open Sans" pitchFamily="2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D84F"/>
        </a:buClr>
        <a:buFont typeface="Arial" panose="020B0604020202020204" pitchFamily="34" charset="0"/>
        <a:buChar char="•"/>
        <a:defRPr sz="1800" kern="1200">
          <a:solidFill>
            <a:srgbClr val="0E502E"/>
          </a:solidFill>
          <a:latin typeface="Segoe UI" panose="020B0502040204020203" pitchFamily="34" charset="0"/>
          <a:ea typeface="Open Sans" pitchFamily="2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D84F"/>
        </a:buClr>
        <a:buFont typeface="Arial" panose="020B0604020202020204" pitchFamily="34" charset="0"/>
        <a:buChar char="•"/>
        <a:defRPr sz="1800" kern="1200">
          <a:solidFill>
            <a:srgbClr val="0E502E"/>
          </a:solidFill>
          <a:latin typeface="Segoe UI" panose="020B0502040204020203" pitchFamily="34" charset="0"/>
          <a:ea typeface="Open Sans" pitchFamily="2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536A2BF-B894-C127-8DAA-78302F73A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C065C4-D212-260F-848C-B5ADF4D40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0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  <p:sldLayoutId id="2147483795" r:id="rId19"/>
    <p:sldLayoutId id="2147483796" r:id="rId20"/>
    <p:sldLayoutId id="2147483797" r:id="rId21"/>
    <p:sldLayoutId id="2147483798" r:id="rId22"/>
    <p:sldLayoutId id="214748379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502E"/>
          </a:solidFill>
          <a:latin typeface="Segoe UI" panose="020B0502040204020203" pitchFamily="34" charset="0"/>
          <a:ea typeface="Open Sans" pitchFamily="2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2D84F"/>
        </a:buClr>
        <a:buFont typeface="Arial" panose="020B0604020202020204" pitchFamily="34" charset="0"/>
        <a:buChar char="•"/>
        <a:defRPr sz="2800" kern="1200">
          <a:solidFill>
            <a:srgbClr val="0E502E"/>
          </a:solidFill>
          <a:latin typeface="Segoe UI" panose="020B0502040204020203" pitchFamily="34" charset="0"/>
          <a:ea typeface="Open Sans" pitchFamily="2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D84F"/>
        </a:buClr>
        <a:buFont typeface="Arial" panose="020B0604020202020204" pitchFamily="34" charset="0"/>
        <a:buChar char="•"/>
        <a:defRPr sz="2400" kern="1200">
          <a:solidFill>
            <a:srgbClr val="0E502E"/>
          </a:solidFill>
          <a:latin typeface="Segoe UI" panose="020B0502040204020203" pitchFamily="34" charset="0"/>
          <a:ea typeface="Open Sans" pitchFamily="2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D84F"/>
        </a:buClr>
        <a:buFont typeface="Arial" panose="020B0604020202020204" pitchFamily="34" charset="0"/>
        <a:buChar char="•"/>
        <a:defRPr sz="2000" kern="1200">
          <a:solidFill>
            <a:srgbClr val="0E502E"/>
          </a:solidFill>
          <a:latin typeface="Segoe UI" panose="020B0502040204020203" pitchFamily="34" charset="0"/>
          <a:ea typeface="Open Sans" pitchFamily="2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D84F"/>
        </a:buClr>
        <a:buFont typeface="Arial" panose="020B0604020202020204" pitchFamily="34" charset="0"/>
        <a:buChar char="•"/>
        <a:defRPr sz="1800" kern="1200">
          <a:solidFill>
            <a:srgbClr val="0E502E"/>
          </a:solidFill>
          <a:latin typeface="Segoe UI" panose="020B0502040204020203" pitchFamily="34" charset="0"/>
          <a:ea typeface="Open Sans" pitchFamily="2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D84F"/>
        </a:buClr>
        <a:buFont typeface="Arial" panose="020B0604020202020204" pitchFamily="34" charset="0"/>
        <a:buChar char="•"/>
        <a:defRPr sz="1800" kern="1200">
          <a:solidFill>
            <a:srgbClr val="0E502E"/>
          </a:solidFill>
          <a:latin typeface="Segoe UI" panose="020B0502040204020203" pitchFamily="34" charset="0"/>
          <a:ea typeface="Open Sans" pitchFamily="2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1.png"/><Relationship Id="rId5" Type="http://schemas.openxmlformats.org/officeDocument/2006/relationships/image" Target="../media/image46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0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image" Target="../media/image46.jpeg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5.jpeg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4.png"/><Relationship Id="rId5" Type="http://schemas.openxmlformats.org/officeDocument/2006/relationships/image" Target="../media/image50.jpeg"/><Relationship Id="rId4" Type="http://schemas.openxmlformats.org/officeDocument/2006/relationships/image" Target="../media/image7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74.png"/><Relationship Id="rId12" Type="http://schemas.microsoft.com/office/2007/relationships/diagramDrawing" Target="../diagrams/drawing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5.xml"/><Relationship Id="rId11" Type="http://schemas.openxmlformats.org/officeDocument/2006/relationships/diagramColors" Target="../diagrams/colors6.xml"/><Relationship Id="rId5" Type="http://schemas.openxmlformats.org/officeDocument/2006/relationships/diagramColors" Target="../diagrams/colors5.xml"/><Relationship Id="rId10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5.xml"/><Relationship Id="rId9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image" Target="../media/image74.png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2.xml"/><Relationship Id="rId6" Type="http://schemas.microsoft.com/office/2007/relationships/hdphoto" Target="../media/hdphoto3.wdp"/><Relationship Id="rId5" Type="http://schemas.openxmlformats.org/officeDocument/2006/relationships/image" Target="../media/image82.png"/><Relationship Id="rId10" Type="http://schemas.openxmlformats.org/officeDocument/2006/relationships/image" Target="../media/image74.png"/><Relationship Id="rId4" Type="http://schemas.openxmlformats.org/officeDocument/2006/relationships/image" Target="../media/image81.png"/><Relationship Id="rId9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Layout" Target="../diagrams/layout13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diagramData" Target="../diagrams/data13.xml"/><Relationship Id="rId17" Type="http://schemas.openxmlformats.org/officeDocument/2006/relationships/image" Target="../media/image94.png"/><Relationship Id="rId2" Type="http://schemas.openxmlformats.org/officeDocument/2006/relationships/diagramData" Target="../diagrams/data11.xml"/><Relationship Id="rId16" Type="http://schemas.microsoft.com/office/2007/relationships/diagramDrawing" Target="../diagrams/drawing13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5" Type="http://schemas.openxmlformats.org/officeDocument/2006/relationships/diagramColors" Target="../diagrams/colors13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2.xml"/><Relationship Id="rId6" Type="http://schemas.microsoft.com/office/2007/relationships/hdphoto" Target="../media/hdphoto4.wdp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101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diagramLayout" Target="../diagrams/layout18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diagramData" Target="../diagrams/data18.xml"/><Relationship Id="rId17" Type="http://schemas.openxmlformats.org/officeDocument/2006/relationships/image" Target="../media/image101.png"/><Relationship Id="rId2" Type="http://schemas.openxmlformats.org/officeDocument/2006/relationships/diagramData" Target="../diagrams/data16.xml"/><Relationship Id="rId16" Type="http://schemas.microsoft.com/office/2007/relationships/diagramDrawing" Target="../diagrams/drawing18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5" Type="http://schemas.openxmlformats.org/officeDocument/2006/relationships/diagramColors" Target="../diagrams/colors18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Relationship Id="rId14" Type="http://schemas.openxmlformats.org/officeDocument/2006/relationships/diagramQuickStyle" Target="../diagrams/quickStyle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1.png"/><Relationship Id="rId2" Type="http://schemas.openxmlformats.org/officeDocument/2006/relationships/image" Target="../media/image104.wm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2.jpeg"/><Relationship Id="rId4" Type="http://schemas.openxmlformats.org/officeDocument/2006/relationships/image" Target="../media/image1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EC1D0235-ADE1-6751-D668-37CD430334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2"/>
          <a:stretch/>
        </p:blipFill>
        <p:spPr>
          <a:xfrm>
            <a:off x="5693787" y="-11461"/>
            <a:ext cx="6517947" cy="685799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58E678A-7F9D-42A4-038B-CB7E005331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7656" y="197028"/>
            <a:ext cx="4782253" cy="6053101"/>
          </a:xfrm>
          <a:prstGeom prst="rect">
            <a:avLst/>
          </a:prstGeo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F268EA-AAB8-6037-561E-1B112971AB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496" y="3991941"/>
            <a:ext cx="5188339" cy="1561862"/>
          </a:xfrm>
        </p:spPr>
        <p:txBody>
          <a:bodyPr>
            <a:noAutofit/>
          </a:bodyPr>
          <a:lstStyle/>
          <a:p>
            <a:r>
              <a:rPr lang="cs-CZ" sz="3600" dirty="0"/>
              <a:t>Rekonstrukce a </a:t>
            </a:r>
            <a:br>
              <a:rPr lang="cs-CZ" sz="3600" dirty="0"/>
            </a:br>
            <a:r>
              <a:rPr lang="cs-CZ" sz="3600" dirty="0"/>
              <a:t>provoz bytových domů</a:t>
            </a:r>
            <a:endParaRPr lang="en-US" sz="3600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>
                <a:solidFill>
                  <a:srgbClr val="B5CD00"/>
                </a:solidFill>
              </a:rPr>
              <a:t>Ing. Jakub Hrbek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sz="1800" b="1" dirty="0"/>
              <a:t>jakub.hrbek@sfzp.cz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89" y="1771785"/>
            <a:ext cx="1629236" cy="145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62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DADFC7-FF02-4228-B708-95274A790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308" y="1130413"/>
            <a:ext cx="10517384" cy="786419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 co si dát </a:t>
            </a:r>
            <a:r>
              <a:rPr lang="cs-CZ" sz="3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pozor </a:t>
            </a:r>
            <a:r>
              <a:rPr lang="cs-CZ" sz="3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 BYTOVÝCH DOMŮ</a:t>
            </a:r>
            <a:br>
              <a:rPr lang="cs-CZ" sz="3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cs-CZ" sz="36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EF04E3-D26A-4BF5-B981-C787FC1CCF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424" y="1916832"/>
            <a:ext cx="11078441" cy="4725033"/>
          </a:xfrm>
        </p:spPr>
        <p:txBody>
          <a:bodyPr>
            <a:noAutofit/>
          </a:bodyPr>
          <a:lstStyle/>
          <a:p>
            <a:pPr marL="432000" indent="-432000">
              <a:lnSpc>
                <a:spcPct val="110000"/>
              </a:lnSpc>
              <a:spcBef>
                <a:spcPts val="600"/>
              </a:spcBef>
            </a:pPr>
            <a:r>
              <a:rPr lang="cs-CZ" sz="2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Statické zajištění a komplexní příprava podkladu obálkových konstrukcí</a:t>
            </a:r>
          </a:p>
          <a:p>
            <a:pPr marL="432000" indent="-432000">
              <a:lnSpc>
                <a:spcPct val="110000"/>
              </a:lnSpc>
              <a:spcBef>
                <a:spcPts val="600"/>
              </a:spcBef>
            </a:pPr>
            <a:r>
              <a:rPr lang="cs-CZ" sz="2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Systémová řešení zateplení fasády, střechy, hydroizolací balkónů/lodžií</a:t>
            </a:r>
          </a:p>
          <a:p>
            <a:pPr marL="432000" indent="-432000">
              <a:lnSpc>
                <a:spcPct val="110000"/>
              </a:lnSpc>
              <a:spcBef>
                <a:spcPts val="600"/>
              </a:spcBef>
            </a:pPr>
            <a:r>
              <a:rPr lang="cs-CZ" sz="2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Barevné řešení fasády</a:t>
            </a:r>
          </a:p>
          <a:p>
            <a:pPr marL="432000" indent="-432000">
              <a:lnSpc>
                <a:spcPct val="110000"/>
              </a:lnSpc>
              <a:spcBef>
                <a:spcPts val="600"/>
              </a:spcBef>
            </a:pPr>
            <a:r>
              <a:rPr lang="cs-CZ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Výběr správného programu pro BYTOVÉ DOMY podle žadatele</a:t>
            </a:r>
          </a:p>
          <a:p>
            <a:pPr marL="432000" indent="-432000">
              <a:lnSpc>
                <a:spcPct val="110000"/>
              </a:lnSpc>
              <a:spcBef>
                <a:spcPts val="600"/>
              </a:spcBef>
              <a:buBlip>
                <a:blip r:embed="rId2"/>
              </a:buBlip>
            </a:pPr>
            <a:r>
              <a:rPr lang="cs-CZ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Bonus na nízkopříjmové domácnosti je určen výhradně těmto domácnostem </a:t>
            </a:r>
            <a:r>
              <a:rPr lang="cs-CZ" sz="2200" dirty="0">
                <a:latin typeface="Segoe UI" panose="020B0502040204020203" pitchFamily="34" charset="0"/>
                <a:cs typeface="Segoe UI" panose="020B0502040204020203" pitchFamily="34" charset="0"/>
              </a:rPr>
              <a:t>např. dlouhodobým snížením jejich příspěvku do fondu oprav</a:t>
            </a:r>
          </a:p>
          <a:p>
            <a:pPr marL="432000" indent="-432000">
              <a:lnSpc>
                <a:spcPct val="110000"/>
              </a:lnSpc>
              <a:spcBef>
                <a:spcPts val="600"/>
              </a:spcBef>
            </a:pPr>
            <a:r>
              <a:rPr lang="cs-CZ" sz="2200" dirty="0">
                <a:latin typeface="Segoe UI" panose="020B0502040204020203" pitchFamily="34" charset="0"/>
                <a:cs typeface="Segoe UI" panose="020B0502040204020203" pitchFamily="34" charset="0"/>
              </a:rPr>
              <a:t>Zadejte i </a:t>
            </a:r>
            <a:r>
              <a:rPr lang="cs-CZ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Bonus za enviromentální hodnocení </a:t>
            </a:r>
          </a:p>
          <a:p>
            <a:pPr marL="432000" indent="-432000">
              <a:lnSpc>
                <a:spcPct val="110000"/>
              </a:lnSpc>
              <a:spcBef>
                <a:spcPts val="600"/>
              </a:spcBef>
            </a:pPr>
            <a:r>
              <a:rPr lang="cs-CZ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Veřejná podpora GBER nebo De minimis</a:t>
            </a:r>
          </a:p>
          <a:p>
            <a:pPr marL="432000" indent="-432000">
              <a:lnSpc>
                <a:spcPct val="110000"/>
              </a:lnSpc>
              <a:spcBef>
                <a:spcPts val="600"/>
              </a:spcBef>
            </a:pPr>
            <a:r>
              <a:rPr lang="cs-CZ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Veřejné zakázky podle Zákona o zadávání veřejných zakázek</a:t>
            </a:r>
          </a:p>
          <a:p>
            <a:pPr marL="432000" indent="-432000">
              <a:lnSpc>
                <a:spcPct val="110000"/>
              </a:lnSpc>
              <a:spcBef>
                <a:spcPts val="600"/>
              </a:spcBef>
            </a:pPr>
            <a:r>
              <a:rPr lang="cs-CZ" sz="2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Archivace fondu nepředkládaných dokladů po dobu udržitelnosti                     </a:t>
            </a:r>
            <a:r>
              <a:rPr lang="cs-CZ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 případ kontroly – smlouvy o dílo, faktury, nízkopříjmové domácnosti, …</a:t>
            </a:r>
            <a:endParaRPr lang="cs-CZ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32000" indent="-432000">
              <a:lnSpc>
                <a:spcPct val="110000"/>
              </a:lnSpc>
              <a:spcBef>
                <a:spcPts val="600"/>
              </a:spcBef>
              <a:buBlip>
                <a:blip r:embed="rId2"/>
              </a:buBlip>
            </a:pPr>
            <a:endParaRPr lang="cs-CZ" sz="16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253A6BE-935B-35CB-9F59-4471FC285F91}"/>
              </a:ext>
            </a:extLst>
          </p:cNvPr>
          <p:cNvSpPr txBox="1">
            <a:spLocks/>
          </p:cNvSpPr>
          <p:nvPr/>
        </p:nvSpPr>
        <p:spPr>
          <a:xfrm>
            <a:off x="9336360" y="4279348"/>
            <a:ext cx="2531071" cy="15121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2200" i="1" dirty="0">
                <a:solidFill>
                  <a:srgbClr val="46B800"/>
                </a:solidFill>
              </a:rPr>
              <a:t>O podané žádosti komunikujte          s projektovým managerem</a:t>
            </a:r>
          </a:p>
        </p:txBody>
      </p:sp>
    </p:spTree>
    <p:extLst>
      <p:ext uri="{BB962C8B-B14F-4D97-AF65-F5344CB8AC3E}">
        <p14:creationId xmlns:p14="http://schemas.microsoft.com/office/powerpoint/2010/main" val="3420321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ástupný text 3">
            <a:extLst>
              <a:ext uri="{FF2B5EF4-FFF2-40B4-BE49-F238E27FC236}">
                <a16:creationId xmlns:a16="http://schemas.microsoft.com/office/drawing/2014/main" id="{EDC0C2BB-543F-7DBF-897B-58AA90FF0A9B}"/>
              </a:ext>
            </a:extLst>
          </p:cNvPr>
          <p:cNvSpPr txBox="1">
            <a:spLocks/>
          </p:cNvSpPr>
          <p:nvPr/>
        </p:nvSpPr>
        <p:spPr>
          <a:xfrm>
            <a:off x="198579" y="424880"/>
            <a:ext cx="3449149" cy="4516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2D84F"/>
              </a:buClr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cs-CZ" sz="3200" kern="100" dirty="0">
                <a:solidFill>
                  <a:schemeClr val="tx2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cs-CZ" sz="3200" kern="100" dirty="0">
                <a:solidFill>
                  <a:schemeClr val="tx2"/>
                </a:solidFill>
                <a:cs typeface="Times New Roman" panose="02020603050405020304" pitchFamily="18" charset="0"/>
              </a:rPr>
              <a:t>AVRHOVA</a:t>
            </a:r>
            <a:r>
              <a:rPr lang="cs-CZ" sz="3200" kern="100" dirty="0">
                <a:solidFill>
                  <a:schemeClr val="tx2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NÁ OPATŘENÍ I.</a:t>
            </a:r>
          </a:p>
          <a:p>
            <a:pPr fontAlgn="auto">
              <a:spcAft>
                <a:spcPts val="0"/>
              </a:spcAft>
            </a:pPr>
            <a:r>
              <a:rPr lang="cs-CZ" sz="2200" b="1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Rekonstrukce zděného BD z roku1920 Jihomoravský kraj           </a:t>
            </a:r>
            <a:r>
              <a:rPr lang="cs-CZ" sz="22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r>
              <a:rPr lang="cs-CZ" sz="2200" b="1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bytové jednotky realizace 2021-2024</a:t>
            </a:r>
          </a:p>
          <a:p>
            <a:pPr fontAlgn="auto">
              <a:spcAft>
                <a:spcPts val="0"/>
              </a:spcAft>
            </a:pPr>
            <a:endParaRPr lang="cs-CZ" sz="2200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2AC8149E-57BD-9ECD-CC1B-D68FE92085A1}"/>
              </a:ext>
            </a:extLst>
          </p:cNvPr>
          <p:cNvGrpSpPr/>
          <p:nvPr/>
        </p:nvGrpSpPr>
        <p:grpSpPr>
          <a:xfrm>
            <a:off x="3888600" y="320605"/>
            <a:ext cx="7920154" cy="3684459"/>
            <a:chOff x="725" y="0"/>
            <a:chExt cx="7920154" cy="2790338"/>
          </a:xfrm>
        </p:grpSpPr>
        <p:sp>
          <p:nvSpPr>
            <p:cNvPr id="8" name="Obdélník: se zakulacenými rohy 7">
              <a:extLst>
                <a:ext uri="{FF2B5EF4-FFF2-40B4-BE49-F238E27FC236}">
                  <a16:creationId xmlns:a16="http://schemas.microsoft.com/office/drawing/2014/main" id="{CB4E5300-6DCD-D57D-485E-4EBADA25A5EB}"/>
                </a:ext>
              </a:extLst>
            </p:cNvPr>
            <p:cNvSpPr/>
            <p:nvPr/>
          </p:nvSpPr>
          <p:spPr>
            <a:xfrm>
              <a:off x="725" y="0"/>
              <a:ext cx="7920154" cy="27903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9" name="Obdélník: se zakulacenými rohy 4">
              <a:extLst>
                <a:ext uri="{FF2B5EF4-FFF2-40B4-BE49-F238E27FC236}">
                  <a16:creationId xmlns:a16="http://schemas.microsoft.com/office/drawing/2014/main" id="{58BECE63-01FB-FEE3-7054-4A318BA9FE6C}"/>
                </a:ext>
              </a:extLst>
            </p:cNvPr>
            <p:cNvSpPr txBox="1"/>
            <p:nvPr/>
          </p:nvSpPr>
          <p:spPr>
            <a:xfrm>
              <a:off x="725" y="1361511"/>
              <a:ext cx="7920154" cy="1361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s-CZ" sz="16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88F0CB8-48A7-060A-2ACB-80CB3C4DDBBC}"/>
              </a:ext>
            </a:extLst>
          </p:cNvPr>
          <p:cNvSpPr txBox="1"/>
          <p:nvPr/>
        </p:nvSpPr>
        <p:spPr>
          <a:xfrm>
            <a:off x="3959808" y="381087"/>
            <a:ext cx="78489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chemeClr val="tx2"/>
                </a:solidFill>
                <a:latin typeface="+mn-lt"/>
              </a:rPr>
              <a:t>Optimální zateplení  </a:t>
            </a:r>
          </a:p>
          <a:p>
            <a:pPr lvl="0" algn="l"/>
            <a:r>
              <a:rPr lang="cs-CZ" sz="1800" dirty="0">
                <a:solidFill>
                  <a:schemeClr val="bg1"/>
                </a:solidFill>
                <a:latin typeface="+mn-lt"/>
              </a:rPr>
              <a:t>Zateplení obvodových stěn EPS, minerální vlákna – 200/160 mm</a:t>
            </a:r>
          </a:p>
          <a:p>
            <a:r>
              <a:rPr lang="cs-CZ" sz="1800" dirty="0">
                <a:solidFill>
                  <a:schemeClr val="bg1"/>
                </a:solidFill>
                <a:latin typeface="+mn-lt"/>
              </a:rPr>
              <a:t>Přístavba z broušených keramických cihel </a:t>
            </a:r>
            <a:r>
              <a:rPr lang="cs-CZ" sz="18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U = 0,17/0,25 W/m</a:t>
            </a:r>
            <a:r>
              <a:rPr lang="cs-CZ" sz="1800" dirty="0">
                <a:solidFill>
                  <a:schemeClr val="bg1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²</a:t>
            </a:r>
            <a:r>
              <a:rPr lang="cs-CZ" sz="18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K</a:t>
            </a:r>
          </a:p>
          <a:p>
            <a:pPr lvl="0" algn="l"/>
            <a:r>
              <a:rPr lang="cs-CZ" sz="1800" dirty="0">
                <a:solidFill>
                  <a:schemeClr val="bg1"/>
                </a:solidFill>
                <a:latin typeface="+mn-lt"/>
              </a:rPr>
              <a:t>Zateplení střech a teras EPS 120 mm, PIR a EPS – 160+80 mm,            </a:t>
            </a:r>
            <a:r>
              <a:rPr lang="cs-CZ" sz="1800" dirty="0">
                <a:solidFill>
                  <a:schemeClr val="bg1"/>
                </a:solidFill>
                <a:latin typeface="Segoe UI" panose="020B0502040204020203" pitchFamily="34" charset="0"/>
              </a:rPr>
              <a:t>foukaný polyuretan – 280 mm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lvl="0" algn="l"/>
            <a:r>
              <a:rPr lang="cs-CZ" sz="1800" dirty="0">
                <a:solidFill>
                  <a:schemeClr val="bg1"/>
                </a:solidFill>
                <a:latin typeface="+mn-lt"/>
              </a:rPr>
              <a:t>Zateplení podlah na terénu PIR – 240/140 mm</a:t>
            </a:r>
          </a:p>
          <a:p>
            <a:endParaRPr lang="cs-CZ" sz="1800" dirty="0">
              <a:solidFill>
                <a:schemeClr val="bg1"/>
              </a:solidFill>
              <a:latin typeface="+mn-lt"/>
            </a:endParaRPr>
          </a:p>
          <a:p>
            <a:r>
              <a:rPr lang="cs-CZ" sz="1800" dirty="0">
                <a:solidFill>
                  <a:schemeClr val="bg1"/>
                </a:solidFill>
                <a:latin typeface="+mn-lt"/>
              </a:rPr>
              <a:t>Dřevěná okna – U</a:t>
            </a:r>
            <a:r>
              <a:rPr lang="cs-CZ" sz="1800" baseline="-25000" dirty="0">
                <a:solidFill>
                  <a:schemeClr val="bg1"/>
                </a:solidFill>
                <a:latin typeface="+mn-lt"/>
              </a:rPr>
              <a:t>w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= 0,85 W/m</a:t>
            </a:r>
            <a:r>
              <a:rPr lang="cs-CZ" sz="1800" dirty="0">
                <a:solidFill>
                  <a:schemeClr val="bg1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²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K </a:t>
            </a:r>
          </a:p>
          <a:p>
            <a:r>
              <a:rPr lang="cs-CZ" sz="1800" dirty="0">
                <a:solidFill>
                  <a:schemeClr val="bg1"/>
                </a:solidFill>
                <a:latin typeface="+mn-lt"/>
              </a:rPr>
              <a:t>Dřevěná střešní okna – U</a:t>
            </a:r>
            <a:r>
              <a:rPr lang="cs-CZ" sz="1800" baseline="-25000" dirty="0">
                <a:solidFill>
                  <a:schemeClr val="bg1"/>
                </a:solidFill>
                <a:latin typeface="+mn-lt"/>
              </a:rPr>
              <a:t>w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= 0,94 W/m</a:t>
            </a:r>
            <a:r>
              <a:rPr lang="cs-CZ" sz="1800" dirty="0">
                <a:solidFill>
                  <a:schemeClr val="bg1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²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K </a:t>
            </a:r>
          </a:p>
          <a:p>
            <a:r>
              <a:rPr lang="cs-CZ" sz="1800" dirty="0">
                <a:solidFill>
                  <a:schemeClr val="bg1"/>
                </a:solidFill>
                <a:latin typeface="+mn-lt"/>
              </a:rPr>
              <a:t>Dřevěné vchodové dveře – U</a:t>
            </a:r>
            <a:r>
              <a:rPr lang="cs-CZ" sz="1800" baseline="-25000" dirty="0">
                <a:solidFill>
                  <a:schemeClr val="bg1"/>
                </a:solidFill>
                <a:latin typeface="+mn-lt"/>
              </a:rPr>
              <a:t>D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= 0,95 W/m</a:t>
            </a:r>
            <a:r>
              <a:rPr lang="cs-CZ" sz="1800" dirty="0">
                <a:solidFill>
                  <a:schemeClr val="bg1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²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K </a:t>
            </a:r>
          </a:p>
          <a:p>
            <a:endParaRPr lang="cs-CZ" sz="1800" dirty="0">
              <a:solidFill>
                <a:srgbClr val="FF0000"/>
              </a:solidFill>
              <a:latin typeface="+mn-lt"/>
            </a:endParaRPr>
          </a:p>
          <a:p>
            <a:r>
              <a:rPr lang="cs-CZ" sz="1800" dirty="0">
                <a:solidFill>
                  <a:schemeClr val="bg1"/>
                </a:solidFill>
                <a:latin typeface="+mn-lt"/>
              </a:rPr>
              <a:t>Stínící technika – venkovní žaluzie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B7132976-66BB-DD1A-EBE8-34585108267B}"/>
              </a:ext>
            </a:extLst>
          </p:cNvPr>
          <p:cNvSpPr/>
          <p:nvPr/>
        </p:nvSpPr>
        <p:spPr>
          <a:xfrm>
            <a:off x="10704512" y="1681009"/>
            <a:ext cx="821813" cy="816475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 dirty="0"/>
          </a:p>
        </p:txBody>
      </p:sp>
      <p:pic>
        <p:nvPicPr>
          <p:cNvPr id="13" name="Obrázek 12" descr="Obsah obrázku venku, obloha, Pozemní vozidlo, vozidlo&#10;&#10;Popis byl vytvořen automaticky">
            <a:extLst>
              <a:ext uri="{FF2B5EF4-FFF2-40B4-BE49-F238E27FC236}">
                <a16:creationId xmlns:a16="http://schemas.microsoft.com/office/drawing/2014/main" id="{1C6831AB-08EB-65A6-0C8A-C8059BC502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352" y="3141649"/>
            <a:ext cx="3024336" cy="22049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Obrázek 15" descr="Obsah obrázku venku, obloha, okno, Pozemní vozidlo&#10;&#10;Popis byl vytvořen automaticky">
            <a:extLst>
              <a:ext uri="{FF2B5EF4-FFF2-40B4-BE49-F238E27FC236}">
                <a16:creationId xmlns:a16="http://schemas.microsoft.com/office/drawing/2014/main" id="{3CFB387A-80DC-38D2-13DA-3BAB4A97E0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9300" y="4205645"/>
            <a:ext cx="3649961" cy="24456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4569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text 3">
            <a:extLst>
              <a:ext uri="{FF2B5EF4-FFF2-40B4-BE49-F238E27FC236}">
                <a16:creationId xmlns:a16="http://schemas.microsoft.com/office/drawing/2014/main" id="{C52F91AF-45A6-7806-24CF-D20B15F26D2A}"/>
              </a:ext>
            </a:extLst>
          </p:cNvPr>
          <p:cNvSpPr txBox="1">
            <a:spLocks/>
          </p:cNvSpPr>
          <p:nvPr/>
        </p:nvSpPr>
        <p:spPr>
          <a:xfrm>
            <a:off x="198579" y="424880"/>
            <a:ext cx="3068637" cy="3770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2D84F"/>
              </a:buClr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cs-CZ" sz="3200" kern="100" dirty="0">
              <a:solidFill>
                <a:schemeClr val="tx2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3DAAFFCC-719E-6C95-B5D3-CBB977C07839}"/>
              </a:ext>
            </a:extLst>
          </p:cNvPr>
          <p:cNvGrpSpPr/>
          <p:nvPr/>
        </p:nvGrpSpPr>
        <p:grpSpPr>
          <a:xfrm>
            <a:off x="3863752" y="3588585"/>
            <a:ext cx="7920154" cy="1213672"/>
            <a:chOff x="725" y="0"/>
            <a:chExt cx="7920154" cy="3403777"/>
          </a:xfrm>
        </p:grpSpPr>
        <p:sp>
          <p:nvSpPr>
            <p:cNvPr id="32" name="Obdélník: se zakulacenými rohy 31">
              <a:extLst>
                <a:ext uri="{FF2B5EF4-FFF2-40B4-BE49-F238E27FC236}">
                  <a16:creationId xmlns:a16="http://schemas.microsoft.com/office/drawing/2014/main" id="{422EBFB2-3C42-577E-5BFA-7DA83FCC1F9A}"/>
                </a:ext>
              </a:extLst>
            </p:cNvPr>
            <p:cNvSpPr/>
            <p:nvPr/>
          </p:nvSpPr>
          <p:spPr>
            <a:xfrm>
              <a:off x="725" y="0"/>
              <a:ext cx="7920154" cy="34037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34" name="Obdélník: se zakulacenými rohy 4">
              <a:extLst>
                <a:ext uri="{FF2B5EF4-FFF2-40B4-BE49-F238E27FC236}">
                  <a16:creationId xmlns:a16="http://schemas.microsoft.com/office/drawing/2014/main" id="{16EA987E-5A1A-812D-77E3-66C409146858}"/>
                </a:ext>
              </a:extLst>
            </p:cNvPr>
            <p:cNvSpPr txBox="1"/>
            <p:nvPr/>
          </p:nvSpPr>
          <p:spPr>
            <a:xfrm>
              <a:off x="725" y="1361511"/>
              <a:ext cx="7920154" cy="1361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s-CZ" sz="16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4BDD9E1A-002A-2A3A-BC51-F50318C7F239}"/>
              </a:ext>
            </a:extLst>
          </p:cNvPr>
          <p:cNvSpPr txBox="1"/>
          <p:nvPr/>
        </p:nvSpPr>
        <p:spPr>
          <a:xfrm>
            <a:off x="3967954" y="3599041"/>
            <a:ext cx="63505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chemeClr val="tx2"/>
                </a:solidFill>
                <a:latin typeface="+mj-lt"/>
              </a:rPr>
              <a:t>Dešťovka – zálivka</a:t>
            </a:r>
          </a:p>
          <a:p>
            <a:r>
              <a:rPr lang="cs-CZ" sz="1800" dirty="0">
                <a:solidFill>
                  <a:schemeClr val="bg1"/>
                </a:solidFill>
                <a:latin typeface="+mj-lt"/>
              </a:rPr>
              <a:t>Objem nádrže na dešťovou vodu 10 m</a:t>
            </a:r>
            <a:r>
              <a:rPr lang="cs-CZ" sz="1800" baseline="300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3</a:t>
            </a:r>
            <a:r>
              <a:rPr lang="cs-CZ" sz="18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, 296,76</a:t>
            </a:r>
            <a:r>
              <a:rPr lang="cs-CZ" sz="1800" dirty="0">
                <a:solidFill>
                  <a:schemeClr val="bg1"/>
                </a:solidFill>
                <a:latin typeface="+mj-lt"/>
              </a:rPr>
              <a:t> m</a:t>
            </a:r>
            <a:r>
              <a:rPr lang="cs-CZ" sz="18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² </a:t>
            </a:r>
            <a:r>
              <a:rPr lang="cs-CZ" sz="1800" dirty="0">
                <a:solidFill>
                  <a:schemeClr val="bg1"/>
                </a:solidFill>
                <a:latin typeface="+mj-lt"/>
              </a:rPr>
              <a:t>odvodňovaných ploch</a:t>
            </a:r>
          </a:p>
        </p:txBody>
      </p:sp>
      <p:sp>
        <p:nvSpPr>
          <p:cNvPr id="36" name="Ovál 35">
            <a:extLst>
              <a:ext uri="{FF2B5EF4-FFF2-40B4-BE49-F238E27FC236}">
                <a16:creationId xmlns:a16="http://schemas.microsoft.com/office/drawing/2014/main" id="{ED88ED1A-7653-FC2C-7DB0-E37564102CB9}"/>
              </a:ext>
            </a:extLst>
          </p:cNvPr>
          <p:cNvSpPr/>
          <p:nvPr/>
        </p:nvSpPr>
        <p:spPr>
          <a:xfrm>
            <a:off x="10768548" y="3720230"/>
            <a:ext cx="814633" cy="881927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B0BE852-D4B9-9B4B-8A33-CB6F54F97C83}"/>
              </a:ext>
            </a:extLst>
          </p:cNvPr>
          <p:cNvSpPr txBox="1">
            <a:spLocks/>
          </p:cNvSpPr>
          <p:nvPr/>
        </p:nvSpPr>
        <p:spPr>
          <a:xfrm>
            <a:off x="198579" y="424880"/>
            <a:ext cx="3068637" cy="3770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2D84F"/>
              </a:buClr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cs-CZ" sz="3200" kern="100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cs-CZ" sz="32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AVRHOVA</a:t>
            </a:r>
            <a:r>
              <a:rPr lang="cs-CZ" sz="3200" kern="100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NÁ OPATŘENÍ I.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861DB63C-C87A-2256-8DBE-257A82A63E91}"/>
              </a:ext>
            </a:extLst>
          </p:cNvPr>
          <p:cNvGrpSpPr/>
          <p:nvPr/>
        </p:nvGrpSpPr>
        <p:grpSpPr>
          <a:xfrm>
            <a:off x="3863752" y="2136606"/>
            <a:ext cx="7920154" cy="1238689"/>
            <a:chOff x="725" y="0"/>
            <a:chExt cx="7920154" cy="3403777"/>
          </a:xfrm>
        </p:grpSpPr>
        <p:sp>
          <p:nvSpPr>
            <p:cNvPr id="16" name="Obdélník: se zakulacenými rohy 15">
              <a:extLst>
                <a:ext uri="{FF2B5EF4-FFF2-40B4-BE49-F238E27FC236}">
                  <a16:creationId xmlns:a16="http://schemas.microsoft.com/office/drawing/2014/main" id="{72082F86-A036-502A-6F49-6A44E4BAD0A7}"/>
                </a:ext>
              </a:extLst>
            </p:cNvPr>
            <p:cNvSpPr/>
            <p:nvPr/>
          </p:nvSpPr>
          <p:spPr>
            <a:xfrm>
              <a:off x="725" y="0"/>
              <a:ext cx="7920154" cy="34037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17" name="Obdélník: se zakulacenými rohy 4">
              <a:extLst>
                <a:ext uri="{FF2B5EF4-FFF2-40B4-BE49-F238E27FC236}">
                  <a16:creationId xmlns:a16="http://schemas.microsoft.com/office/drawing/2014/main" id="{C739B9E6-A7DC-C1FB-E8F8-B0EB8FBF2494}"/>
                </a:ext>
              </a:extLst>
            </p:cNvPr>
            <p:cNvSpPr txBox="1"/>
            <p:nvPr/>
          </p:nvSpPr>
          <p:spPr>
            <a:xfrm>
              <a:off x="725" y="1361511"/>
              <a:ext cx="7920154" cy="1361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s-CZ" sz="16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78044632-1252-4F41-AD5B-6EAB622B7806}"/>
              </a:ext>
            </a:extLst>
          </p:cNvPr>
          <p:cNvSpPr txBox="1"/>
          <p:nvPr/>
        </p:nvSpPr>
        <p:spPr>
          <a:xfrm>
            <a:off x="3934961" y="2197086"/>
            <a:ext cx="63835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chemeClr val="tx2"/>
                </a:solidFill>
                <a:latin typeface="+mn-lt"/>
              </a:rPr>
              <a:t>Systém řízeného větrání se zpětným získáváním</a:t>
            </a:r>
          </a:p>
          <a:p>
            <a:r>
              <a:rPr lang="cs-CZ" sz="1800" dirty="0">
                <a:solidFill>
                  <a:schemeClr val="bg1"/>
                </a:solidFill>
                <a:latin typeface="+mn-lt"/>
              </a:rPr>
              <a:t>Diagonální protiproudé rekuperátory – 4 ks, objem větraného vzduchu 1 096 </a:t>
            </a:r>
            <a:r>
              <a:rPr lang="cs-CZ" sz="1800" dirty="0">
                <a:solidFill>
                  <a:schemeClr val="bg1"/>
                </a:solidFill>
                <a:latin typeface="+mj-lt"/>
              </a:rPr>
              <a:t>m</a:t>
            </a:r>
            <a:r>
              <a:rPr lang="cs-CZ" sz="1800" baseline="300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3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, sezónní účinnost 85%, </a:t>
            </a:r>
            <a:r>
              <a:rPr lang="cs-CZ" sz="1800" kern="1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cs-CZ" sz="1800" kern="100" baseline="-250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50,N</a:t>
            </a:r>
            <a:r>
              <a:rPr lang="cs-CZ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= 1,0 h</a:t>
            </a:r>
            <a:r>
              <a:rPr lang="cs-CZ" sz="1800" baseline="300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-1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endParaRPr lang="cs-CZ" sz="1400" b="0" i="0" u="none" strike="noStrike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endParaRPr lang="cs-CZ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Ovál 20" descr="Dům se slunečními panely na stříšku">
            <a:extLst>
              <a:ext uri="{FF2B5EF4-FFF2-40B4-BE49-F238E27FC236}">
                <a16:creationId xmlns:a16="http://schemas.microsoft.com/office/drawing/2014/main" id="{C8BD2AAE-CF09-0B28-7CE1-A315879CD61C}"/>
              </a:ext>
            </a:extLst>
          </p:cNvPr>
          <p:cNvSpPr/>
          <p:nvPr/>
        </p:nvSpPr>
        <p:spPr>
          <a:xfrm>
            <a:off x="10729656" y="2362501"/>
            <a:ext cx="814633" cy="814633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 dirty="0"/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D7A00B69-EBE8-694F-0E2E-6584F24D9618}"/>
              </a:ext>
            </a:extLst>
          </p:cNvPr>
          <p:cNvGrpSpPr/>
          <p:nvPr/>
        </p:nvGrpSpPr>
        <p:grpSpPr>
          <a:xfrm>
            <a:off x="3863752" y="5042283"/>
            <a:ext cx="7920154" cy="1064130"/>
            <a:chOff x="725" y="0"/>
            <a:chExt cx="7920154" cy="3403777"/>
          </a:xfrm>
        </p:grpSpPr>
        <p:sp>
          <p:nvSpPr>
            <p:cNvPr id="23" name="Obdélník: se zakulacenými rohy 22">
              <a:extLst>
                <a:ext uri="{FF2B5EF4-FFF2-40B4-BE49-F238E27FC236}">
                  <a16:creationId xmlns:a16="http://schemas.microsoft.com/office/drawing/2014/main" id="{FECF4634-28B0-A72E-C8B9-2DD46867D56C}"/>
                </a:ext>
              </a:extLst>
            </p:cNvPr>
            <p:cNvSpPr/>
            <p:nvPr/>
          </p:nvSpPr>
          <p:spPr>
            <a:xfrm>
              <a:off x="725" y="0"/>
              <a:ext cx="7920154" cy="34037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25" name="Obdélník: se zakulacenými rohy 4">
              <a:extLst>
                <a:ext uri="{FF2B5EF4-FFF2-40B4-BE49-F238E27FC236}">
                  <a16:creationId xmlns:a16="http://schemas.microsoft.com/office/drawing/2014/main" id="{71E0A1DD-A441-4C3E-CE68-31FC472CCB6F}"/>
                </a:ext>
              </a:extLst>
            </p:cNvPr>
            <p:cNvSpPr txBox="1"/>
            <p:nvPr/>
          </p:nvSpPr>
          <p:spPr>
            <a:xfrm>
              <a:off x="725" y="1361511"/>
              <a:ext cx="7920154" cy="1361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s-CZ" sz="16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C6C3D8BC-1BBC-02E6-8C3C-1911AA5A1268}"/>
              </a:ext>
            </a:extLst>
          </p:cNvPr>
          <p:cNvSpPr txBox="1"/>
          <p:nvPr/>
        </p:nvSpPr>
        <p:spPr>
          <a:xfrm>
            <a:off x="3967954" y="5052739"/>
            <a:ext cx="6350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chemeClr val="tx2"/>
                </a:solidFill>
                <a:latin typeface="+mj-lt"/>
              </a:rPr>
              <a:t>Instalace dobíjecí stanice </a:t>
            </a:r>
          </a:p>
          <a:p>
            <a:r>
              <a:rPr lang="cs-CZ" sz="1800" dirty="0">
                <a:solidFill>
                  <a:schemeClr val="bg1"/>
                </a:solidFill>
                <a:latin typeface="+mj-lt"/>
              </a:rPr>
              <a:t>Dobíjecí stanice na venkovním parkovacím stání – 1 ks</a:t>
            </a:r>
          </a:p>
        </p:txBody>
      </p:sp>
      <p:sp>
        <p:nvSpPr>
          <p:cNvPr id="41" name="Ovál 40">
            <a:extLst>
              <a:ext uri="{FF2B5EF4-FFF2-40B4-BE49-F238E27FC236}">
                <a16:creationId xmlns:a16="http://schemas.microsoft.com/office/drawing/2014/main" id="{CF388582-EF53-7D8C-6B62-04FCE79E11B0}"/>
              </a:ext>
            </a:extLst>
          </p:cNvPr>
          <p:cNvSpPr/>
          <p:nvPr/>
        </p:nvSpPr>
        <p:spPr>
          <a:xfrm>
            <a:off x="10790574" y="5147604"/>
            <a:ext cx="814633" cy="814633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 dirty="0"/>
          </a:p>
        </p:txBody>
      </p:sp>
      <p:pic>
        <p:nvPicPr>
          <p:cNvPr id="8" name="Obrázek 7" descr="Obsah obrázku venku, obloha, Pozemní vozidlo, vozidlo">
            <a:extLst>
              <a:ext uri="{FF2B5EF4-FFF2-40B4-BE49-F238E27FC236}">
                <a16:creationId xmlns:a16="http://schemas.microsoft.com/office/drawing/2014/main" id="{395C7AB5-84E5-6F29-3B72-68A9EFF781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352" y="3141649"/>
            <a:ext cx="3024336" cy="22049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2" name="Skupina 11">
            <a:extLst>
              <a:ext uri="{FF2B5EF4-FFF2-40B4-BE49-F238E27FC236}">
                <a16:creationId xmlns:a16="http://schemas.microsoft.com/office/drawing/2014/main" id="{1DCE54BD-8849-30D8-3424-C6E99750E136}"/>
              </a:ext>
            </a:extLst>
          </p:cNvPr>
          <p:cNvGrpSpPr/>
          <p:nvPr/>
        </p:nvGrpSpPr>
        <p:grpSpPr>
          <a:xfrm>
            <a:off x="3863752" y="813610"/>
            <a:ext cx="7920154" cy="1140742"/>
            <a:chOff x="725" y="0"/>
            <a:chExt cx="7920154" cy="3403777"/>
          </a:xfrm>
        </p:grpSpPr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928879D4-BBA9-2455-D2B3-732B7D05B2E0}"/>
                </a:ext>
              </a:extLst>
            </p:cNvPr>
            <p:cNvSpPr/>
            <p:nvPr/>
          </p:nvSpPr>
          <p:spPr>
            <a:xfrm>
              <a:off x="725" y="0"/>
              <a:ext cx="7920154" cy="34037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14" name="Obdélník: se zakulacenými rohy 4">
              <a:extLst>
                <a:ext uri="{FF2B5EF4-FFF2-40B4-BE49-F238E27FC236}">
                  <a16:creationId xmlns:a16="http://schemas.microsoft.com/office/drawing/2014/main" id="{B80A56D1-875D-140C-4C2A-B00509B94773}"/>
                </a:ext>
              </a:extLst>
            </p:cNvPr>
            <p:cNvSpPr txBox="1"/>
            <p:nvPr/>
          </p:nvSpPr>
          <p:spPr>
            <a:xfrm>
              <a:off x="725" y="1361511"/>
              <a:ext cx="7920154" cy="1361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s-CZ" sz="16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422D2BF-DEAD-B82B-4BC9-B9F26D33315B}"/>
              </a:ext>
            </a:extLst>
          </p:cNvPr>
          <p:cNvSpPr txBox="1"/>
          <p:nvPr/>
        </p:nvSpPr>
        <p:spPr>
          <a:xfrm>
            <a:off x="3967954" y="824066"/>
            <a:ext cx="63505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chemeClr val="tx2"/>
                </a:solidFill>
                <a:latin typeface="+mj-lt"/>
              </a:rPr>
              <a:t>Plochá extenzivní zelená střecha</a:t>
            </a:r>
          </a:p>
          <a:p>
            <a:r>
              <a:rPr lang="cs-CZ" sz="1800" dirty="0">
                <a:solidFill>
                  <a:schemeClr val="bg1"/>
                </a:solidFill>
                <a:latin typeface="+mj-lt"/>
              </a:rPr>
              <a:t>Plocha 15,84 m</a:t>
            </a:r>
            <a:r>
              <a:rPr lang="cs-CZ" sz="1800" dirty="0">
                <a:solidFill>
                  <a:schemeClr val="bg1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²</a:t>
            </a:r>
            <a:r>
              <a:rPr lang="cs-CZ" sz="1800" dirty="0">
                <a:solidFill>
                  <a:schemeClr val="bg1"/>
                </a:solidFill>
                <a:latin typeface="+mj-lt"/>
              </a:rPr>
              <a:t>, 95 mm vegetační souvrství, </a:t>
            </a:r>
          </a:p>
          <a:p>
            <a:r>
              <a:rPr lang="cs-CZ" sz="1800" dirty="0">
                <a:solidFill>
                  <a:schemeClr val="bg1"/>
                </a:solidFill>
                <a:latin typeface="+mj-lt"/>
              </a:rPr>
              <a:t>rozchodníkový koberec</a:t>
            </a:r>
          </a:p>
          <a:p>
            <a:r>
              <a:rPr lang="cs-CZ" sz="1800" b="1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5572134A-84F0-0B3C-C029-2B6D5F7D6C11}"/>
              </a:ext>
            </a:extLst>
          </p:cNvPr>
          <p:cNvSpPr/>
          <p:nvPr/>
        </p:nvSpPr>
        <p:spPr>
          <a:xfrm>
            <a:off x="10729656" y="909488"/>
            <a:ext cx="814633" cy="814633"/>
          </a:xfrm>
          <a:prstGeom prst="ellipse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1911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FD28104-C424-7ECB-B9F4-AD32CC591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860DF82-37F1-63D0-A5B0-6F9C2657CB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590995"/>
              </p:ext>
            </p:extLst>
          </p:nvPr>
        </p:nvGraphicFramePr>
        <p:xfrm>
          <a:off x="4097249" y="-39888"/>
          <a:ext cx="7665675" cy="2446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Skupina 4">
            <a:extLst>
              <a:ext uri="{FF2B5EF4-FFF2-40B4-BE49-F238E27FC236}">
                <a16:creationId xmlns:a16="http://schemas.microsoft.com/office/drawing/2014/main" id="{A1D2CB91-8605-25C6-844E-3423645EC65A}"/>
              </a:ext>
            </a:extLst>
          </p:cNvPr>
          <p:cNvGrpSpPr/>
          <p:nvPr/>
        </p:nvGrpSpPr>
        <p:grpSpPr>
          <a:xfrm>
            <a:off x="4182072" y="4265435"/>
            <a:ext cx="7729583" cy="2176409"/>
            <a:chOff x="4182072" y="4265435"/>
            <a:chExt cx="7729583" cy="2176409"/>
          </a:xfrm>
        </p:grpSpPr>
        <p:sp>
          <p:nvSpPr>
            <p:cNvPr id="7" name="Volný tvar: obrazec 6">
              <a:extLst>
                <a:ext uri="{FF2B5EF4-FFF2-40B4-BE49-F238E27FC236}">
                  <a16:creationId xmlns:a16="http://schemas.microsoft.com/office/drawing/2014/main" id="{DDFF0F95-3069-A31F-9D8B-9BF82C37A400}"/>
                </a:ext>
              </a:extLst>
            </p:cNvPr>
            <p:cNvSpPr/>
            <p:nvPr/>
          </p:nvSpPr>
          <p:spPr>
            <a:xfrm>
              <a:off x="4182072" y="4265435"/>
              <a:ext cx="2140990" cy="2098899"/>
            </a:xfrm>
            <a:custGeom>
              <a:avLst/>
              <a:gdLst>
                <a:gd name="connsiteX0" fmla="*/ 0 w 2140990"/>
                <a:gd name="connsiteY0" fmla="*/ 1049450 h 2098899"/>
                <a:gd name="connsiteX1" fmla="*/ 1070495 w 2140990"/>
                <a:gd name="connsiteY1" fmla="*/ 0 h 2098899"/>
                <a:gd name="connsiteX2" fmla="*/ 2140990 w 2140990"/>
                <a:gd name="connsiteY2" fmla="*/ 1049450 h 2098899"/>
                <a:gd name="connsiteX3" fmla="*/ 1070495 w 2140990"/>
                <a:gd name="connsiteY3" fmla="*/ 2098900 h 2098899"/>
                <a:gd name="connsiteX4" fmla="*/ 0 w 2140990"/>
                <a:gd name="connsiteY4" fmla="*/ 1049450 h 209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0990" h="2098899">
                  <a:moveTo>
                    <a:pt x="0" y="1049450"/>
                  </a:moveTo>
                  <a:cubicBezTo>
                    <a:pt x="0" y="469855"/>
                    <a:pt x="479277" y="0"/>
                    <a:pt x="1070495" y="0"/>
                  </a:cubicBezTo>
                  <a:cubicBezTo>
                    <a:pt x="1661713" y="0"/>
                    <a:pt x="2140990" y="469855"/>
                    <a:pt x="2140990" y="1049450"/>
                  </a:cubicBezTo>
                  <a:cubicBezTo>
                    <a:pt x="2140990" y="1629045"/>
                    <a:pt x="1661713" y="2098900"/>
                    <a:pt x="1070495" y="2098900"/>
                  </a:cubicBezTo>
                  <a:cubicBezTo>
                    <a:pt x="479277" y="2098900"/>
                    <a:pt x="0" y="1629045"/>
                    <a:pt x="0" y="1049450"/>
                  </a:cubicBez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3861" tIns="327697" rIns="333861" bIns="327697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DOLOŽENÉ CELKOVÉ NÁKLADY</a:t>
              </a:r>
              <a:br>
                <a:rPr lang="cs-CZ" sz="1600" kern="1200" dirty="0"/>
              </a:br>
              <a:r>
                <a:rPr lang="cs-CZ" sz="1600" b="1" kern="1200" dirty="0"/>
                <a:t>5,617 mil. Kč</a:t>
              </a:r>
            </a:p>
          </p:txBody>
        </p:sp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D35A5354-ED3C-63CD-A6C9-2E8CE5846D6A}"/>
                </a:ext>
              </a:extLst>
            </p:cNvPr>
            <p:cNvSpPr/>
            <p:nvPr/>
          </p:nvSpPr>
          <p:spPr>
            <a:xfrm>
              <a:off x="6969678" y="4382588"/>
              <a:ext cx="2159516" cy="2059256"/>
            </a:xfrm>
            <a:custGeom>
              <a:avLst/>
              <a:gdLst>
                <a:gd name="connsiteX0" fmla="*/ 0 w 2159516"/>
                <a:gd name="connsiteY0" fmla="*/ 1029628 h 2059256"/>
                <a:gd name="connsiteX1" fmla="*/ 1079758 w 2159516"/>
                <a:gd name="connsiteY1" fmla="*/ 0 h 2059256"/>
                <a:gd name="connsiteX2" fmla="*/ 2159516 w 2159516"/>
                <a:gd name="connsiteY2" fmla="*/ 1029628 h 2059256"/>
                <a:gd name="connsiteX3" fmla="*/ 1079758 w 2159516"/>
                <a:gd name="connsiteY3" fmla="*/ 2059256 h 2059256"/>
                <a:gd name="connsiteX4" fmla="*/ 0 w 2159516"/>
                <a:gd name="connsiteY4" fmla="*/ 1029628 h 205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516" h="2059256">
                  <a:moveTo>
                    <a:pt x="0" y="1029628"/>
                  </a:moveTo>
                  <a:cubicBezTo>
                    <a:pt x="0" y="460980"/>
                    <a:pt x="483424" y="0"/>
                    <a:pt x="1079758" y="0"/>
                  </a:cubicBezTo>
                  <a:cubicBezTo>
                    <a:pt x="1676092" y="0"/>
                    <a:pt x="2159516" y="460980"/>
                    <a:pt x="2159516" y="1029628"/>
                  </a:cubicBezTo>
                  <a:cubicBezTo>
                    <a:pt x="2159516" y="1598276"/>
                    <a:pt x="1676092" y="2059256"/>
                    <a:pt x="1079758" y="2059256"/>
                  </a:cubicBezTo>
                  <a:cubicBezTo>
                    <a:pt x="483424" y="2059256"/>
                    <a:pt x="0" y="1598276"/>
                    <a:pt x="0" y="1029628"/>
                  </a:cubicBez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6574" tIns="321891" rIns="336574" bIns="321891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DOLOŽENÉ CELKOVÉ ZPŮSOBILÉ NÁKLADY</a:t>
              </a:r>
              <a:br>
                <a:rPr lang="cs-CZ" sz="1600" kern="1200" dirty="0"/>
              </a:br>
              <a:r>
                <a:rPr lang="cs-CZ" sz="1600" b="1" kern="1200" dirty="0"/>
                <a:t>5,617 mil. Kč</a:t>
              </a:r>
              <a:endParaRPr lang="cs-CZ" sz="1600" kern="1200" dirty="0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DF1BF64B-8324-3595-13AB-6EAD7A1D177A}"/>
                </a:ext>
              </a:extLst>
            </p:cNvPr>
            <p:cNvSpPr/>
            <p:nvPr/>
          </p:nvSpPr>
          <p:spPr>
            <a:xfrm>
              <a:off x="9255667" y="5216159"/>
              <a:ext cx="453706" cy="499353"/>
            </a:xfrm>
            <a:custGeom>
              <a:avLst/>
              <a:gdLst>
                <a:gd name="connsiteX0" fmla="*/ 0 w 453706"/>
                <a:gd name="connsiteY0" fmla="*/ 124838 h 499353"/>
                <a:gd name="connsiteX1" fmla="*/ 226853 w 453706"/>
                <a:gd name="connsiteY1" fmla="*/ 124838 h 499353"/>
                <a:gd name="connsiteX2" fmla="*/ 226853 w 453706"/>
                <a:gd name="connsiteY2" fmla="*/ 0 h 499353"/>
                <a:gd name="connsiteX3" fmla="*/ 453706 w 453706"/>
                <a:gd name="connsiteY3" fmla="*/ 249677 h 499353"/>
                <a:gd name="connsiteX4" fmla="*/ 226853 w 453706"/>
                <a:gd name="connsiteY4" fmla="*/ 499353 h 499353"/>
                <a:gd name="connsiteX5" fmla="*/ 226853 w 453706"/>
                <a:gd name="connsiteY5" fmla="*/ 374515 h 499353"/>
                <a:gd name="connsiteX6" fmla="*/ 0 w 453706"/>
                <a:gd name="connsiteY6" fmla="*/ 374515 h 499353"/>
                <a:gd name="connsiteX7" fmla="*/ 0 w 453706"/>
                <a:gd name="connsiteY7" fmla="*/ 124838 h 49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706" h="499353">
                  <a:moveTo>
                    <a:pt x="0" y="124838"/>
                  </a:moveTo>
                  <a:lnTo>
                    <a:pt x="226853" y="124838"/>
                  </a:lnTo>
                  <a:lnTo>
                    <a:pt x="226853" y="0"/>
                  </a:lnTo>
                  <a:lnTo>
                    <a:pt x="453706" y="249677"/>
                  </a:lnTo>
                  <a:lnTo>
                    <a:pt x="226853" y="499353"/>
                  </a:lnTo>
                  <a:lnTo>
                    <a:pt x="226853" y="374515"/>
                  </a:lnTo>
                  <a:lnTo>
                    <a:pt x="0" y="374515"/>
                  </a:lnTo>
                  <a:lnTo>
                    <a:pt x="0" y="124838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24838" rIns="113426" bIns="124838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s-CZ" sz="1600" kern="1200" dirty="0"/>
            </a:p>
          </p:txBody>
        </p:sp>
        <p:sp>
          <p:nvSpPr>
            <p:cNvPr id="13" name="Volný tvar: obrazec 12">
              <a:extLst>
                <a:ext uri="{FF2B5EF4-FFF2-40B4-BE49-F238E27FC236}">
                  <a16:creationId xmlns:a16="http://schemas.microsoft.com/office/drawing/2014/main" id="{FDAF4EF5-745A-3AAD-5F4F-361FA3A34FB0}"/>
                </a:ext>
              </a:extLst>
            </p:cNvPr>
            <p:cNvSpPr/>
            <p:nvPr/>
          </p:nvSpPr>
          <p:spPr>
            <a:xfrm>
              <a:off x="9796161" y="4439201"/>
              <a:ext cx="2115494" cy="1931027"/>
            </a:xfrm>
            <a:custGeom>
              <a:avLst/>
              <a:gdLst>
                <a:gd name="connsiteX0" fmla="*/ 0 w 2115494"/>
                <a:gd name="connsiteY0" fmla="*/ 965514 h 1931027"/>
                <a:gd name="connsiteX1" fmla="*/ 1057747 w 2115494"/>
                <a:gd name="connsiteY1" fmla="*/ 0 h 1931027"/>
                <a:gd name="connsiteX2" fmla="*/ 2115494 w 2115494"/>
                <a:gd name="connsiteY2" fmla="*/ 965514 h 1931027"/>
                <a:gd name="connsiteX3" fmla="*/ 1057747 w 2115494"/>
                <a:gd name="connsiteY3" fmla="*/ 1931028 h 1931027"/>
                <a:gd name="connsiteX4" fmla="*/ 0 w 2115494"/>
                <a:gd name="connsiteY4" fmla="*/ 965514 h 193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5494" h="1931027">
                  <a:moveTo>
                    <a:pt x="0" y="965514"/>
                  </a:moveTo>
                  <a:cubicBezTo>
                    <a:pt x="0" y="432275"/>
                    <a:pt x="473569" y="0"/>
                    <a:pt x="1057747" y="0"/>
                  </a:cubicBezTo>
                  <a:cubicBezTo>
                    <a:pt x="1641925" y="0"/>
                    <a:pt x="2115494" y="432275"/>
                    <a:pt x="2115494" y="965514"/>
                  </a:cubicBezTo>
                  <a:cubicBezTo>
                    <a:pt x="2115494" y="1498753"/>
                    <a:pt x="1641925" y="1931028"/>
                    <a:pt x="1057747" y="1931028"/>
                  </a:cubicBezTo>
                  <a:cubicBezTo>
                    <a:pt x="473569" y="1931028"/>
                    <a:pt x="0" y="1498753"/>
                    <a:pt x="0" y="965514"/>
                  </a:cubicBez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0127" tIns="303112" rIns="330127" bIns="30311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b="0" kern="1200" dirty="0"/>
                <a:t>DOTACE CELKEM</a:t>
              </a:r>
              <a:br>
                <a:rPr lang="cs-CZ" sz="1600" b="1" kern="1200" dirty="0"/>
              </a:br>
              <a:r>
                <a:rPr lang="cs-CZ" sz="1600" b="1" kern="1200" dirty="0"/>
                <a:t>2,369 mil. Kč 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b="1" kern="1200" dirty="0"/>
                <a:t>42,2 % míra podpory</a:t>
              </a:r>
            </a:p>
          </p:txBody>
        </p:sp>
      </p:grpSp>
      <p:sp>
        <p:nvSpPr>
          <p:cNvPr id="15" name="Zástupný text 3">
            <a:extLst>
              <a:ext uri="{FF2B5EF4-FFF2-40B4-BE49-F238E27FC236}">
                <a16:creationId xmlns:a16="http://schemas.microsoft.com/office/drawing/2014/main" id="{0A08EB6E-8563-8F23-71A7-55F283E18D6A}"/>
              </a:ext>
            </a:extLst>
          </p:cNvPr>
          <p:cNvSpPr txBox="1">
            <a:spLocks/>
          </p:cNvSpPr>
          <p:nvPr/>
        </p:nvSpPr>
        <p:spPr>
          <a:xfrm>
            <a:off x="198578" y="424880"/>
            <a:ext cx="3521157" cy="2284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2D84F"/>
              </a:buClr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cs-CZ" sz="3200" kern="100" dirty="0">
                <a:cs typeface="Times New Roman" panose="02020603050405020304" pitchFamily="18" charset="0"/>
              </a:rPr>
              <a:t>NZÚ B</a:t>
            </a:r>
            <a:r>
              <a:rPr lang="cs-CZ" sz="3200" kern="100" dirty="0">
                <a:ea typeface="Aptos" panose="020B0004020202020204" pitchFamily="34" charset="0"/>
                <a:cs typeface="Times New Roman" panose="02020603050405020304" pitchFamily="18" charset="0"/>
              </a:rPr>
              <a:t>D  Optimální zateplení I.              </a:t>
            </a:r>
          </a:p>
          <a:p>
            <a:pPr fontAlgn="auto">
              <a:spcAft>
                <a:spcPts val="0"/>
              </a:spcAft>
            </a:pPr>
            <a:r>
              <a:rPr lang="cs-CZ" sz="2200" kern="100" dirty="0">
                <a:ea typeface="Aptos" panose="020B0004020202020204" pitchFamily="34" charset="0"/>
                <a:cs typeface="Times New Roman" panose="02020603050405020304" pitchFamily="18" charset="0"/>
              </a:rPr>
              <a:t>Fyzická osoba </a:t>
            </a:r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FE2B3FC9-98C4-4995-E990-DBDCA7965761}"/>
              </a:ext>
            </a:extLst>
          </p:cNvPr>
          <p:cNvSpPr/>
          <p:nvPr/>
        </p:nvSpPr>
        <p:spPr>
          <a:xfrm>
            <a:off x="6452736" y="5175361"/>
            <a:ext cx="453706" cy="499353"/>
          </a:xfrm>
          <a:custGeom>
            <a:avLst/>
            <a:gdLst>
              <a:gd name="connsiteX0" fmla="*/ 0 w 453706"/>
              <a:gd name="connsiteY0" fmla="*/ 124838 h 499353"/>
              <a:gd name="connsiteX1" fmla="*/ 226853 w 453706"/>
              <a:gd name="connsiteY1" fmla="*/ 124838 h 499353"/>
              <a:gd name="connsiteX2" fmla="*/ 226853 w 453706"/>
              <a:gd name="connsiteY2" fmla="*/ 0 h 499353"/>
              <a:gd name="connsiteX3" fmla="*/ 453706 w 453706"/>
              <a:gd name="connsiteY3" fmla="*/ 249677 h 499353"/>
              <a:gd name="connsiteX4" fmla="*/ 226853 w 453706"/>
              <a:gd name="connsiteY4" fmla="*/ 499353 h 499353"/>
              <a:gd name="connsiteX5" fmla="*/ 226853 w 453706"/>
              <a:gd name="connsiteY5" fmla="*/ 374515 h 499353"/>
              <a:gd name="connsiteX6" fmla="*/ 0 w 453706"/>
              <a:gd name="connsiteY6" fmla="*/ 374515 h 499353"/>
              <a:gd name="connsiteX7" fmla="*/ 0 w 453706"/>
              <a:gd name="connsiteY7" fmla="*/ 124838 h 49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706" h="499353">
                <a:moveTo>
                  <a:pt x="0" y="124838"/>
                </a:moveTo>
                <a:lnTo>
                  <a:pt x="226853" y="124838"/>
                </a:lnTo>
                <a:lnTo>
                  <a:pt x="226853" y="0"/>
                </a:lnTo>
                <a:lnTo>
                  <a:pt x="453706" y="249677"/>
                </a:lnTo>
                <a:lnTo>
                  <a:pt x="226853" y="499353"/>
                </a:lnTo>
                <a:lnTo>
                  <a:pt x="226853" y="374515"/>
                </a:lnTo>
                <a:lnTo>
                  <a:pt x="0" y="374515"/>
                </a:lnTo>
                <a:lnTo>
                  <a:pt x="0" y="124838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4838" rIns="113426" bIns="12483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cs-CZ" sz="1600" kern="1200" dirty="0"/>
          </a:p>
        </p:txBody>
      </p:sp>
      <p:pic>
        <p:nvPicPr>
          <p:cNvPr id="9" name="Obrázek 8" descr="Obsah obrázku venku, obloha, Pozemní vozidlo, vozidlo&#10;&#10;Popis byl vytvořen automaticky">
            <a:extLst>
              <a:ext uri="{FF2B5EF4-FFF2-40B4-BE49-F238E27FC236}">
                <a16:creationId xmlns:a16="http://schemas.microsoft.com/office/drawing/2014/main" id="{665F51C6-D99A-12AF-3968-F012B7D335D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352" y="3141649"/>
            <a:ext cx="3024336" cy="22049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9" name="Skupina 18">
            <a:extLst>
              <a:ext uri="{FF2B5EF4-FFF2-40B4-BE49-F238E27FC236}">
                <a16:creationId xmlns:a16="http://schemas.microsoft.com/office/drawing/2014/main" id="{AE289B9A-0705-C00A-857E-D5CE1D186D38}"/>
              </a:ext>
            </a:extLst>
          </p:cNvPr>
          <p:cNvGrpSpPr/>
          <p:nvPr/>
        </p:nvGrpSpPr>
        <p:grpSpPr>
          <a:xfrm>
            <a:off x="4097249" y="2603343"/>
            <a:ext cx="2537564" cy="1391017"/>
            <a:chOff x="2240" y="648551"/>
            <a:chExt cx="1912441" cy="1391017"/>
          </a:xfrm>
        </p:grpSpPr>
        <p:sp>
          <p:nvSpPr>
            <p:cNvPr id="34" name="Obdélník: se zakulacenými rohy 33">
              <a:extLst>
                <a:ext uri="{FF2B5EF4-FFF2-40B4-BE49-F238E27FC236}">
                  <a16:creationId xmlns:a16="http://schemas.microsoft.com/office/drawing/2014/main" id="{C34A1169-B02D-8854-6E7D-5E7C96CB226A}"/>
                </a:ext>
              </a:extLst>
            </p:cNvPr>
            <p:cNvSpPr/>
            <p:nvPr/>
          </p:nvSpPr>
          <p:spPr>
            <a:xfrm>
              <a:off x="2240" y="648551"/>
              <a:ext cx="1912441" cy="13910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35" name="Obdélník: se zakulacenými rohy 4">
              <a:extLst>
                <a:ext uri="{FF2B5EF4-FFF2-40B4-BE49-F238E27FC236}">
                  <a16:creationId xmlns:a16="http://schemas.microsoft.com/office/drawing/2014/main" id="{92321BC2-455B-5E51-5699-2B23C55A9F9F}"/>
                </a:ext>
              </a:extLst>
            </p:cNvPr>
            <p:cNvSpPr txBox="1"/>
            <p:nvPr/>
          </p:nvSpPr>
          <p:spPr>
            <a:xfrm>
              <a:off x="2240" y="1204958"/>
              <a:ext cx="1912441" cy="5564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b="0" kern="1200" dirty="0">
                  <a:solidFill>
                    <a:schemeClr val="bg1"/>
                  </a:solidFill>
                  <a:latin typeface="+mj-lt"/>
                </a:rPr>
                <a:t>Dešťovka</a:t>
              </a:r>
              <a:br>
                <a:rPr lang="cs-CZ" sz="1600" b="1" kern="1200" dirty="0">
                  <a:solidFill>
                    <a:schemeClr val="bg1"/>
                  </a:solidFill>
                </a:rPr>
              </a:br>
              <a:r>
                <a:rPr lang="cs-CZ" sz="1600" b="1" kern="1200" dirty="0">
                  <a:effectLst/>
                  <a:latin typeface="+mn-lt"/>
                  <a:ea typeface="Aptos" panose="020B0004020202020204" pitchFamily="34" charset="0"/>
                  <a:cs typeface="Times New Roman" panose="02020603050405020304" pitchFamily="18" charset="0"/>
                </a:rPr>
                <a:t>65 000 Kč</a:t>
              </a:r>
              <a:endParaRPr lang="cs-CZ" sz="1600" b="1" kern="1200" dirty="0"/>
            </a:p>
          </p:txBody>
        </p:sp>
      </p:grpSp>
      <p:sp>
        <p:nvSpPr>
          <p:cNvPr id="20" name="Ovál 19">
            <a:extLst>
              <a:ext uri="{FF2B5EF4-FFF2-40B4-BE49-F238E27FC236}">
                <a16:creationId xmlns:a16="http://schemas.microsoft.com/office/drawing/2014/main" id="{A6DC56F4-A5EE-342C-4CDC-826347DA4565}"/>
              </a:ext>
            </a:extLst>
          </p:cNvPr>
          <p:cNvSpPr/>
          <p:nvPr/>
        </p:nvSpPr>
        <p:spPr>
          <a:xfrm>
            <a:off x="4958714" y="2209579"/>
            <a:ext cx="814633" cy="814633"/>
          </a:xfrm>
          <a:prstGeom prst="ellipse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 dirty="0"/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F0814393-ED6B-0422-3043-7DDD631A73F9}"/>
              </a:ext>
            </a:extLst>
          </p:cNvPr>
          <p:cNvGrpSpPr/>
          <p:nvPr/>
        </p:nvGrpSpPr>
        <p:grpSpPr>
          <a:xfrm>
            <a:off x="6718104" y="2561420"/>
            <a:ext cx="2537564" cy="1414918"/>
            <a:chOff x="1980502" y="631946"/>
            <a:chExt cx="1913759" cy="1414918"/>
          </a:xfrm>
        </p:grpSpPr>
        <p:sp>
          <p:nvSpPr>
            <p:cNvPr id="32" name="Obdélník: se zakulacenými rohy 31">
              <a:extLst>
                <a:ext uri="{FF2B5EF4-FFF2-40B4-BE49-F238E27FC236}">
                  <a16:creationId xmlns:a16="http://schemas.microsoft.com/office/drawing/2014/main" id="{856A4768-FA23-2070-5F87-CCD9B1C8A07D}"/>
                </a:ext>
              </a:extLst>
            </p:cNvPr>
            <p:cNvSpPr/>
            <p:nvPr/>
          </p:nvSpPr>
          <p:spPr>
            <a:xfrm>
              <a:off x="1980502" y="631946"/>
              <a:ext cx="1913759" cy="141491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33" name="Obdélník: se zakulacenými rohy 7">
              <a:extLst>
                <a:ext uri="{FF2B5EF4-FFF2-40B4-BE49-F238E27FC236}">
                  <a16:creationId xmlns:a16="http://schemas.microsoft.com/office/drawing/2014/main" id="{1C77EAD4-F4C8-2498-80B7-8CA49880499C}"/>
                </a:ext>
              </a:extLst>
            </p:cNvPr>
            <p:cNvSpPr txBox="1"/>
            <p:nvPr/>
          </p:nvSpPr>
          <p:spPr>
            <a:xfrm>
              <a:off x="1980502" y="1197914"/>
              <a:ext cx="1913759" cy="5659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b="0" kern="1200" dirty="0"/>
                <a:t>Dobíjecí stanice</a:t>
              </a:r>
              <a:br>
                <a:rPr lang="cs-CZ" sz="1600" b="0" kern="1200" dirty="0"/>
              </a:br>
              <a:r>
                <a:rPr lang="cs-CZ" sz="1600" b="1" kern="1200" dirty="0"/>
                <a:t>25 000 Kč</a:t>
              </a:r>
            </a:p>
          </p:txBody>
        </p: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4F4A4706-648E-F8CF-B6B4-36EF3348CD5E}"/>
              </a:ext>
            </a:extLst>
          </p:cNvPr>
          <p:cNvGrpSpPr/>
          <p:nvPr/>
        </p:nvGrpSpPr>
        <p:grpSpPr>
          <a:xfrm>
            <a:off x="9338959" y="2534770"/>
            <a:ext cx="2423965" cy="1353808"/>
            <a:chOff x="5782943" y="574151"/>
            <a:chExt cx="1882731" cy="1353808"/>
          </a:xfrm>
        </p:grpSpPr>
        <p:sp>
          <p:nvSpPr>
            <p:cNvPr id="28" name="Obdélník: se zakulacenými rohy 27">
              <a:extLst>
                <a:ext uri="{FF2B5EF4-FFF2-40B4-BE49-F238E27FC236}">
                  <a16:creationId xmlns:a16="http://schemas.microsoft.com/office/drawing/2014/main" id="{C231DC30-D32A-C7D9-5A03-546296042EF4}"/>
                </a:ext>
              </a:extLst>
            </p:cNvPr>
            <p:cNvSpPr/>
            <p:nvPr/>
          </p:nvSpPr>
          <p:spPr>
            <a:xfrm>
              <a:off x="5782943" y="574151"/>
              <a:ext cx="1882731" cy="135380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29" name="Obdélník: se zakulacenými rohy 13">
              <a:extLst>
                <a:ext uri="{FF2B5EF4-FFF2-40B4-BE49-F238E27FC236}">
                  <a16:creationId xmlns:a16="http://schemas.microsoft.com/office/drawing/2014/main" id="{9F135F0D-C350-F5AF-9459-7A943F0E1CC7}"/>
                </a:ext>
              </a:extLst>
            </p:cNvPr>
            <p:cNvSpPr txBox="1"/>
            <p:nvPr/>
          </p:nvSpPr>
          <p:spPr>
            <a:xfrm>
              <a:off x="5782943" y="1115675"/>
              <a:ext cx="1882731" cy="5415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s-CZ" sz="1000" kern="1200" dirty="0">
                <a:solidFill>
                  <a:schemeClr val="accent1"/>
                </a:solidFill>
              </a:endParaRP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kern="1200" dirty="0">
                  <a:solidFill>
                    <a:schemeClr val="accent1"/>
                  </a:solidFill>
                </a:rPr>
                <a:t>Kombinační bonus             </a:t>
              </a:r>
              <a:r>
                <a:rPr lang="cs-CZ" sz="1500" b="1" kern="1200" dirty="0">
                  <a:solidFill>
                    <a:schemeClr val="accent1"/>
                  </a:solidFill>
                </a:rPr>
                <a:t>80 000 Kč</a:t>
              </a:r>
              <a:endParaRPr lang="cs-CZ" sz="1600" b="1" kern="12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6" name="Ovál 25" descr="Návrh výkresu plánu prostorového uspořádání">
            <a:extLst>
              <a:ext uri="{FF2B5EF4-FFF2-40B4-BE49-F238E27FC236}">
                <a16:creationId xmlns:a16="http://schemas.microsoft.com/office/drawing/2014/main" id="{7B60757E-684D-3979-123C-3E094869E734}"/>
              </a:ext>
            </a:extLst>
          </p:cNvPr>
          <p:cNvSpPr/>
          <p:nvPr/>
        </p:nvSpPr>
        <p:spPr>
          <a:xfrm>
            <a:off x="10117450" y="2210344"/>
            <a:ext cx="814633" cy="814633"/>
          </a:xfrm>
          <a:prstGeom prst="ellipse">
            <a:avLst/>
          </a:prstGeom>
          <a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 dirty="0"/>
          </a:p>
        </p:txBody>
      </p:sp>
      <p:sp>
        <p:nvSpPr>
          <p:cNvPr id="27" name="Šipka: obousměrná vodorovná 26">
            <a:extLst>
              <a:ext uri="{FF2B5EF4-FFF2-40B4-BE49-F238E27FC236}">
                <a16:creationId xmlns:a16="http://schemas.microsoft.com/office/drawing/2014/main" id="{A9C7B8E7-9D15-4A8F-A4A6-2CD0EFED18E8}"/>
              </a:ext>
            </a:extLst>
          </p:cNvPr>
          <p:cNvSpPr/>
          <p:nvPr/>
        </p:nvSpPr>
        <p:spPr>
          <a:xfrm>
            <a:off x="4252337" y="3733434"/>
            <a:ext cx="7391995" cy="366952"/>
          </a:xfrm>
          <a:prstGeom prst="left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 dirty="0"/>
          </a:p>
        </p:txBody>
      </p:sp>
      <p:sp>
        <p:nvSpPr>
          <p:cNvPr id="36" name="Ovál 35">
            <a:extLst>
              <a:ext uri="{FF2B5EF4-FFF2-40B4-BE49-F238E27FC236}">
                <a16:creationId xmlns:a16="http://schemas.microsoft.com/office/drawing/2014/main" id="{9FB23622-D464-AF62-4DF9-98CBC3E7A4E9}"/>
              </a:ext>
            </a:extLst>
          </p:cNvPr>
          <p:cNvSpPr/>
          <p:nvPr/>
        </p:nvSpPr>
        <p:spPr>
          <a:xfrm>
            <a:off x="7496278" y="2157795"/>
            <a:ext cx="814633" cy="814633"/>
          </a:xfrm>
          <a:prstGeom prst="ellipse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7770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FD28104-C424-7ECB-B9F4-AD32CC591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2" name="Zástupný symbol obrázku 1">
            <a:extLst>
              <a:ext uri="{FF2B5EF4-FFF2-40B4-BE49-F238E27FC236}">
                <a16:creationId xmlns:a16="http://schemas.microsoft.com/office/drawing/2014/main" id="{9A9A04F8-9412-75A9-127C-02DEC8486DA0}"/>
              </a:ext>
            </a:extLst>
          </p:cNvPr>
          <p:cNvSpPr>
            <a:spLocks noGrp="1"/>
          </p:cNvSpPr>
          <p:nvPr>
            <p:ph type="pic" idx="4294967295"/>
          </p:nvPr>
        </p:nvSpPr>
        <p:spPr>
          <a:xfrm>
            <a:off x="3590925" y="0"/>
            <a:ext cx="8601075" cy="6858000"/>
          </a:xfrm>
        </p:spPr>
        <p:txBody>
          <a:bodyPr/>
          <a:lstStyle/>
          <a:p>
            <a:endParaRPr lang="cs-CZ" sz="18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</p:txBody>
      </p:sp>
      <p:sp>
        <p:nvSpPr>
          <p:cNvPr id="14" name="Zástupný text 38">
            <a:extLst>
              <a:ext uri="{FF2B5EF4-FFF2-40B4-BE49-F238E27FC236}">
                <a16:creationId xmlns:a16="http://schemas.microsoft.com/office/drawing/2014/main" id="{7FDCBE29-2A88-9BAD-2FAF-4E847B4EB4C3}"/>
              </a:ext>
            </a:extLst>
          </p:cNvPr>
          <p:cNvSpPr txBox="1">
            <a:spLocks/>
          </p:cNvSpPr>
          <p:nvPr/>
        </p:nvSpPr>
        <p:spPr>
          <a:xfrm>
            <a:off x="119337" y="370748"/>
            <a:ext cx="3277330" cy="478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2D84F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3000" b="1" dirty="0"/>
              <a:t>ENERGETICKÁ NÁROČNOST BUDOVY I.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cs-CZ" sz="60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endParaRPr lang="cs-CZ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34987F8-7FF5-B1F3-01CD-3E67B7A128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1736523"/>
              </p:ext>
            </p:extLst>
          </p:nvPr>
        </p:nvGraphicFramePr>
        <p:xfrm>
          <a:off x="4079776" y="1002105"/>
          <a:ext cx="6907399" cy="1745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F1775CE-8A9A-84F0-DCA2-565C5AA84E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7576690"/>
              </p:ext>
            </p:extLst>
          </p:nvPr>
        </p:nvGraphicFramePr>
        <p:xfrm>
          <a:off x="4943872" y="2859330"/>
          <a:ext cx="5328592" cy="194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2494BB38-3B89-19B7-D959-5F28A72A551C}"/>
              </a:ext>
            </a:extLst>
          </p:cNvPr>
          <p:cNvGraphicFramePr/>
          <p:nvPr/>
        </p:nvGraphicFramePr>
        <p:xfrm>
          <a:off x="4943872" y="4805196"/>
          <a:ext cx="5328592" cy="1738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0" name="TextovéPole 19">
            <a:extLst>
              <a:ext uri="{FF2B5EF4-FFF2-40B4-BE49-F238E27FC236}">
                <a16:creationId xmlns:a16="http://schemas.microsoft.com/office/drawing/2014/main" id="{AD3D461E-A55E-7E77-B5E2-DC07EC88BB48}"/>
              </a:ext>
            </a:extLst>
          </p:cNvPr>
          <p:cNvSpPr txBox="1"/>
          <p:nvPr/>
        </p:nvSpPr>
        <p:spPr>
          <a:xfrm>
            <a:off x="3957440" y="306889"/>
            <a:ext cx="79653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cs-CZ" sz="1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Snížení spotřeby tepla na vytápění (převažuje zemní plyn) až o 80 %                                             Úspora nákladů na vytápění 235 tis. Kč/rok</a:t>
            </a:r>
            <a:r>
              <a:rPr lang="cs-CZ" sz="1800" kern="100" dirty="0">
                <a:highlight>
                  <a:srgbClr val="FF0000"/>
                </a:highlight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cs-CZ" sz="2400" dirty="0">
              <a:solidFill>
                <a:schemeClr val="accent5"/>
              </a:solidFill>
            </a:endParaRPr>
          </a:p>
        </p:txBody>
      </p:sp>
      <p:pic>
        <p:nvPicPr>
          <p:cNvPr id="21" name="Obrázek 20" descr="Obsah obrázku venku, obloha, Pozemní vozidlo, vozidlo&#10;&#10;Popis byl vytvořen automaticky">
            <a:extLst>
              <a:ext uri="{FF2B5EF4-FFF2-40B4-BE49-F238E27FC236}">
                <a16:creationId xmlns:a16="http://schemas.microsoft.com/office/drawing/2014/main" id="{4D0DACB4-C9F4-CB28-E49B-75DC2C1A05FF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352" y="3141649"/>
            <a:ext cx="3024336" cy="22049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Šipka: doprava 22">
            <a:extLst>
              <a:ext uri="{FF2B5EF4-FFF2-40B4-BE49-F238E27FC236}">
                <a16:creationId xmlns:a16="http://schemas.microsoft.com/office/drawing/2014/main" id="{B93FA1FD-1B32-5EA0-A69D-3D400C8B9DAD}"/>
              </a:ext>
            </a:extLst>
          </p:cNvPr>
          <p:cNvSpPr/>
          <p:nvPr/>
        </p:nvSpPr>
        <p:spPr>
          <a:xfrm>
            <a:off x="5303912" y="615777"/>
            <a:ext cx="360040" cy="36114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1551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FD28104-C424-7ECB-B9F4-AD32CC591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2" name="Zástupný symbol obrázku 1">
            <a:extLst>
              <a:ext uri="{FF2B5EF4-FFF2-40B4-BE49-F238E27FC236}">
                <a16:creationId xmlns:a16="http://schemas.microsoft.com/office/drawing/2014/main" id="{9A9A04F8-9412-75A9-127C-02DEC8486DA0}"/>
              </a:ext>
            </a:extLst>
          </p:cNvPr>
          <p:cNvSpPr>
            <a:spLocks noGrp="1"/>
          </p:cNvSpPr>
          <p:nvPr>
            <p:ph type="pic" idx="4294967295"/>
          </p:nvPr>
        </p:nvSpPr>
        <p:spPr>
          <a:xfrm>
            <a:off x="3590925" y="0"/>
            <a:ext cx="8601075" cy="6858000"/>
          </a:xfrm>
        </p:spPr>
        <p:txBody>
          <a:bodyPr/>
          <a:lstStyle/>
          <a:p>
            <a:endParaRPr lang="cs-CZ" sz="18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</p:txBody>
      </p:sp>
      <p:sp>
        <p:nvSpPr>
          <p:cNvPr id="14" name="Zástupný text 38">
            <a:extLst>
              <a:ext uri="{FF2B5EF4-FFF2-40B4-BE49-F238E27FC236}">
                <a16:creationId xmlns:a16="http://schemas.microsoft.com/office/drawing/2014/main" id="{7FDCBE29-2A88-9BAD-2FAF-4E847B4EB4C3}"/>
              </a:ext>
            </a:extLst>
          </p:cNvPr>
          <p:cNvSpPr txBox="1">
            <a:spLocks/>
          </p:cNvSpPr>
          <p:nvPr/>
        </p:nvSpPr>
        <p:spPr>
          <a:xfrm>
            <a:off x="119337" y="370748"/>
            <a:ext cx="3277330" cy="478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2D84F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2D84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REALIZOVANÁ 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OPATŘENÍ I.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2D84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9600" b="0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D84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7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2D84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6000" b="0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D84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Obrázek 5" descr="Obsah obrázku venku, obloha, Pozemní vozidlo, vozidlo&#10;&#10;Popis byl vytvořen automaticky">
            <a:extLst>
              <a:ext uri="{FF2B5EF4-FFF2-40B4-BE49-F238E27FC236}">
                <a16:creationId xmlns:a16="http://schemas.microsoft.com/office/drawing/2014/main" id="{40DDFD7C-6D60-F032-9450-CBBD7F8E65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352" y="3141649"/>
            <a:ext cx="3024336" cy="22049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Obrázek 7" descr="Obsah obrázku venku, obloha, rostlina, mrak">
            <a:extLst>
              <a:ext uri="{FF2B5EF4-FFF2-40B4-BE49-F238E27FC236}">
                <a16:creationId xmlns:a16="http://schemas.microsoft.com/office/drawing/2014/main" id="{DE50985F-64A5-B08B-887D-9EBA166DB8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3540" y="251205"/>
            <a:ext cx="2720589" cy="19628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Obrázek 15" descr="Obsah obrázku budova, Nosník, stavební dříví, nemovitost&#10;&#10;Popis byl vytvořen automaticky">
            <a:extLst>
              <a:ext uri="{FF2B5EF4-FFF2-40B4-BE49-F238E27FC236}">
                <a16:creationId xmlns:a16="http://schemas.microsoft.com/office/drawing/2014/main" id="{7064C55C-2BB4-D3FD-151F-D47F8C4179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3750" y="244451"/>
            <a:ext cx="3166016" cy="19628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 descr="Obsah obrázku budova, venku, dům, okno&#10;&#10;Popis byl vytvořen automaticky">
            <a:extLst>
              <a:ext uri="{FF2B5EF4-FFF2-40B4-BE49-F238E27FC236}">
                <a16:creationId xmlns:a16="http://schemas.microsoft.com/office/drawing/2014/main" id="{27C121A3-A0ED-4785-FD1E-46C0A50DA8E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9443" y="4327998"/>
            <a:ext cx="3130791" cy="23249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Obrázek 8" descr="Obsah obrázku venku, okno, obloha, budova&#10;&#10;Popis byl vytvořen automaticky">
            <a:extLst>
              <a:ext uri="{FF2B5EF4-FFF2-40B4-BE49-F238E27FC236}">
                <a16:creationId xmlns:a16="http://schemas.microsoft.com/office/drawing/2014/main" id="{94E5D7DC-E0FA-78AF-2B4A-AA57B66A621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1462" y="4326364"/>
            <a:ext cx="3130790" cy="23480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Obrázek 14" descr="Obsah obrázku budova, okno, obloha, venku&#10;&#10;Popis byl vytvořen automaticky">
            <a:extLst>
              <a:ext uri="{FF2B5EF4-FFF2-40B4-BE49-F238E27FC236}">
                <a16:creationId xmlns:a16="http://schemas.microsoft.com/office/drawing/2014/main" id="{C58B17DB-FE59-9D01-5218-D643A9201AF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4542" y="2365391"/>
            <a:ext cx="1624557" cy="17668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6B504AA4-9288-77DA-F33A-739F9574205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682" y="2386896"/>
            <a:ext cx="2341154" cy="17558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BD2F4F1D-5AD9-9286-1DE5-7FF11214242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4290" b="16757"/>
          <a:stretch/>
        </p:blipFill>
        <p:spPr>
          <a:xfrm>
            <a:off x="10124024" y="241921"/>
            <a:ext cx="1841522" cy="19628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5" name="Obrázek 24" descr="Obsah obrázku obloha, venku, okno, mrak&#10;&#10;Popis byl vytvořen automaticky">
            <a:extLst>
              <a:ext uri="{FF2B5EF4-FFF2-40B4-BE49-F238E27FC236}">
                <a16:creationId xmlns:a16="http://schemas.microsoft.com/office/drawing/2014/main" id="{83692719-E087-AD17-F83D-FB68B9F6260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3357" y="2365391"/>
            <a:ext cx="2712818" cy="17558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88752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FD28104-C424-7ECB-B9F4-AD32CC591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2" name="Zástupný symbol obrázku 1">
            <a:extLst>
              <a:ext uri="{FF2B5EF4-FFF2-40B4-BE49-F238E27FC236}">
                <a16:creationId xmlns:a16="http://schemas.microsoft.com/office/drawing/2014/main" id="{9A9A04F8-9412-75A9-127C-02DEC8486DA0}"/>
              </a:ext>
            </a:extLst>
          </p:cNvPr>
          <p:cNvSpPr>
            <a:spLocks noGrp="1"/>
          </p:cNvSpPr>
          <p:nvPr>
            <p:ph type="pic" idx="4294967295"/>
          </p:nvPr>
        </p:nvSpPr>
        <p:spPr>
          <a:xfrm>
            <a:off x="3590925" y="0"/>
            <a:ext cx="8601075" cy="6858000"/>
          </a:xfrm>
        </p:spPr>
        <p:txBody>
          <a:bodyPr/>
          <a:lstStyle/>
          <a:p>
            <a:endParaRPr lang="cs-CZ" sz="18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</p:txBody>
      </p:sp>
      <p:sp>
        <p:nvSpPr>
          <p:cNvPr id="14" name="Zástupný text 38">
            <a:extLst>
              <a:ext uri="{FF2B5EF4-FFF2-40B4-BE49-F238E27FC236}">
                <a16:creationId xmlns:a16="http://schemas.microsoft.com/office/drawing/2014/main" id="{7FDCBE29-2A88-9BAD-2FAF-4E847B4EB4C3}"/>
              </a:ext>
            </a:extLst>
          </p:cNvPr>
          <p:cNvSpPr txBox="1">
            <a:spLocks/>
          </p:cNvSpPr>
          <p:nvPr/>
        </p:nvSpPr>
        <p:spPr>
          <a:xfrm>
            <a:off x="119337" y="370748"/>
            <a:ext cx="3277330" cy="478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2D84F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2D84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REALIZOVANÁ OPATŘENÍ I.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2D84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9600" b="0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D84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7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2D84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6000" b="0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D84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Obrázek 5" descr="Obsah obrázku venku, obloha, Pozemní vozidlo, vozidlo&#10;&#10;Popis byl vytvořen automaticky">
            <a:extLst>
              <a:ext uri="{FF2B5EF4-FFF2-40B4-BE49-F238E27FC236}">
                <a16:creationId xmlns:a16="http://schemas.microsoft.com/office/drawing/2014/main" id="{40DDFD7C-6D60-F032-9450-CBBD7F8E65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352" y="3141649"/>
            <a:ext cx="3024336" cy="22049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Obrázek 19" descr="Obsah obrázku interiér, zeď, Zářivka, Hliník&#10;&#10;Popis byl vytvořen automaticky">
            <a:extLst>
              <a:ext uri="{FF2B5EF4-FFF2-40B4-BE49-F238E27FC236}">
                <a16:creationId xmlns:a16="http://schemas.microsoft.com/office/drawing/2014/main" id="{414EE43E-602A-862D-59C3-E898B20E4D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7297" y="2545502"/>
            <a:ext cx="2661904" cy="15615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8" name="Obrázek 27" descr="Obsah obrázku zeď, flétna/dudy, omítka, interiér&#10;&#10;Popis byl vytvořen automaticky">
            <a:extLst>
              <a:ext uri="{FF2B5EF4-FFF2-40B4-BE49-F238E27FC236}">
                <a16:creationId xmlns:a16="http://schemas.microsoft.com/office/drawing/2014/main" id="{184F4CF2-3012-6FD3-0869-E634935D6C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4429" y="294120"/>
            <a:ext cx="1896740" cy="25289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2" name="Obrázek 31" descr="Obsah obrázku Autodíly, zeď, interiér, opuštěné&#10;&#10;Popis byl vytvořen automaticky">
            <a:extLst>
              <a:ext uri="{FF2B5EF4-FFF2-40B4-BE49-F238E27FC236}">
                <a16:creationId xmlns:a16="http://schemas.microsoft.com/office/drawing/2014/main" id="{5D6F5024-3006-73E9-C890-5388F567CD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9495" y="294119"/>
            <a:ext cx="2970027" cy="20496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0" name="Obrázek 39" descr="Obsah obrázku venku, budova, území, Odpadkový kontejner&#10;&#10;Popis byl vytvořen automaticky">
            <a:extLst>
              <a:ext uri="{FF2B5EF4-FFF2-40B4-BE49-F238E27FC236}">
                <a16:creationId xmlns:a16="http://schemas.microsoft.com/office/drawing/2014/main" id="{CC52AB50-593B-81D4-73B5-8DC263A9C1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4192" y="4297297"/>
            <a:ext cx="3275108" cy="22665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2" name="Obrázek 41" descr="Obsah obrázku území, venku, Základy, Modré límečky&#10;&#10;Popis byl vytvořen automaticky">
            <a:extLst>
              <a:ext uri="{FF2B5EF4-FFF2-40B4-BE49-F238E27FC236}">
                <a16:creationId xmlns:a16="http://schemas.microsoft.com/office/drawing/2014/main" id="{5575EF40-AE6C-8CD4-81D1-570D88BDACB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9906" y="4297298"/>
            <a:ext cx="2970027" cy="22377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4" name="Obrázek 43" descr="Obsah obrázku nářadí, flétna/dudy, interiér, území&#10;&#10;Popis byl vytvořen automaticky">
            <a:extLst>
              <a:ext uri="{FF2B5EF4-FFF2-40B4-BE49-F238E27FC236}">
                <a16:creationId xmlns:a16="http://schemas.microsoft.com/office/drawing/2014/main" id="{BD80C2C8-CE72-CB24-9B31-53A06D1F5AB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140" y="272376"/>
            <a:ext cx="2766746" cy="20750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6" name="Obrázek 45" descr="Obsah obrázku budova, ocel, schody, interiér&#10;&#10;Popis byl vytvořen automaticky">
            <a:extLst>
              <a:ext uri="{FF2B5EF4-FFF2-40B4-BE49-F238E27FC236}">
                <a16:creationId xmlns:a16="http://schemas.microsoft.com/office/drawing/2014/main" id="{4E17219E-29E5-5CF7-1482-0F054A840C8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2961" y="2545502"/>
            <a:ext cx="2307708" cy="15615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97202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E7B462B-F78A-69CB-B03D-1E25EC0509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4053"/>
          <a:stretch/>
        </p:blipFill>
        <p:spPr>
          <a:xfrm>
            <a:off x="3859172" y="244006"/>
            <a:ext cx="3755510" cy="25386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23DC9B3A-DF1F-69A3-8E0B-73DCFB47F5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2773" y="3021933"/>
            <a:ext cx="3728307" cy="26628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6" name="Zástupný text 3">
            <a:extLst>
              <a:ext uri="{FF2B5EF4-FFF2-40B4-BE49-F238E27FC236}">
                <a16:creationId xmlns:a16="http://schemas.microsoft.com/office/drawing/2014/main" id="{EDC0C2BB-543F-7DBF-897B-58AA90FF0A9B}"/>
              </a:ext>
            </a:extLst>
          </p:cNvPr>
          <p:cNvSpPr txBox="1">
            <a:spLocks/>
          </p:cNvSpPr>
          <p:nvPr/>
        </p:nvSpPr>
        <p:spPr>
          <a:xfrm>
            <a:off x="198579" y="424880"/>
            <a:ext cx="3068637" cy="4516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2D84F"/>
              </a:buClr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cs-CZ" sz="3800" kern="100" dirty="0">
                <a:solidFill>
                  <a:schemeClr val="tx2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cs-CZ" sz="3800" kern="100" dirty="0">
                <a:solidFill>
                  <a:schemeClr val="tx2"/>
                </a:solidFill>
                <a:cs typeface="Times New Roman" panose="02020603050405020304" pitchFamily="18" charset="0"/>
              </a:rPr>
              <a:t>AVRHOVA</a:t>
            </a:r>
            <a:r>
              <a:rPr lang="cs-CZ" sz="3800" kern="100" dirty="0">
                <a:solidFill>
                  <a:schemeClr val="tx2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NÁ OPATŘENÍ II.</a:t>
            </a:r>
          </a:p>
          <a:p>
            <a:pPr fontAlgn="auto">
              <a:spcAft>
                <a:spcPts val="0"/>
              </a:spcAft>
            </a:pPr>
            <a:r>
              <a:rPr lang="cs-CZ" sz="2600" b="1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Rekonstrukce                  a přestavba penzionu z roku 1938 na BD         Středočeský kraj           25 bytových jednotek realizace 2022-2024</a:t>
            </a:r>
          </a:p>
          <a:p>
            <a:pPr fontAlgn="auto">
              <a:spcAft>
                <a:spcPts val="0"/>
              </a:spcAft>
            </a:pPr>
            <a:endParaRPr lang="cs-CZ" sz="2600" dirty="0">
              <a:latin typeface="+mn-lt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cs-CZ" sz="26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Žadatel podal postupně 2 žádosti:                                    Výměna zdrojů tepla a instalace OZE        Optimální zateplení</a:t>
            </a:r>
            <a:endParaRPr lang="cs-CZ" sz="2600" kern="100" dirty="0">
              <a:solidFill>
                <a:schemeClr val="tx2"/>
              </a:solidFill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endParaRPr lang="cs-CZ" sz="2200" dirty="0"/>
          </a:p>
        </p:txBody>
      </p:sp>
      <p:pic>
        <p:nvPicPr>
          <p:cNvPr id="38" name="Obrázek 37">
            <a:extLst>
              <a:ext uri="{FF2B5EF4-FFF2-40B4-BE49-F238E27FC236}">
                <a16:creationId xmlns:a16="http://schemas.microsoft.com/office/drawing/2014/main" id="{28F49F40-A079-33B7-E06F-2BDE61A107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7983" y="3933056"/>
            <a:ext cx="4032448" cy="264170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342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5334C3D-E959-FAB4-8DB9-BE1E688E56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739514E8-D6F1-C7D1-F988-51B1D0A0C718}"/>
              </a:ext>
            </a:extLst>
          </p:cNvPr>
          <p:cNvSpPr txBox="1">
            <a:spLocks/>
          </p:cNvSpPr>
          <p:nvPr/>
        </p:nvSpPr>
        <p:spPr>
          <a:xfrm>
            <a:off x="198579" y="424880"/>
            <a:ext cx="3068637" cy="3770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2D84F"/>
              </a:buClr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cs-CZ" sz="3200" kern="100" dirty="0">
                <a:solidFill>
                  <a:schemeClr val="tx2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cs-CZ" sz="3200" kern="100" dirty="0">
                <a:solidFill>
                  <a:schemeClr val="tx2"/>
                </a:solidFill>
                <a:cs typeface="Times New Roman" panose="02020603050405020304" pitchFamily="18" charset="0"/>
              </a:rPr>
              <a:t>AVRHOVA</a:t>
            </a:r>
            <a:r>
              <a:rPr lang="cs-CZ" sz="3200" kern="100" dirty="0">
                <a:solidFill>
                  <a:schemeClr val="tx2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NÁ OPATŘENÍ II.</a:t>
            </a:r>
          </a:p>
        </p:txBody>
      </p: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0FDA141D-986F-FA82-D29A-FA5C8A23DD2B}"/>
              </a:ext>
            </a:extLst>
          </p:cNvPr>
          <p:cNvGrpSpPr/>
          <p:nvPr/>
        </p:nvGrpSpPr>
        <p:grpSpPr>
          <a:xfrm>
            <a:off x="3888600" y="320605"/>
            <a:ext cx="7920154" cy="3324419"/>
            <a:chOff x="725" y="0"/>
            <a:chExt cx="7920154" cy="2790338"/>
          </a:xfrm>
        </p:grpSpPr>
        <p:sp>
          <p:nvSpPr>
            <p:cNvPr id="27" name="Obdélník: se zakulacenými rohy 26">
              <a:extLst>
                <a:ext uri="{FF2B5EF4-FFF2-40B4-BE49-F238E27FC236}">
                  <a16:creationId xmlns:a16="http://schemas.microsoft.com/office/drawing/2014/main" id="{3C43295C-A1E3-C4AE-4301-8707826A15F0}"/>
                </a:ext>
              </a:extLst>
            </p:cNvPr>
            <p:cNvSpPr/>
            <p:nvPr/>
          </p:nvSpPr>
          <p:spPr>
            <a:xfrm>
              <a:off x="725" y="0"/>
              <a:ext cx="7920154" cy="27903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28" name="Obdélník: se zakulacenými rohy 4">
              <a:extLst>
                <a:ext uri="{FF2B5EF4-FFF2-40B4-BE49-F238E27FC236}">
                  <a16:creationId xmlns:a16="http://schemas.microsoft.com/office/drawing/2014/main" id="{FD0740C8-9BCA-56D6-E4D8-8ACD072DACB7}"/>
                </a:ext>
              </a:extLst>
            </p:cNvPr>
            <p:cNvSpPr txBox="1"/>
            <p:nvPr/>
          </p:nvSpPr>
          <p:spPr>
            <a:xfrm>
              <a:off x="725" y="1361511"/>
              <a:ext cx="7920154" cy="1361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s-CZ" sz="16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103EBCB1-850D-7615-7668-8E64DB175A03}"/>
              </a:ext>
            </a:extLst>
          </p:cNvPr>
          <p:cNvSpPr txBox="1"/>
          <p:nvPr/>
        </p:nvSpPr>
        <p:spPr>
          <a:xfrm>
            <a:off x="3959808" y="381087"/>
            <a:ext cx="784894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chemeClr val="tx2"/>
                </a:solidFill>
                <a:latin typeface="+mn-lt"/>
              </a:rPr>
              <a:t>Optimální zateplení  </a:t>
            </a:r>
          </a:p>
          <a:p>
            <a:pPr lvl="0" algn="l"/>
            <a:r>
              <a:rPr lang="cs-CZ" sz="1800" dirty="0">
                <a:solidFill>
                  <a:schemeClr val="bg1"/>
                </a:solidFill>
                <a:latin typeface="+mn-lt"/>
              </a:rPr>
              <a:t>Zateplení obvodových stěn EPS – 200 mm</a:t>
            </a:r>
          </a:p>
          <a:p>
            <a:r>
              <a:rPr lang="cs-CZ" sz="1800" dirty="0">
                <a:solidFill>
                  <a:schemeClr val="bg1"/>
                </a:solidFill>
                <a:latin typeface="+mn-lt"/>
              </a:rPr>
              <a:t>Přístavba z pískových tvárnic </a:t>
            </a:r>
            <a:r>
              <a:rPr lang="cs-CZ" sz="18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U = 0,17 W/m</a:t>
            </a:r>
            <a:r>
              <a:rPr lang="cs-CZ" sz="1800" dirty="0">
                <a:solidFill>
                  <a:schemeClr val="bg1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²</a:t>
            </a:r>
            <a:r>
              <a:rPr lang="cs-CZ" sz="1800" dirty="0">
                <a:solidFill>
                  <a:schemeClr val="bg1"/>
                </a:solidFill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K</a:t>
            </a:r>
          </a:p>
          <a:p>
            <a:pPr lvl="0" algn="l"/>
            <a:r>
              <a:rPr lang="cs-CZ" sz="1800" dirty="0">
                <a:solidFill>
                  <a:schemeClr val="bg1"/>
                </a:solidFill>
                <a:latin typeface="+mn-lt"/>
              </a:rPr>
              <a:t>Zateplení střechy a terasy minerální vlákna – 500/300 mm</a:t>
            </a:r>
          </a:p>
          <a:p>
            <a:pPr lvl="0" algn="l"/>
            <a:r>
              <a:rPr lang="cs-CZ" sz="1800" dirty="0">
                <a:solidFill>
                  <a:schemeClr val="bg1"/>
                </a:solidFill>
                <a:latin typeface="+mn-lt"/>
              </a:rPr>
              <a:t>Zateplení podlahy na terénu minerální vlákna – 150 mm </a:t>
            </a:r>
          </a:p>
          <a:p>
            <a:r>
              <a:rPr lang="cs-CZ" sz="1800" dirty="0">
                <a:solidFill>
                  <a:schemeClr val="bg1"/>
                </a:solidFill>
                <a:latin typeface="+mn-lt"/>
              </a:rPr>
              <a:t>Zateplení podlahy nad sklepy minerální vlákna – 150 mm </a:t>
            </a:r>
          </a:p>
          <a:p>
            <a:pPr lvl="0" algn="l"/>
            <a:endParaRPr lang="cs-CZ" sz="1800" dirty="0">
              <a:solidFill>
                <a:schemeClr val="bg1"/>
              </a:solidFill>
              <a:latin typeface="+mn-lt"/>
            </a:endParaRPr>
          </a:p>
          <a:p>
            <a:r>
              <a:rPr lang="cs-CZ" sz="1800" dirty="0">
                <a:solidFill>
                  <a:schemeClr val="bg1"/>
                </a:solidFill>
                <a:latin typeface="+mn-lt"/>
              </a:rPr>
              <a:t>Plastová okna – U</a:t>
            </a:r>
            <a:r>
              <a:rPr lang="cs-CZ" sz="1800" baseline="-25000" dirty="0">
                <a:solidFill>
                  <a:schemeClr val="bg1"/>
                </a:solidFill>
                <a:latin typeface="+mn-lt"/>
              </a:rPr>
              <a:t>w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= 0,85 W/m</a:t>
            </a:r>
            <a:r>
              <a:rPr lang="cs-CZ" sz="1800" dirty="0">
                <a:solidFill>
                  <a:schemeClr val="bg1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²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K </a:t>
            </a:r>
          </a:p>
          <a:p>
            <a:r>
              <a:rPr lang="cs-CZ" sz="1800" dirty="0">
                <a:solidFill>
                  <a:schemeClr val="bg1"/>
                </a:solidFill>
                <a:latin typeface="+mn-lt"/>
              </a:rPr>
              <a:t>Hliníkové vchodové dveře – U</a:t>
            </a:r>
            <a:r>
              <a:rPr lang="cs-CZ" sz="1800" baseline="-25000" dirty="0">
                <a:solidFill>
                  <a:schemeClr val="bg1"/>
                </a:solidFill>
                <a:latin typeface="+mn-lt"/>
              </a:rPr>
              <a:t>D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= 1,00 W/m</a:t>
            </a:r>
            <a:r>
              <a:rPr lang="cs-CZ" sz="1800" dirty="0">
                <a:solidFill>
                  <a:schemeClr val="bg1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²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K </a:t>
            </a:r>
          </a:p>
          <a:p>
            <a:endParaRPr lang="cs-CZ" sz="1800" dirty="0">
              <a:solidFill>
                <a:schemeClr val="bg1"/>
              </a:solidFill>
              <a:latin typeface="+mn-lt"/>
            </a:endParaRPr>
          </a:p>
          <a:p>
            <a:r>
              <a:rPr lang="cs-CZ" sz="1800" dirty="0">
                <a:solidFill>
                  <a:schemeClr val="bg1"/>
                </a:solidFill>
                <a:latin typeface="+mn-lt"/>
              </a:rPr>
              <a:t>Stínící technika – venkovní žaluzie</a:t>
            </a:r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87F97F73-A2D4-C9AB-6E76-670510554FF7}"/>
              </a:ext>
            </a:extLst>
          </p:cNvPr>
          <p:cNvSpPr/>
          <p:nvPr/>
        </p:nvSpPr>
        <p:spPr>
          <a:xfrm>
            <a:off x="10576034" y="1645272"/>
            <a:ext cx="821813" cy="816475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9967CCC0-CDC0-9862-2A67-7A0D48EE3A4B}"/>
              </a:ext>
            </a:extLst>
          </p:cNvPr>
          <p:cNvGrpSpPr/>
          <p:nvPr/>
        </p:nvGrpSpPr>
        <p:grpSpPr>
          <a:xfrm>
            <a:off x="3869489" y="3855257"/>
            <a:ext cx="7920154" cy="1351394"/>
            <a:chOff x="725" y="0"/>
            <a:chExt cx="7920154" cy="3403777"/>
          </a:xfrm>
        </p:grpSpPr>
        <p:sp>
          <p:nvSpPr>
            <p:cNvPr id="7" name="Obdélník: se zakulacenými rohy 6">
              <a:extLst>
                <a:ext uri="{FF2B5EF4-FFF2-40B4-BE49-F238E27FC236}">
                  <a16:creationId xmlns:a16="http://schemas.microsoft.com/office/drawing/2014/main" id="{1B0E2F02-F712-EE1B-82D3-AD4BA2161585}"/>
                </a:ext>
              </a:extLst>
            </p:cNvPr>
            <p:cNvSpPr/>
            <p:nvPr/>
          </p:nvSpPr>
          <p:spPr>
            <a:xfrm>
              <a:off x="725" y="0"/>
              <a:ext cx="7920154" cy="34037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9" name="Obdélník: se zakulacenými rohy 4">
              <a:extLst>
                <a:ext uri="{FF2B5EF4-FFF2-40B4-BE49-F238E27FC236}">
                  <a16:creationId xmlns:a16="http://schemas.microsoft.com/office/drawing/2014/main" id="{8BC162CC-FC4F-2BC7-5F32-3968DCAA0DD3}"/>
                </a:ext>
              </a:extLst>
            </p:cNvPr>
            <p:cNvSpPr txBox="1"/>
            <p:nvPr/>
          </p:nvSpPr>
          <p:spPr>
            <a:xfrm>
              <a:off x="725" y="1361511"/>
              <a:ext cx="7920154" cy="1361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s-CZ" sz="16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04187F2-1E20-E41B-32DF-EE5FA1D406D0}"/>
              </a:ext>
            </a:extLst>
          </p:cNvPr>
          <p:cNvSpPr txBox="1"/>
          <p:nvPr/>
        </p:nvSpPr>
        <p:spPr>
          <a:xfrm>
            <a:off x="3940697" y="3915736"/>
            <a:ext cx="76827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chemeClr val="accent1"/>
                </a:solidFill>
                <a:latin typeface="+mn-lt"/>
              </a:rPr>
              <a:t>Výměna zdroje na vytápění </a:t>
            </a:r>
          </a:p>
          <a:p>
            <a:r>
              <a:rPr lang="cs-CZ" sz="1800" dirty="0">
                <a:solidFill>
                  <a:schemeClr val="bg1"/>
                </a:solidFill>
                <a:latin typeface="+mn-lt"/>
              </a:rPr>
              <a:t>Kondenzační plynové kotle 2 x 37,7 kW</a:t>
            </a:r>
          </a:p>
          <a:p>
            <a:r>
              <a:rPr lang="cs-CZ" sz="1800" dirty="0">
                <a:solidFill>
                  <a:schemeClr val="bg1"/>
                </a:solidFill>
                <a:latin typeface="+mn-lt"/>
              </a:rPr>
              <a:t>                                   				                        </a:t>
            </a:r>
            <a:r>
              <a:rPr lang="cs-CZ" sz="1800" dirty="0">
                <a:latin typeface="+mn-lt"/>
              </a:rPr>
              <a:t>É Nové zdroje na zemní plyn byly </a:t>
            </a:r>
            <a:r>
              <a:rPr lang="cs-CZ" sz="1800" b="1" dirty="0">
                <a:latin typeface="+mn-lt"/>
              </a:rPr>
              <a:t>podporovány do 30. dubna 2022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021A3803-C8D1-1552-F804-1C09286F1EE2}"/>
              </a:ext>
            </a:extLst>
          </p:cNvPr>
          <p:cNvSpPr/>
          <p:nvPr/>
        </p:nvSpPr>
        <p:spPr>
          <a:xfrm>
            <a:off x="10633108" y="4012193"/>
            <a:ext cx="814633" cy="814633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4C4D28D4-E640-5F0A-1E6A-ADF6E07EE7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648" y="2575565"/>
            <a:ext cx="2994787" cy="21389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7ECA72A5-CCF9-49A2-4BDA-1038BBB918FF}"/>
              </a:ext>
            </a:extLst>
          </p:cNvPr>
          <p:cNvGrpSpPr/>
          <p:nvPr/>
        </p:nvGrpSpPr>
        <p:grpSpPr>
          <a:xfrm>
            <a:off x="3869489" y="5435671"/>
            <a:ext cx="7920154" cy="999603"/>
            <a:chOff x="725" y="0"/>
            <a:chExt cx="7920154" cy="3403777"/>
          </a:xfrm>
        </p:grpSpPr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F1CD824B-3CB3-5328-7D0D-5B9CE456B0E5}"/>
                </a:ext>
              </a:extLst>
            </p:cNvPr>
            <p:cNvSpPr/>
            <p:nvPr/>
          </p:nvSpPr>
          <p:spPr>
            <a:xfrm>
              <a:off x="725" y="0"/>
              <a:ext cx="7920154" cy="34037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14" name="Obdélník: se zakulacenými rohy 4">
              <a:extLst>
                <a:ext uri="{FF2B5EF4-FFF2-40B4-BE49-F238E27FC236}">
                  <a16:creationId xmlns:a16="http://schemas.microsoft.com/office/drawing/2014/main" id="{9D94B8E6-F324-DD27-0ADC-820327F60004}"/>
                </a:ext>
              </a:extLst>
            </p:cNvPr>
            <p:cNvSpPr txBox="1"/>
            <p:nvPr/>
          </p:nvSpPr>
          <p:spPr>
            <a:xfrm>
              <a:off x="725" y="1361511"/>
              <a:ext cx="7920154" cy="1361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s-CZ" sz="16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7BB8854-C1DA-193D-75AB-F771E818BDBC}"/>
              </a:ext>
            </a:extLst>
          </p:cNvPr>
          <p:cNvSpPr txBox="1"/>
          <p:nvPr/>
        </p:nvSpPr>
        <p:spPr>
          <a:xfrm>
            <a:off x="3973203" y="5416968"/>
            <a:ext cx="63505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chemeClr val="tx2"/>
                </a:solidFill>
                <a:latin typeface="+mj-lt"/>
              </a:rPr>
              <a:t>Solární termický ohřev vody</a:t>
            </a:r>
          </a:p>
          <a:p>
            <a:r>
              <a:rPr lang="cs-CZ" sz="1800" dirty="0">
                <a:solidFill>
                  <a:schemeClr val="bg1"/>
                </a:solidFill>
                <a:latin typeface="+mj-lt"/>
              </a:rPr>
              <a:t>Solární termické panely 30 ks, 70,5 m</a:t>
            </a:r>
            <a:r>
              <a:rPr lang="cs-CZ" sz="1800" dirty="0">
                <a:solidFill>
                  <a:schemeClr val="bg1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²</a:t>
            </a:r>
            <a:r>
              <a:rPr lang="cs-CZ" sz="1800" dirty="0">
                <a:solidFill>
                  <a:schemeClr val="bg1"/>
                </a:solidFill>
                <a:latin typeface="+mj-lt"/>
              </a:rPr>
              <a:t> apertury         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Akumulační nádrže 3 x 1000 l</a:t>
            </a:r>
          </a:p>
          <a:p>
            <a:endParaRPr lang="cs-CZ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Ovál 43">
            <a:extLst>
              <a:ext uri="{FF2B5EF4-FFF2-40B4-BE49-F238E27FC236}">
                <a16:creationId xmlns:a16="http://schemas.microsoft.com/office/drawing/2014/main" id="{A4890D8E-60FD-20C4-E3AE-9BC849075342}"/>
              </a:ext>
            </a:extLst>
          </p:cNvPr>
          <p:cNvSpPr/>
          <p:nvPr/>
        </p:nvSpPr>
        <p:spPr>
          <a:xfrm>
            <a:off x="10736456" y="5528155"/>
            <a:ext cx="814633" cy="814633"/>
          </a:xfrm>
          <a:prstGeom prst="ellipse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9857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text 3">
            <a:extLst>
              <a:ext uri="{FF2B5EF4-FFF2-40B4-BE49-F238E27FC236}">
                <a16:creationId xmlns:a16="http://schemas.microsoft.com/office/drawing/2014/main" id="{C52F91AF-45A6-7806-24CF-D20B15F26D2A}"/>
              </a:ext>
            </a:extLst>
          </p:cNvPr>
          <p:cNvSpPr txBox="1">
            <a:spLocks/>
          </p:cNvSpPr>
          <p:nvPr/>
        </p:nvSpPr>
        <p:spPr>
          <a:xfrm>
            <a:off x="198579" y="424880"/>
            <a:ext cx="3068637" cy="3770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2D84F"/>
              </a:buClr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cs-CZ" sz="3200" kern="100" dirty="0">
              <a:solidFill>
                <a:schemeClr val="tx2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D377FD7-6F80-C23C-310C-15615695CC26}"/>
              </a:ext>
            </a:extLst>
          </p:cNvPr>
          <p:cNvSpPr txBox="1"/>
          <p:nvPr/>
        </p:nvSpPr>
        <p:spPr>
          <a:xfrm>
            <a:off x="3985636" y="5048105"/>
            <a:ext cx="63505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chemeClr val="bg1"/>
                </a:solidFill>
                <a:latin typeface="+mj-lt"/>
              </a:rPr>
              <a:t>Instalace dobíjecí stanice </a:t>
            </a:r>
          </a:p>
          <a:p>
            <a:r>
              <a:rPr lang="cs-CZ" sz="1800" dirty="0">
                <a:solidFill>
                  <a:schemeClr val="bg1"/>
                </a:solidFill>
                <a:latin typeface="+mj-lt"/>
              </a:rPr>
              <a:t>Dobíjecí stanice s max. nabíjecím výkonem 11 kW umístěná v garáži</a:t>
            </a:r>
          </a:p>
        </p:txBody>
      </p: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3DAAFFCC-719E-6C95-B5D3-CBB977C07839}"/>
              </a:ext>
            </a:extLst>
          </p:cNvPr>
          <p:cNvGrpSpPr/>
          <p:nvPr/>
        </p:nvGrpSpPr>
        <p:grpSpPr>
          <a:xfrm>
            <a:off x="3923198" y="2132856"/>
            <a:ext cx="7920154" cy="1213672"/>
            <a:chOff x="725" y="0"/>
            <a:chExt cx="7920154" cy="3403777"/>
          </a:xfrm>
        </p:grpSpPr>
        <p:sp>
          <p:nvSpPr>
            <p:cNvPr id="32" name="Obdélník: se zakulacenými rohy 31">
              <a:extLst>
                <a:ext uri="{FF2B5EF4-FFF2-40B4-BE49-F238E27FC236}">
                  <a16:creationId xmlns:a16="http://schemas.microsoft.com/office/drawing/2014/main" id="{422EBFB2-3C42-577E-5BFA-7DA83FCC1F9A}"/>
                </a:ext>
              </a:extLst>
            </p:cNvPr>
            <p:cNvSpPr/>
            <p:nvPr/>
          </p:nvSpPr>
          <p:spPr>
            <a:xfrm>
              <a:off x="725" y="0"/>
              <a:ext cx="7920154" cy="34037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34" name="Obdélník: se zakulacenými rohy 4">
              <a:extLst>
                <a:ext uri="{FF2B5EF4-FFF2-40B4-BE49-F238E27FC236}">
                  <a16:creationId xmlns:a16="http://schemas.microsoft.com/office/drawing/2014/main" id="{16EA987E-5A1A-812D-77E3-66C409146858}"/>
                </a:ext>
              </a:extLst>
            </p:cNvPr>
            <p:cNvSpPr txBox="1"/>
            <p:nvPr/>
          </p:nvSpPr>
          <p:spPr>
            <a:xfrm>
              <a:off x="725" y="1361511"/>
              <a:ext cx="7920154" cy="1361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s-CZ" sz="16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4BDD9E1A-002A-2A3A-BC51-F50318C7F239}"/>
              </a:ext>
            </a:extLst>
          </p:cNvPr>
          <p:cNvSpPr txBox="1"/>
          <p:nvPr/>
        </p:nvSpPr>
        <p:spPr>
          <a:xfrm>
            <a:off x="4027400" y="2143312"/>
            <a:ext cx="63505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chemeClr val="tx2"/>
                </a:solidFill>
                <a:latin typeface="+mj-lt"/>
              </a:rPr>
              <a:t>Dešťovka – zálivka + WC </a:t>
            </a:r>
          </a:p>
          <a:p>
            <a:r>
              <a:rPr lang="cs-CZ" sz="1800" dirty="0">
                <a:solidFill>
                  <a:schemeClr val="bg1"/>
                </a:solidFill>
                <a:latin typeface="+mj-lt"/>
              </a:rPr>
              <a:t>Objem nádrže na dešťovou vodu 24 m</a:t>
            </a:r>
            <a:r>
              <a:rPr lang="cs-CZ" sz="1800" baseline="300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3</a:t>
            </a:r>
            <a:r>
              <a:rPr lang="cs-CZ" sz="18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, 523,25</a:t>
            </a:r>
            <a:r>
              <a:rPr lang="cs-CZ" sz="1800" dirty="0">
                <a:solidFill>
                  <a:schemeClr val="bg1"/>
                </a:solidFill>
                <a:latin typeface="+mj-lt"/>
              </a:rPr>
              <a:t> m</a:t>
            </a:r>
            <a:r>
              <a:rPr lang="cs-CZ" sz="18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² </a:t>
            </a:r>
            <a:r>
              <a:rPr lang="cs-CZ" sz="1800" dirty="0">
                <a:solidFill>
                  <a:schemeClr val="bg1"/>
                </a:solidFill>
                <a:latin typeface="+mj-lt"/>
              </a:rPr>
              <a:t>odvodňovaných ploch, 25 napojené WC</a:t>
            </a:r>
          </a:p>
        </p:txBody>
      </p:sp>
      <p:sp>
        <p:nvSpPr>
          <p:cNvPr id="36" name="Ovál 35">
            <a:extLst>
              <a:ext uri="{FF2B5EF4-FFF2-40B4-BE49-F238E27FC236}">
                <a16:creationId xmlns:a16="http://schemas.microsoft.com/office/drawing/2014/main" id="{ED88ED1A-7653-FC2C-7DB0-E37564102CB9}"/>
              </a:ext>
            </a:extLst>
          </p:cNvPr>
          <p:cNvSpPr/>
          <p:nvPr/>
        </p:nvSpPr>
        <p:spPr>
          <a:xfrm>
            <a:off x="10827994" y="2264501"/>
            <a:ext cx="814633" cy="881927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 dirty="0"/>
          </a:p>
        </p:txBody>
      </p: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A3351457-DFDE-D501-D17A-7D474476BF89}"/>
              </a:ext>
            </a:extLst>
          </p:cNvPr>
          <p:cNvGrpSpPr/>
          <p:nvPr/>
        </p:nvGrpSpPr>
        <p:grpSpPr>
          <a:xfrm>
            <a:off x="3923198" y="4882030"/>
            <a:ext cx="7920154" cy="1477327"/>
            <a:chOff x="725" y="0"/>
            <a:chExt cx="7920154" cy="3403777"/>
          </a:xfrm>
        </p:grpSpPr>
        <p:sp>
          <p:nvSpPr>
            <p:cNvPr id="38" name="Obdélník: se zakulacenými rohy 37">
              <a:extLst>
                <a:ext uri="{FF2B5EF4-FFF2-40B4-BE49-F238E27FC236}">
                  <a16:creationId xmlns:a16="http://schemas.microsoft.com/office/drawing/2014/main" id="{1A73DCBB-0F2D-EBF1-2041-F7F5F133856D}"/>
                </a:ext>
              </a:extLst>
            </p:cNvPr>
            <p:cNvSpPr/>
            <p:nvPr/>
          </p:nvSpPr>
          <p:spPr>
            <a:xfrm>
              <a:off x="725" y="0"/>
              <a:ext cx="7920154" cy="34037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39" name="Obdélník: se zakulacenými rohy 4">
              <a:extLst>
                <a:ext uri="{FF2B5EF4-FFF2-40B4-BE49-F238E27FC236}">
                  <a16:creationId xmlns:a16="http://schemas.microsoft.com/office/drawing/2014/main" id="{49622BE9-D9E8-BEF9-549D-45CD758BFE94}"/>
                </a:ext>
              </a:extLst>
            </p:cNvPr>
            <p:cNvSpPr txBox="1"/>
            <p:nvPr/>
          </p:nvSpPr>
          <p:spPr>
            <a:xfrm>
              <a:off x="725" y="1361511"/>
              <a:ext cx="7920154" cy="1361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s-CZ" sz="16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7D3FB4C5-1B18-7EBC-6341-4C29F2D79FC6}"/>
              </a:ext>
            </a:extLst>
          </p:cNvPr>
          <p:cNvSpPr txBox="1"/>
          <p:nvPr/>
        </p:nvSpPr>
        <p:spPr>
          <a:xfrm>
            <a:off x="4027400" y="4892486"/>
            <a:ext cx="63505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chemeClr val="tx2"/>
                </a:solidFill>
                <a:latin typeface="+mj-lt"/>
              </a:rPr>
              <a:t>Zeleň</a:t>
            </a:r>
          </a:p>
          <a:p>
            <a:r>
              <a:rPr lang="cs-CZ" sz="1800" dirty="0">
                <a:solidFill>
                  <a:schemeClr val="bg1"/>
                </a:solidFill>
                <a:latin typeface="+mj-lt"/>
              </a:rPr>
              <a:t>Výsadba listnatých stromů, obvod kmínku v 1 metru 10 cm     a více – 3 ks</a:t>
            </a:r>
          </a:p>
          <a:p>
            <a:endParaRPr lang="cs-CZ" sz="1800" dirty="0">
              <a:solidFill>
                <a:schemeClr val="bg1"/>
              </a:solidFill>
              <a:latin typeface="+mj-lt"/>
            </a:endParaRPr>
          </a:p>
          <a:p>
            <a:r>
              <a:rPr lang="cs-CZ" sz="1800" dirty="0">
                <a:latin typeface="+mn-lt"/>
              </a:rPr>
              <a:t>Výsadba zeleně byla </a:t>
            </a:r>
            <a:r>
              <a:rPr lang="cs-CZ" sz="1800" b="1" dirty="0">
                <a:latin typeface="+mn-lt"/>
              </a:rPr>
              <a:t>podporována do 30. června 2023</a:t>
            </a:r>
            <a:r>
              <a:rPr lang="cs-CZ" sz="18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42" name="Ovál 41" descr="Detailní záběr šátku v Kanadě">
            <a:extLst>
              <a:ext uri="{FF2B5EF4-FFF2-40B4-BE49-F238E27FC236}">
                <a16:creationId xmlns:a16="http://schemas.microsoft.com/office/drawing/2014/main" id="{9F8038B8-78B5-68FA-4A50-C1357BDD879E}"/>
              </a:ext>
            </a:extLst>
          </p:cNvPr>
          <p:cNvSpPr/>
          <p:nvPr/>
        </p:nvSpPr>
        <p:spPr>
          <a:xfrm>
            <a:off x="10894708" y="5211756"/>
            <a:ext cx="814633" cy="814633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B0BE852-D4B9-9B4B-8A33-CB6F54F97C83}"/>
              </a:ext>
            </a:extLst>
          </p:cNvPr>
          <p:cNvSpPr txBox="1">
            <a:spLocks/>
          </p:cNvSpPr>
          <p:nvPr/>
        </p:nvSpPr>
        <p:spPr>
          <a:xfrm>
            <a:off x="198579" y="424880"/>
            <a:ext cx="3068637" cy="3770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2D84F"/>
              </a:buClr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cs-CZ" sz="3200" kern="100" dirty="0">
                <a:solidFill>
                  <a:schemeClr val="tx2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cs-CZ" sz="3200" kern="100" dirty="0">
                <a:solidFill>
                  <a:schemeClr val="tx2"/>
                </a:solidFill>
                <a:cs typeface="Times New Roman" panose="02020603050405020304" pitchFamily="18" charset="0"/>
              </a:rPr>
              <a:t>AVRHOVA</a:t>
            </a:r>
            <a:r>
              <a:rPr lang="cs-CZ" sz="3200" kern="100" dirty="0">
                <a:solidFill>
                  <a:schemeClr val="tx2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NÁ OPATŘENÍ II.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861DB63C-C87A-2256-8DBE-257A82A63E91}"/>
              </a:ext>
            </a:extLst>
          </p:cNvPr>
          <p:cNvGrpSpPr/>
          <p:nvPr/>
        </p:nvGrpSpPr>
        <p:grpSpPr>
          <a:xfrm>
            <a:off x="3923198" y="680877"/>
            <a:ext cx="7920154" cy="1238689"/>
            <a:chOff x="725" y="0"/>
            <a:chExt cx="7920154" cy="3403777"/>
          </a:xfrm>
        </p:grpSpPr>
        <p:sp>
          <p:nvSpPr>
            <p:cNvPr id="16" name="Obdélník: se zakulacenými rohy 15">
              <a:extLst>
                <a:ext uri="{FF2B5EF4-FFF2-40B4-BE49-F238E27FC236}">
                  <a16:creationId xmlns:a16="http://schemas.microsoft.com/office/drawing/2014/main" id="{72082F86-A036-502A-6F49-6A44E4BAD0A7}"/>
                </a:ext>
              </a:extLst>
            </p:cNvPr>
            <p:cNvSpPr/>
            <p:nvPr/>
          </p:nvSpPr>
          <p:spPr>
            <a:xfrm>
              <a:off x="725" y="0"/>
              <a:ext cx="7920154" cy="34037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17" name="Obdélník: se zakulacenými rohy 4">
              <a:extLst>
                <a:ext uri="{FF2B5EF4-FFF2-40B4-BE49-F238E27FC236}">
                  <a16:creationId xmlns:a16="http://schemas.microsoft.com/office/drawing/2014/main" id="{C739B9E6-A7DC-C1FB-E8F8-B0EB8FBF2494}"/>
                </a:ext>
              </a:extLst>
            </p:cNvPr>
            <p:cNvSpPr txBox="1"/>
            <p:nvPr/>
          </p:nvSpPr>
          <p:spPr>
            <a:xfrm>
              <a:off x="725" y="1361511"/>
              <a:ext cx="7920154" cy="1361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s-CZ" sz="16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78044632-1252-4F41-AD5B-6EAB622B7806}"/>
              </a:ext>
            </a:extLst>
          </p:cNvPr>
          <p:cNvSpPr txBox="1"/>
          <p:nvPr/>
        </p:nvSpPr>
        <p:spPr>
          <a:xfrm>
            <a:off x="3994407" y="741357"/>
            <a:ext cx="63505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chemeClr val="tx2"/>
                </a:solidFill>
                <a:latin typeface="+mn-lt"/>
              </a:rPr>
              <a:t>Fotovoltaický systém pro výrobu elektrické energie</a:t>
            </a:r>
          </a:p>
          <a:p>
            <a:r>
              <a:rPr lang="cs-CZ" sz="1800" dirty="0">
                <a:solidFill>
                  <a:schemeClr val="bg1"/>
                </a:solidFill>
                <a:latin typeface="+mn-lt"/>
              </a:rPr>
              <a:t>Fotovoltaické panely 10 ks – 3,7 kWp</a:t>
            </a:r>
          </a:p>
          <a:p>
            <a:r>
              <a:rPr lang="cs-CZ" sz="1800" dirty="0">
                <a:solidFill>
                  <a:schemeClr val="bg1"/>
                </a:solidFill>
                <a:latin typeface="+mn-lt"/>
              </a:rPr>
              <a:t>Elektrické akumulátory – 10 kWh</a:t>
            </a:r>
          </a:p>
        </p:txBody>
      </p:sp>
      <p:sp>
        <p:nvSpPr>
          <p:cNvPr id="21" name="Ovál 20" descr="Dům se slunečními panely na stříšku">
            <a:extLst>
              <a:ext uri="{FF2B5EF4-FFF2-40B4-BE49-F238E27FC236}">
                <a16:creationId xmlns:a16="http://schemas.microsoft.com/office/drawing/2014/main" id="{C8BD2AAE-CF09-0B28-7CE1-A315879CD61C}"/>
              </a:ext>
            </a:extLst>
          </p:cNvPr>
          <p:cNvSpPr/>
          <p:nvPr/>
        </p:nvSpPr>
        <p:spPr>
          <a:xfrm>
            <a:off x="10789102" y="906772"/>
            <a:ext cx="814633" cy="814633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 dirty="0"/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D7A00B69-EBE8-694F-0E2E-6584F24D9618}"/>
              </a:ext>
            </a:extLst>
          </p:cNvPr>
          <p:cNvGrpSpPr/>
          <p:nvPr/>
        </p:nvGrpSpPr>
        <p:grpSpPr>
          <a:xfrm>
            <a:off x="3923198" y="3586554"/>
            <a:ext cx="7920154" cy="1064130"/>
            <a:chOff x="725" y="0"/>
            <a:chExt cx="7920154" cy="3403777"/>
          </a:xfrm>
        </p:grpSpPr>
        <p:sp>
          <p:nvSpPr>
            <p:cNvPr id="23" name="Obdélník: se zakulacenými rohy 22">
              <a:extLst>
                <a:ext uri="{FF2B5EF4-FFF2-40B4-BE49-F238E27FC236}">
                  <a16:creationId xmlns:a16="http://schemas.microsoft.com/office/drawing/2014/main" id="{FECF4634-28B0-A72E-C8B9-2DD46867D56C}"/>
                </a:ext>
              </a:extLst>
            </p:cNvPr>
            <p:cNvSpPr/>
            <p:nvPr/>
          </p:nvSpPr>
          <p:spPr>
            <a:xfrm>
              <a:off x="725" y="0"/>
              <a:ext cx="7920154" cy="340377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25" name="Obdélník: se zakulacenými rohy 4">
              <a:extLst>
                <a:ext uri="{FF2B5EF4-FFF2-40B4-BE49-F238E27FC236}">
                  <a16:creationId xmlns:a16="http://schemas.microsoft.com/office/drawing/2014/main" id="{71E0A1DD-A441-4C3E-CE68-31FC472CCB6F}"/>
                </a:ext>
              </a:extLst>
            </p:cNvPr>
            <p:cNvSpPr txBox="1"/>
            <p:nvPr/>
          </p:nvSpPr>
          <p:spPr>
            <a:xfrm>
              <a:off x="725" y="1361511"/>
              <a:ext cx="7920154" cy="1361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s-CZ" sz="16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C6C3D8BC-1BBC-02E6-8C3C-1911AA5A1268}"/>
              </a:ext>
            </a:extLst>
          </p:cNvPr>
          <p:cNvSpPr txBox="1"/>
          <p:nvPr/>
        </p:nvSpPr>
        <p:spPr>
          <a:xfrm>
            <a:off x="4027400" y="3597010"/>
            <a:ext cx="6350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chemeClr val="tx2"/>
                </a:solidFill>
                <a:latin typeface="+mj-lt"/>
              </a:rPr>
              <a:t>Instalace dobíjecích stanic </a:t>
            </a:r>
          </a:p>
          <a:p>
            <a:r>
              <a:rPr lang="cs-CZ" sz="1800" dirty="0">
                <a:solidFill>
                  <a:schemeClr val="bg1"/>
                </a:solidFill>
                <a:latin typeface="+mj-lt"/>
              </a:rPr>
              <a:t>Dobíjecí stanice na venkovních parkovacích stáních – 12 ks</a:t>
            </a:r>
          </a:p>
        </p:txBody>
      </p:sp>
      <p:sp>
        <p:nvSpPr>
          <p:cNvPr id="41" name="Ovál 40">
            <a:extLst>
              <a:ext uri="{FF2B5EF4-FFF2-40B4-BE49-F238E27FC236}">
                <a16:creationId xmlns:a16="http://schemas.microsoft.com/office/drawing/2014/main" id="{CF388582-EF53-7D8C-6B62-04FCE79E11B0}"/>
              </a:ext>
            </a:extLst>
          </p:cNvPr>
          <p:cNvSpPr/>
          <p:nvPr/>
        </p:nvSpPr>
        <p:spPr>
          <a:xfrm>
            <a:off x="10850020" y="3691875"/>
            <a:ext cx="814633" cy="814633"/>
          </a:xfrm>
          <a:prstGeom prst="ellipse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56EE71D-FC58-2861-0765-C746CC6628B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648" y="2575565"/>
            <a:ext cx="2994787" cy="21389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22299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10"/>
          <p:cNvSpPr>
            <a:spLocks noGrp="1"/>
          </p:cNvSpPr>
          <p:nvPr>
            <p:ph type="body" sz="quarter" idx="13"/>
          </p:nvPr>
        </p:nvSpPr>
        <p:spPr>
          <a:xfrm>
            <a:off x="4203699" y="465051"/>
            <a:ext cx="7442569" cy="739515"/>
          </a:xfrm>
        </p:spPr>
        <p:txBody>
          <a:bodyPr>
            <a:normAutofit/>
          </a:bodyPr>
          <a:lstStyle/>
          <a:p>
            <a:r>
              <a:rPr lang="cs-CZ" dirty="0"/>
              <a:t>Dlouhodobý dotační program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/>
          </p:nvPr>
        </p:nvSpPr>
        <p:spPr>
          <a:xfrm>
            <a:off x="4203701" y="1355292"/>
            <a:ext cx="7442568" cy="194525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Zaměřený na energeticky </a:t>
            </a:r>
            <a:r>
              <a:rPr lang="cs-CZ" b="1" dirty="0"/>
              <a:t>úsporné renovace a výstavby rodinných                            a bytových domů </a:t>
            </a:r>
          </a:p>
          <a:p>
            <a:r>
              <a:rPr lang="cs-CZ" dirty="0"/>
              <a:t>Od roku 2023 financován z Modernizačního fondu – </a:t>
            </a:r>
            <a:r>
              <a:rPr lang="cs-CZ" b="1" dirty="0"/>
              <a:t>z peněz Evropské unie</a:t>
            </a:r>
            <a:r>
              <a:rPr lang="cs-CZ" dirty="0"/>
              <a:t> (z výnosů z emisních povolenek, NE ze státního rozpočtu)</a:t>
            </a:r>
          </a:p>
          <a:p>
            <a:r>
              <a:rPr lang="cs-CZ" dirty="0"/>
              <a:t>Investice </a:t>
            </a:r>
            <a:r>
              <a:rPr lang="cs-CZ" b="1" u="sng" dirty="0"/>
              <a:t>pro všechny typy žadatelů</a:t>
            </a:r>
            <a:r>
              <a:rPr lang="cs-CZ" b="1" dirty="0"/>
              <a:t> ve všech příjmových a sociálních skupinách</a:t>
            </a:r>
          </a:p>
          <a:p>
            <a:r>
              <a:rPr lang="cs-CZ" b="1" dirty="0"/>
              <a:t>Jednoduchá administrace, rychlé vyplacení peněz</a:t>
            </a:r>
            <a:endParaRPr lang="cs-CZ" dirty="0"/>
          </a:p>
          <a:p>
            <a:endParaRPr lang="cs-CZ" b="1" dirty="0"/>
          </a:p>
          <a:p>
            <a:endParaRPr lang="cs-CZ" b="1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0"/>
          </p:nvPr>
        </p:nvSpPr>
        <p:spPr>
          <a:xfrm>
            <a:off x="259588" y="465051"/>
            <a:ext cx="3068637" cy="1979612"/>
          </a:xfrm>
        </p:spPr>
        <p:txBody>
          <a:bodyPr/>
          <a:lstStyle/>
          <a:p>
            <a:r>
              <a:rPr lang="cs-CZ" dirty="0"/>
              <a:t>Nová zelená úsporám</a:t>
            </a:r>
          </a:p>
        </p:txBody>
      </p:sp>
      <p:pic>
        <p:nvPicPr>
          <p:cNvPr id="19" name="Zástupný symbol pro obrázek 18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" t="19024" r="6533" b="24972"/>
          <a:stretch/>
        </p:blipFill>
        <p:spPr>
          <a:xfrm>
            <a:off x="3570398" y="3429000"/>
            <a:ext cx="8601128" cy="3429000"/>
          </a:xfrm>
        </p:spPr>
      </p:pic>
      <p:sp>
        <p:nvSpPr>
          <p:cNvPr id="20" name="Zástupný text 4">
            <a:extLst>
              <a:ext uri="{FF2B5EF4-FFF2-40B4-BE49-F238E27FC236}">
                <a16:creationId xmlns:a16="http://schemas.microsoft.com/office/drawing/2014/main" id="{522A8872-37B8-E15B-7680-78126EDB1217}"/>
              </a:ext>
            </a:extLst>
          </p:cNvPr>
          <p:cNvSpPr txBox="1">
            <a:spLocks/>
          </p:cNvSpPr>
          <p:nvPr/>
        </p:nvSpPr>
        <p:spPr>
          <a:xfrm>
            <a:off x="259588" y="1754274"/>
            <a:ext cx="3068637" cy="3349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2D84F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2D84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rPr>
              <a:t>Jeden z nejúspěšnějších dotačních programů v EU </a:t>
            </a:r>
            <a:br>
              <a:rPr kumimoji="0" lang="cs-CZ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rPr>
            </a:br>
            <a:r>
              <a:rPr kumimoji="0" lang="cs-CZ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rPr>
              <a:t>v oblasti energetických úspor </a:t>
            </a: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rPr>
              <a:t>s významným synergickým efektem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2D84F"/>
              </a:buClr>
              <a:buSzTx/>
              <a:buFontTx/>
              <a:buChar char="-"/>
              <a:tabLst/>
              <a:defRPr/>
            </a:pPr>
            <a:r>
              <a:rPr kumimoji="0" lang="cs-CZ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rPr>
              <a:t>environmentálním </a:t>
            </a: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rPr>
              <a:t>(ochrana klimatu </a:t>
            </a:r>
            <a:b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rPr>
            </a:b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rPr>
              <a:t>a životního prostředí)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2D84F"/>
              </a:buClr>
              <a:buSzTx/>
              <a:buFontTx/>
              <a:buChar char="-"/>
              <a:tabLst/>
              <a:defRPr/>
            </a:pPr>
            <a:r>
              <a:rPr kumimoji="0" lang="cs-CZ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rPr>
              <a:t>sociálním</a:t>
            </a: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rPr>
              <a:t> (nižší počet domácností ohrožených energetickou chudobou)</a:t>
            </a:r>
          </a:p>
        </p:txBody>
      </p:sp>
    </p:spTree>
    <p:extLst>
      <p:ext uri="{BB962C8B-B14F-4D97-AF65-F5344CB8AC3E}">
        <p14:creationId xmlns:p14="http://schemas.microsoft.com/office/powerpoint/2010/main" val="2426112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FD28104-C424-7ECB-B9F4-AD32CC591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2" name="Zástupný symbol obrázku 1">
            <a:extLst>
              <a:ext uri="{FF2B5EF4-FFF2-40B4-BE49-F238E27FC236}">
                <a16:creationId xmlns:a16="http://schemas.microsoft.com/office/drawing/2014/main" id="{9A9A04F8-9412-75A9-127C-02DEC8486DA0}"/>
              </a:ext>
            </a:extLst>
          </p:cNvPr>
          <p:cNvSpPr>
            <a:spLocks noGrp="1"/>
          </p:cNvSpPr>
          <p:nvPr>
            <p:ph type="pic" idx="4294967295"/>
          </p:nvPr>
        </p:nvSpPr>
        <p:spPr>
          <a:xfrm>
            <a:off x="3590925" y="0"/>
            <a:ext cx="8601075" cy="6858000"/>
          </a:xfrm>
        </p:spPr>
        <p:txBody>
          <a:bodyPr>
            <a:normAutofit/>
          </a:bodyPr>
          <a:lstStyle/>
          <a:p>
            <a:endParaRPr lang="cs-CZ" sz="18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cs-CZ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860DF82-37F1-63D0-A5B0-6F9C2657CB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1821113"/>
              </p:ext>
            </p:extLst>
          </p:nvPr>
        </p:nvGraphicFramePr>
        <p:xfrm>
          <a:off x="4058624" y="46254"/>
          <a:ext cx="7665675" cy="2446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Skupina 4">
            <a:extLst>
              <a:ext uri="{FF2B5EF4-FFF2-40B4-BE49-F238E27FC236}">
                <a16:creationId xmlns:a16="http://schemas.microsoft.com/office/drawing/2014/main" id="{A1D2CB91-8605-25C6-844E-3423645EC65A}"/>
              </a:ext>
            </a:extLst>
          </p:cNvPr>
          <p:cNvGrpSpPr/>
          <p:nvPr/>
        </p:nvGrpSpPr>
        <p:grpSpPr>
          <a:xfrm>
            <a:off x="4182072" y="4265435"/>
            <a:ext cx="7729583" cy="2176409"/>
            <a:chOff x="4182072" y="4265435"/>
            <a:chExt cx="7729583" cy="2176409"/>
          </a:xfrm>
        </p:grpSpPr>
        <p:sp>
          <p:nvSpPr>
            <p:cNvPr id="7" name="Volný tvar: obrazec 6">
              <a:extLst>
                <a:ext uri="{FF2B5EF4-FFF2-40B4-BE49-F238E27FC236}">
                  <a16:creationId xmlns:a16="http://schemas.microsoft.com/office/drawing/2014/main" id="{DDFF0F95-3069-A31F-9D8B-9BF82C37A400}"/>
                </a:ext>
              </a:extLst>
            </p:cNvPr>
            <p:cNvSpPr/>
            <p:nvPr/>
          </p:nvSpPr>
          <p:spPr>
            <a:xfrm>
              <a:off x="4182072" y="4265435"/>
              <a:ext cx="2140990" cy="2098899"/>
            </a:xfrm>
            <a:custGeom>
              <a:avLst/>
              <a:gdLst>
                <a:gd name="connsiteX0" fmla="*/ 0 w 2140990"/>
                <a:gd name="connsiteY0" fmla="*/ 1049450 h 2098899"/>
                <a:gd name="connsiteX1" fmla="*/ 1070495 w 2140990"/>
                <a:gd name="connsiteY1" fmla="*/ 0 h 2098899"/>
                <a:gd name="connsiteX2" fmla="*/ 2140990 w 2140990"/>
                <a:gd name="connsiteY2" fmla="*/ 1049450 h 2098899"/>
                <a:gd name="connsiteX3" fmla="*/ 1070495 w 2140990"/>
                <a:gd name="connsiteY3" fmla="*/ 2098900 h 2098899"/>
                <a:gd name="connsiteX4" fmla="*/ 0 w 2140990"/>
                <a:gd name="connsiteY4" fmla="*/ 1049450 h 209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0990" h="2098899">
                  <a:moveTo>
                    <a:pt x="0" y="1049450"/>
                  </a:moveTo>
                  <a:cubicBezTo>
                    <a:pt x="0" y="469855"/>
                    <a:pt x="479277" y="0"/>
                    <a:pt x="1070495" y="0"/>
                  </a:cubicBezTo>
                  <a:cubicBezTo>
                    <a:pt x="1661713" y="0"/>
                    <a:pt x="2140990" y="469855"/>
                    <a:pt x="2140990" y="1049450"/>
                  </a:cubicBezTo>
                  <a:cubicBezTo>
                    <a:pt x="2140990" y="1629045"/>
                    <a:pt x="1661713" y="2098900"/>
                    <a:pt x="1070495" y="2098900"/>
                  </a:cubicBezTo>
                  <a:cubicBezTo>
                    <a:pt x="479277" y="2098900"/>
                    <a:pt x="0" y="1629045"/>
                    <a:pt x="0" y="1049450"/>
                  </a:cubicBez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3861" tIns="327697" rIns="333861" bIns="327697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DOLOŽENÉ CELKOVÉ NÁKLADY</a:t>
              </a:r>
              <a:br>
                <a:rPr lang="cs-CZ" sz="1600" kern="1200" dirty="0"/>
              </a:br>
              <a:r>
                <a:rPr lang="cs-CZ" sz="1600" b="1" kern="1200" dirty="0"/>
                <a:t>17,476 mil. Kč</a:t>
              </a:r>
            </a:p>
          </p:txBody>
        </p:sp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D35A5354-ED3C-63CD-A6C9-2E8CE5846D6A}"/>
                </a:ext>
              </a:extLst>
            </p:cNvPr>
            <p:cNvSpPr/>
            <p:nvPr/>
          </p:nvSpPr>
          <p:spPr>
            <a:xfrm>
              <a:off x="6969678" y="4382588"/>
              <a:ext cx="2159516" cy="2059256"/>
            </a:xfrm>
            <a:custGeom>
              <a:avLst/>
              <a:gdLst>
                <a:gd name="connsiteX0" fmla="*/ 0 w 2159516"/>
                <a:gd name="connsiteY0" fmla="*/ 1029628 h 2059256"/>
                <a:gd name="connsiteX1" fmla="*/ 1079758 w 2159516"/>
                <a:gd name="connsiteY1" fmla="*/ 0 h 2059256"/>
                <a:gd name="connsiteX2" fmla="*/ 2159516 w 2159516"/>
                <a:gd name="connsiteY2" fmla="*/ 1029628 h 2059256"/>
                <a:gd name="connsiteX3" fmla="*/ 1079758 w 2159516"/>
                <a:gd name="connsiteY3" fmla="*/ 2059256 h 2059256"/>
                <a:gd name="connsiteX4" fmla="*/ 0 w 2159516"/>
                <a:gd name="connsiteY4" fmla="*/ 1029628 h 205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516" h="2059256">
                  <a:moveTo>
                    <a:pt x="0" y="1029628"/>
                  </a:moveTo>
                  <a:cubicBezTo>
                    <a:pt x="0" y="460980"/>
                    <a:pt x="483424" y="0"/>
                    <a:pt x="1079758" y="0"/>
                  </a:cubicBezTo>
                  <a:cubicBezTo>
                    <a:pt x="1676092" y="0"/>
                    <a:pt x="2159516" y="460980"/>
                    <a:pt x="2159516" y="1029628"/>
                  </a:cubicBezTo>
                  <a:cubicBezTo>
                    <a:pt x="2159516" y="1598276"/>
                    <a:pt x="1676092" y="2059256"/>
                    <a:pt x="1079758" y="2059256"/>
                  </a:cubicBezTo>
                  <a:cubicBezTo>
                    <a:pt x="483424" y="2059256"/>
                    <a:pt x="0" y="1598276"/>
                    <a:pt x="0" y="1029628"/>
                  </a:cubicBez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6574" tIns="321891" rIns="336574" bIns="321891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DOLOŽENÉ CELKOVÉ ZPŮSOBILÉ NÁKLADY</a:t>
              </a:r>
              <a:br>
                <a:rPr lang="cs-CZ" sz="1600" kern="1200" dirty="0"/>
              </a:br>
              <a:r>
                <a:rPr lang="cs-CZ" sz="1600" b="1" kern="1200" dirty="0"/>
                <a:t>15,126 mil. Kč</a:t>
              </a:r>
              <a:endParaRPr lang="cs-CZ" sz="1600" kern="1200" dirty="0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DF1BF64B-8324-3595-13AB-6EAD7A1D177A}"/>
                </a:ext>
              </a:extLst>
            </p:cNvPr>
            <p:cNvSpPr/>
            <p:nvPr/>
          </p:nvSpPr>
          <p:spPr>
            <a:xfrm>
              <a:off x="9255667" y="5216159"/>
              <a:ext cx="453706" cy="499353"/>
            </a:xfrm>
            <a:custGeom>
              <a:avLst/>
              <a:gdLst>
                <a:gd name="connsiteX0" fmla="*/ 0 w 453706"/>
                <a:gd name="connsiteY0" fmla="*/ 124838 h 499353"/>
                <a:gd name="connsiteX1" fmla="*/ 226853 w 453706"/>
                <a:gd name="connsiteY1" fmla="*/ 124838 h 499353"/>
                <a:gd name="connsiteX2" fmla="*/ 226853 w 453706"/>
                <a:gd name="connsiteY2" fmla="*/ 0 h 499353"/>
                <a:gd name="connsiteX3" fmla="*/ 453706 w 453706"/>
                <a:gd name="connsiteY3" fmla="*/ 249677 h 499353"/>
                <a:gd name="connsiteX4" fmla="*/ 226853 w 453706"/>
                <a:gd name="connsiteY4" fmla="*/ 499353 h 499353"/>
                <a:gd name="connsiteX5" fmla="*/ 226853 w 453706"/>
                <a:gd name="connsiteY5" fmla="*/ 374515 h 499353"/>
                <a:gd name="connsiteX6" fmla="*/ 0 w 453706"/>
                <a:gd name="connsiteY6" fmla="*/ 374515 h 499353"/>
                <a:gd name="connsiteX7" fmla="*/ 0 w 453706"/>
                <a:gd name="connsiteY7" fmla="*/ 124838 h 49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706" h="499353">
                  <a:moveTo>
                    <a:pt x="0" y="124838"/>
                  </a:moveTo>
                  <a:lnTo>
                    <a:pt x="226853" y="124838"/>
                  </a:lnTo>
                  <a:lnTo>
                    <a:pt x="226853" y="0"/>
                  </a:lnTo>
                  <a:lnTo>
                    <a:pt x="453706" y="249677"/>
                  </a:lnTo>
                  <a:lnTo>
                    <a:pt x="226853" y="499353"/>
                  </a:lnTo>
                  <a:lnTo>
                    <a:pt x="226853" y="374515"/>
                  </a:lnTo>
                  <a:lnTo>
                    <a:pt x="0" y="374515"/>
                  </a:lnTo>
                  <a:lnTo>
                    <a:pt x="0" y="124838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24838" rIns="113426" bIns="124838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s-CZ" sz="1600" kern="1200" dirty="0"/>
            </a:p>
          </p:txBody>
        </p:sp>
        <p:sp>
          <p:nvSpPr>
            <p:cNvPr id="13" name="Volný tvar: obrazec 12">
              <a:extLst>
                <a:ext uri="{FF2B5EF4-FFF2-40B4-BE49-F238E27FC236}">
                  <a16:creationId xmlns:a16="http://schemas.microsoft.com/office/drawing/2014/main" id="{FDAF4EF5-745A-3AAD-5F4F-361FA3A34FB0}"/>
                </a:ext>
              </a:extLst>
            </p:cNvPr>
            <p:cNvSpPr/>
            <p:nvPr/>
          </p:nvSpPr>
          <p:spPr>
            <a:xfrm>
              <a:off x="9796161" y="4439201"/>
              <a:ext cx="2115494" cy="1931027"/>
            </a:xfrm>
            <a:custGeom>
              <a:avLst/>
              <a:gdLst>
                <a:gd name="connsiteX0" fmla="*/ 0 w 2115494"/>
                <a:gd name="connsiteY0" fmla="*/ 965514 h 1931027"/>
                <a:gd name="connsiteX1" fmla="*/ 1057747 w 2115494"/>
                <a:gd name="connsiteY1" fmla="*/ 0 h 1931027"/>
                <a:gd name="connsiteX2" fmla="*/ 2115494 w 2115494"/>
                <a:gd name="connsiteY2" fmla="*/ 965514 h 1931027"/>
                <a:gd name="connsiteX3" fmla="*/ 1057747 w 2115494"/>
                <a:gd name="connsiteY3" fmla="*/ 1931028 h 1931027"/>
                <a:gd name="connsiteX4" fmla="*/ 0 w 2115494"/>
                <a:gd name="connsiteY4" fmla="*/ 965514 h 193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5494" h="1931027">
                  <a:moveTo>
                    <a:pt x="0" y="965514"/>
                  </a:moveTo>
                  <a:cubicBezTo>
                    <a:pt x="0" y="432275"/>
                    <a:pt x="473569" y="0"/>
                    <a:pt x="1057747" y="0"/>
                  </a:cubicBezTo>
                  <a:cubicBezTo>
                    <a:pt x="1641925" y="0"/>
                    <a:pt x="2115494" y="432275"/>
                    <a:pt x="2115494" y="965514"/>
                  </a:cubicBezTo>
                  <a:cubicBezTo>
                    <a:pt x="2115494" y="1498753"/>
                    <a:pt x="1641925" y="1931028"/>
                    <a:pt x="1057747" y="1931028"/>
                  </a:cubicBezTo>
                  <a:cubicBezTo>
                    <a:pt x="473569" y="1931028"/>
                    <a:pt x="0" y="1498753"/>
                    <a:pt x="0" y="965514"/>
                  </a:cubicBez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0127" tIns="303112" rIns="330127" bIns="30311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b="0" kern="1200" dirty="0"/>
                <a:t>DOTACE CELKEM</a:t>
              </a:r>
              <a:br>
                <a:rPr lang="cs-CZ" sz="1600" b="1" kern="1200" dirty="0"/>
              </a:br>
              <a:r>
                <a:rPr lang="cs-CZ" sz="1600" b="1" kern="1200" dirty="0"/>
                <a:t>7,466 mil. Kč * 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b="1" kern="1200" dirty="0"/>
                <a:t>49,4 % míra podpory</a:t>
              </a:r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28C12A9F-5CA2-E784-3B44-3F86D991F81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648" y="2575565"/>
            <a:ext cx="2994787" cy="21389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342A50D-45F4-E801-F488-E907E5E02CDB}"/>
              </a:ext>
            </a:extLst>
          </p:cNvPr>
          <p:cNvSpPr txBox="1"/>
          <p:nvPr/>
        </p:nvSpPr>
        <p:spPr>
          <a:xfrm>
            <a:off x="8790886" y="6455993"/>
            <a:ext cx="32883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cs-CZ" sz="1600" b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*</a:t>
            </a:r>
            <a:r>
              <a:rPr lang="cs-CZ" sz="1600" b="1" kern="100" dirty="0">
                <a:solidFill>
                  <a:schemeClr val="accent3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Podpora de minimis 300 tis. €</a:t>
            </a:r>
            <a:endParaRPr lang="cs-CZ" sz="2400" dirty="0">
              <a:solidFill>
                <a:schemeClr val="accent5"/>
              </a:solidFill>
            </a:endParaRPr>
          </a:p>
        </p:txBody>
      </p:sp>
      <p:graphicFrame>
        <p:nvGraphicFramePr>
          <p:cNvPr id="45" name="Diagram 44">
            <a:extLst>
              <a:ext uri="{FF2B5EF4-FFF2-40B4-BE49-F238E27FC236}">
                <a16:creationId xmlns:a16="http://schemas.microsoft.com/office/drawing/2014/main" id="{4972A3D6-777A-0BB0-B825-6CD3EE34282E}"/>
              </a:ext>
            </a:extLst>
          </p:cNvPr>
          <p:cNvGraphicFramePr/>
          <p:nvPr/>
        </p:nvGraphicFramePr>
        <p:xfrm>
          <a:off x="4097250" y="1961883"/>
          <a:ext cx="7665675" cy="2446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FE2B3FC9-98C4-4995-E990-DBDCA7965761}"/>
              </a:ext>
            </a:extLst>
          </p:cNvPr>
          <p:cNvSpPr/>
          <p:nvPr/>
        </p:nvSpPr>
        <p:spPr>
          <a:xfrm>
            <a:off x="6452736" y="5175361"/>
            <a:ext cx="453706" cy="499353"/>
          </a:xfrm>
          <a:custGeom>
            <a:avLst/>
            <a:gdLst>
              <a:gd name="connsiteX0" fmla="*/ 0 w 453706"/>
              <a:gd name="connsiteY0" fmla="*/ 124838 h 499353"/>
              <a:gd name="connsiteX1" fmla="*/ 226853 w 453706"/>
              <a:gd name="connsiteY1" fmla="*/ 124838 h 499353"/>
              <a:gd name="connsiteX2" fmla="*/ 226853 w 453706"/>
              <a:gd name="connsiteY2" fmla="*/ 0 h 499353"/>
              <a:gd name="connsiteX3" fmla="*/ 453706 w 453706"/>
              <a:gd name="connsiteY3" fmla="*/ 249677 h 499353"/>
              <a:gd name="connsiteX4" fmla="*/ 226853 w 453706"/>
              <a:gd name="connsiteY4" fmla="*/ 499353 h 499353"/>
              <a:gd name="connsiteX5" fmla="*/ 226853 w 453706"/>
              <a:gd name="connsiteY5" fmla="*/ 374515 h 499353"/>
              <a:gd name="connsiteX6" fmla="*/ 0 w 453706"/>
              <a:gd name="connsiteY6" fmla="*/ 374515 h 499353"/>
              <a:gd name="connsiteX7" fmla="*/ 0 w 453706"/>
              <a:gd name="connsiteY7" fmla="*/ 124838 h 49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706" h="499353">
                <a:moveTo>
                  <a:pt x="0" y="124838"/>
                </a:moveTo>
                <a:lnTo>
                  <a:pt x="226853" y="124838"/>
                </a:lnTo>
                <a:lnTo>
                  <a:pt x="226853" y="0"/>
                </a:lnTo>
                <a:lnTo>
                  <a:pt x="453706" y="249677"/>
                </a:lnTo>
                <a:lnTo>
                  <a:pt x="226853" y="499353"/>
                </a:lnTo>
                <a:lnTo>
                  <a:pt x="226853" y="374515"/>
                </a:lnTo>
                <a:lnTo>
                  <a:pt x="0" y="374515"/>
                </a:lnTo>
                <a:lnTo>
                  <a:pt x="0" y="124838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4838" rIns="113426" bIns="12483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cs-CZ" sz="1600" kern="1200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405BC92-2A07-8F28-7660-2D27B1B7F0E1}"/>
              </a:ext>
            </a:extLst>
          </p:cNvPr>
          <p:cNvSpPr txBox="1"/>
          <p:nvPr/>
        </p:nvSpPr>
        <p:spPr>
          <a:xfrm>
            <a:off x="3841427" y="6437168"/>
            <a:ext cx="39988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cs-CZ" sz="1600" kern="100" dirty="0">
                <a:solidFill>
                  <a:schemeClr val="accent3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** Včetně Bonusu za kombinaci opatření</a:t>
            </a:r>
            <a:endParaRPr lang="cs-CZ" sz="2400" dirty="0">
              <a:solidFill>
                <a:schemeClr val="accent5"/>
              </a:solidFill>
            </a:endParaRPr>
          </a:p>
        </p:txBody>
      </p:sp>
      <p:sp>
        <p:nvSpPr>
          <p:cNvPr id="17" name="Zástupný text 3">
            <a:extLst>
              <a:ext uri="{FF2B5EF4-FFF2-40B4-BE49-F238E27FC236}">
                <a16:creationId xmlns:a16="http://schemas.microsoft.com/office/drawing/2014/main" id="{8ACE1994-FFD0-B964-BBAE-4F52ED4F50CD}"/>
              </a:ext>
            </a:extLst>
          </p:cNvPr>
          <p:cNvSpPr txBox="1">
            <a:spLocks/>
          </p:cNvSpPr>
          <p:nvPr/>
        </p:nvSpPr>
        <p:spPr>
          <a:xfrm>
            <a:off x="198579" y="424880"/>
            <a:ext cx="3068637" cy="3770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2D84F"/>
              </a:buClr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cs-CZ" sz="3200" kern="100" dirty="0">
                <a:cs typeface="Times New Roman" panose="02020603050405020304" pitchFamily="18" charset="0"/>
              </a:rPr>
              <a:t>NZÚ B</a:t>
            </a:r>
            <a:r>
              <a:rPr lang="cs-CZ" sz="3200" kern="100" dirty="0">
                <a:ea typeface="Aptos" panose="020B0004020202020204" pitchFamily="34" charset="0"/>
                <a:cs typeface="Times New Roman" panose="02020603050405020304" pitchFamily="18" charset="0"/>
              </a:rPr>
              <a:t>D  Optimální zateplení II.              </a:t>
            </a:r>
          </a:p>
          <a:p>
            <a:pPr fontAlgn="auto">
              <a:spcAft>
                <a:spcPts val="0"/>
              </a:spcAft>
            </a:pPr>
            <a:r>
              <a:rPr lang="cs-CZ" sz="2200" kern="100" dirty="0">
                <a:ea typeface="Aptos" panose="020B0004020202020204" pitchFamily="34" charset="0"/>
                <a:cs typeface="Times New Roman" panose="02020603050405020304" pitchFamily="18" charset="0"/>
              </a:rPr>
              <a:t>Fyzická osoba </a:t>
            </a:r>
          </a:p>
        </p:txBody>
      </p:sp>
    </p:spTree>
    <p:extLst>
      <p:ext uri="{BB962C8B-B14F-4D97-AF65-F5344CB8AC3E}">
        <p14:creationId xmlns:p14="http://schemas.microsoft.com/office/powerpoint/2010/main" val="3118609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FD28104-C424-7ECB-B9F4-AD32CC591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2" name="Zástupný symbol obrázku 1">
            <a:extLst>
              <a:ext uri="{FF2B5EF4-FFF2-40B4-BE49-F238E27FC236}">
                <a16:creationId xmlns:a16="http://schemas.microsoft.com/office/drawing/2014/main" id="{9A9A04F8-9412-75A9-127C-02DEC8486DA0}"/>
              </a:ext>
            </a:extLst>
          </p:cNvPr>
          <p:cNvSpPr>
            <a:spLocks noGrp="1"/>
          </p:cNvSpPr>
          <p:nvPr>
            <p:ph type="pic" idx="4294967295"/>
          </p:nvPr>
        </p:nvSpPr>
        <p:spPr>
          <a:xfrm>
            <a:off x="3590925" y="0"/>
            <a:ext cx="8601075" cy="6858000"/>
          </a:xfrm>
        </p:spPr>
        <p:txBody>
          <a:bodyPr/>
          <a:lstStyle/>
          <a:p>
            <a:endParaRPr lang="cs-CZ" sz="18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</p:txBody>
      </p:sp>
      <p:sp>
        <p:nvSpPr>
          <p:cNvPr id="14" name="Zástupný text 38">
            <a:extLst>
              <a:ext uri="{FF2B5EF4-FFF2-40B4-BE49-F238E27FC236}">
                <a16:creationId xmlns:a16="http://schemas.microsoft.com/office/drawing/2014/main" id="{7FDCBE29-2A88-9BAD-2FAF-4E847B4EB4C3}"/>
              </a:ext>
            </a:extLst>
          </p:cNvPr>
          <p:cNvSpPr txBox="1">
            <a:spLocks/>
          </p:cNvSpPr>
          <p:nvPr/>
        </p:nvSpPr>
        <p:spPr>
          <a:xfrm>
            <a:off x="119337" y="370748"/>
            <a:ext cx="3277330" cy="478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2D84F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3000" b="1" dirty="0"/>
              <a:t>ENERGETICKÁ NÁROČNOST BUDOVY II.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cs-CZ" sz="60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endParaRPr lang="cs-CZ" dirty="0"/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B221AE84-888B-14EA-D99E-76464FDCA5C3}"/>
              </a:ext>
            </a:extLst>
          </p:cNvPr>
          <p:cNvGraphicFramePr/>
          <p:nvPr/>
        </p:nvGraphicFramePr>
        <p:xfrm>
          <a:off x="4154468" y="1071884"/>
          <a:ext cx="6907399" cy="1745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AA594A9-4847-0279-D24C-5477721C6538}"/>
              </a:ext>
            </a:extLst>
          </p:cNvPr>
          <p:cNvGraphicFramePr/>
          <p:nvPr/>
        </p:nvGraphicFramePr>
        <p:xfrm>
          <a:off x="4943872" y="2859330"/>
          <a:ext cx="5328592" cy="194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5086D29-BB0C-65DA-0460-0DAA9E7033F1}"/>
              </a:ext>
            </a:extLst>
          </p:cNvPr>
          <p:cNvGraphicFramePr/>
          <p:nvPr/>
        </p:nvGraphicFramePr>
        <p:xfrm>
          <a:off x="4943872" y="4805196"/>
          <a:ext cx="5328592" cy="1738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9F558C7D-6C10-55D7-76AC-74191808A845}"/>
              </a:ext>
            </a:extLst>
          </p:cNvPr>
          <p:cNvSpPr txBox="1"/>
          <p:nvPr/>
        </p:nvSpPr>
        <p:spPr>
          <a:xfrm>
            <a:off x="4107276" y="279300"/>
            <a:ext cx="79653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cs-CZ" sz="1800" kern="100" dirty="0">
                <a:latin typeface="+mn-lt"/>
                <a:cs typeface="Times New Roman" panose="02020603050405020304" pitchFamily="18" charset="0"/>
              </a:rPr>
              <a:t>Snížení spotřeby tepla na vytápění (uhlí, dřevo      zemní plyn) až o 88 %                                               Úspora nákladů na vytápění 745 tis. Kč/rok </a:t>
            </a:r>
          </a:p>
          <a:p>
            <a:endParaRPr lang="cs-CZ" sz="2400" dirty="0">
              <a:solidFill>
                <a:schemeClr val="accent5"/>
              </a:solidFill>
            </a:endParaRPr>
          </a:p>
        </p:txBody>
      </p:sp>
      <p:sp>
        <p:nvSpPr>
          <p:cNvPr id="18" name="Šipka: doprava 17">
            <a:extLst>
              <a:ext uri="{FF2B5EF4-FFF2-40B4-BE49-F238E27FC236}">
                <a16:creationId xmlns:a16="http://schemas.microsoft.com/office/drawing/2014/main" id="{90D588F8-33DA-39C8-CFF6-ECF8B4378A6D}"/>
              </a:ext>
            </a:extLst>
          </p:cNvPr>
          <p:cNvSpPr/>
          <p:nvPr/>
        </p:nvSpPr>
        <p:spPr>
          <a:xfrm>
            <a:off x="5447928" y="606561"/>
            <a:ext cx="360040" cy="36114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845D9A6-16EC-8A74-6264-684356F9042B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005" y="2644542"/>
            <a:ext cx="2994787" cy="21389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Šipka: doprava 8">
            <a:extLst>
              <a:ext uri="{FF2B5EF4-FFF2-40B4-BE49-F238E27FC236}">
                <a16:creationId xmlns:a16="http://schemas.microsoft.com/office/drawing/2014/main" id="{32150CD6-A0B9-B24A-BA4C-249A909A3382}"/>
              </a:ext>
            </a:extLst>
          </p:cNvPr>
          <p:cNvSpPr/>
          <p:nvPr/>
        </p:nvSpPr>
        <p:spPr>
          <a:xfrm>
            <a:off x="9192344" y="392246"/>
            <a:ext cx="216024" cy="242003"/>
          </a:xfrm>
          <a:prstGeom prst="rightArrow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3864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1">
            <a:extLst>
              <a:ext uri="{FF2B5EF4-FFF2-40B4-BE49-F238E27FC236}">
                <a16:creationId xmlns:a16="http://schemas.microsoft.com/office/drawing/2014/main" id="{9A9A04F8-9412-75A9-127C-02DEC8486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95523" y="0"/>
            <a:ext cx="8601128" cy="6858000"/>
          </a:xfrm>
        </p:spPr>
        <p:txBody>
          <a:bodyPr/>
          <a:lstStyle/>
          <a:p>
            <a:endParaRPr lang="cs-CZ" sz="18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FD28104-C424-7ECB-B9F4-AD32CC5918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589" y="2246050"/>
            <a:ext cx="3068637" cy="3102205"/>
          </a:xfrm>
        </p:spPr>
        <p:txBody>
          <a:bodyPr>
            <a:normAutofit/>
          </a:bodyPr>
          <a:lstStyle/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14" name="Zástupný text 38">
            <a:extLst>
              <a:ext uri="{FF2B5EF4-FFF2-40B4-BE49-F238E27FC236}">
                <a16:creationId xmlns:a16="http://schemas.microsoft.com/office/drawing/2014/main" id="{7FDCBE29-2A88-9BAD-2FAF-4E847B4EB4C3}"/>
              </a:ext>
            </a:extLst>
          </p:cNvPr>
          <p:cNvSpPr txBox="1">
            <a:spLocks/>
          </p:cNvSpPr>
          <p:nvPr/>
        </p:nvSpPr>
        <p:spPr>
          <a:xfrm>
            <a:off x="119337" y="370748"/>
            <a:ext cx="3277330" cy="478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2D84F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3200" b="1" dirty="0"/>
              <a:t>REALIZOVANÁ OPATŘENÍ II.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cs-CZ" sz="96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endParaRPr lang="cs-CZ" sz="7200" dirty="0"/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cs-CZ" sz="60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endParaRPr lang="cs-CZ" dirty="0"/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10862029-E95F-4F5B-74E3-78837808AA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1460" y="4203800"/>
            <a:ext cx="3060388" cy="24342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AC1A7F4-A3A1-C9FD-5D36-BED109DFBA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460" y="2263120"/>
            <a:ext cx="3060388" cy="17709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1B24686-E294-68DA-B38A-AC6460A6D0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1460" y="222289"/>
            <a:ext cx="3060388" cy="18546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DEC56F53-85C3-E5A3-2600-562DB70BBC5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2000"/>
                    </a14:imgEffect>
                    <a14:imgEffect>
                      <a14:brightnessContrast bright="-10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9687" y="261058"/>
            <a:ext cx="2039079" cy="28311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9" name="Obrázek 38">
            <a:extLst>
              <a:ext uri="{FF2B5EF4-FFF2-40B4-BE49-F238E27FC236}">
                <a16:creationId xmlns:a16="http://schemas.microsoft.com/office/drawing/2014/main" id="{1A2C2CA6-9035-C00D-D137-26F441797E6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7622" y="265850"/>
            <a:ext cx="2622071" cy="1811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5" name="Obrázek 44">
            <a:extLst>
              <a:ext uri="{FF2B5EF4-FFF2-40B4-BE49-F238E27FC236}">
                <a16:creationId xmlns:a16="http://schemas.microsoft.com/office/drawing/2014/main" id="{8BD73BCD-4DAD-A370-BAD4-4DCDF5626F4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0704" y="3804693"/>
            <a:ext cx="4899116" cy="28228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7" name="Obrázek 46">
            <a:extLst>
              <a:ext uri="{FF2B5EF4-FFF2-40B4-BE49-F238E27FC236}">
                <a16:creationId xmlns:a16="http://schemas.microsoft.com/office/drawing/2014/main" id="{0CF1A1B1-7741-8497-EE0E-84E88AD7A5B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2739" y="2246050"/>
            <a:ext cx="2127081" cy="13895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8" name="Obrázek 47">
            <a:extLst>
              <a:ext uri="{FF2B5EF4-FFF2-40B4-BE49-F238E27FC236}">
                <a16:creationId xmlns:a16="http://schemas.microsoft.com/office/drawing/2014/main" id="{E6FA5595-9558-BFDD-1AB8-0E15C939F1D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648" y="2575565"/>
            <a:ext cx="2994787" cy="21389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89536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1">
            <a:extLst>
              <a:ext uri="{FF2B5EF4-FFF2-40B4-BE49-F238E27FC236}">
                <a16:creationId xmlns:a16="http://schemas.microsoft.com/office/drawing/2014/main" id="{9A9A04F8-9412-75A9-127C-02DEC8486DA0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cs-CZ" sz="18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FD28104-C424-7ECB-B9F4-AD32CC5918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589" y="2246050"/>
            <a:ext cx="3068637" cy="3102205"/>
          </a:xfrm>
        </p:spPr>
        <p:txBody>
          <a:bodyPr>
            <a:normAutofit/>
          </a:bodyPr>
          <a:lstStyle/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14" name="Zástupný text 38">
            <a:extLst>
              <a:ext uri="{FF2B5EF4-FFF2-40B4-BE49-F238E27FC236}">
                <a16:creationId xmlns:a16="http://schemas.microsoft.com/office/drawing/2014/main" id="{7FDCBE29-2A88-9BAD-2FAF-4E847B4EB4C3}"/>
              </a:ext>
            </a:extLst>
          </p:cNvPr>
          <p:cNvSpPr txBox="1">
            <a:spLocks/>
          </p:cNvSpPr>
          <p:nvPr/>
        </p:nvSpPr>
        <p:spPr>
          <a:xfrm>
            <a:off x="119337" y="370748"/>
            <a:ext cx="3277330" cy="478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2D84F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3200" b="1" dirty="0"/>
              <a:t>REALIZOVANÁ OPATŘENÍ II.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cs-CZ" sz="96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endParaRPr lang="cs-CZ" sz="7200" dirty="0"/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cs-CZ" sz="60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78DDCDE-D5FC-EBF8-9073-9B9A33C118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9327" y="231446"/>
            <a:ext cx="1316110" cy="17623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66282AB-7FEF-CE0E-5EA8-8A1F292389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326" y="231446"/>
            <a:ext cx="1303102" cy="17623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C227B8A4-0B56-6168-000E-995A341C63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8286" y="2133530"/>
            <a:ext cx="4253141" cy="20472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8" name="Obrázek 37">
            <a:extLst>
              <a:ext uri="{FF2B5EF4-FFF2-40B4-BE49-F238E27FC236}">
                <a16:creationId xmlns:a16="http://schemas.microsoft.com/office/drawing/2014/main" id="{4FAB0FA0-4958-D8FF-4CAE-120ADD0A8F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21"/>
          <a:stretch/>
        </p:blipFill>
        <p:spPr>
          <a:xfrm rot="5400000">
            <a:off x="4762334" y="3365231"/>
            <a:ext cx="2285043" cy="42531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CDB7E06-2214-75BE-E7A2-51D50802BD1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5661" y="231446"/>
            <a:ext cx="1300778" cy="17623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BACC3140-9A67-0548-E687-2249E8064F3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8179433" y="246065"/>
            <a:ext cx="3821223" cy="24628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7C0C12C7-BD42-F078-4FDB-F2CB17C5C2D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197003" y="2835365"/>
            <a:ext cx="3786085" cy="38212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E602DBEA-AE5A-2F03-A50D-58EFE287ED9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648" y="2575565"/>
            <a:ext cx="2994787" cy="21389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52505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1">
            <a:extLst>
              <a:ext uri="{FF2B5EF4-FFF2-40B4-BE49-F238E27FC236}">
                <a16:creationId xmlns:a16="http://schemas.microsoft.com/office/drawing/2014/main" id="{9A9A04F8-9412-75A9-127C-02DEC8486DA0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>
            <a:normAutofit/>
          </a:bodyPr>
          <a:lstStyle/>
          <a:p>
            <a:endParaRPr lang="cs-CZ" sz="18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cs-CZ" sz="18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			</a:t>
            </a:r>
            <a:endParaRPr lang="cs-CZ" sz="1800" b="1" kern="100" dirty="0">
              <a:solidFill>
                <a:srgbClr val="00B0F0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739514E8-D6F1-C7D1-F988-51B1D0A0C718}"/>
              </a:ext>
            </a:extLst>
          </p:cNvPr>
          <p:cNvSpPr txBox="1">
            <a:spLocks/>
          </p:cNvSpPr>
          <p:nvPr/>
        </p:nvSpPr>
        <p:spPr>
          <a:xfrm>
            <a:off x="198579" y="424880"/>
            <a:ext cx="3289769" cy="3770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2D84F"/>
              </a:buClr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D84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200" b="1" i="0" u="none" strike="noStrike" kern="100" cap="none" spc="0" normalizeH="0" baseline="0" noProof="0" dirty="0">
                <a:ln>
                  <a:noFill/>
                </a:ln>
                <a:solidFill>
                  <a:srgbClr val="024F2F"/>
                </a:solidFill>
                <a:effectLst/>
                <a:uLnTx/>
                <a:uFillTx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kumimoji="0" lang="cs-CZ" sz="3200" b="1" i="0" u="none" strike="noStrike" kern="100" cap="none" spc="0" normalizeH="0" baseline="0" noProof="0" dirty="0">
                <a:ln>
                  <a:noFill/>
                </a:ln>
                <a:solidFill>
                  <a:srgbClr val="024F2F"/>
                </a:solidFill>
                <a:effectLst/>
                <a:uLnTx/>
                <a:uFillTx/>
                <a:latin typeface="Segoe UI" panose="020B0502040204020203" pitchFamily="34" charset="0"/>
                <a:cs typeface="Times New Roman" panose="02020603050405020304" pitchFamily="18" charset="0"/>
              </a:rPr>
              <a:t>AVRH</a:t>
            </a:r>
            <a:r>
              <a:rPr kumimoji="0" lang="cs-CZ" sz="3200" b="1" i="0" u="none" strike="noStrike" kern="100" cap="none" spc="0" normalizeH="0" baseline="0" noProof="0" dirty="0">
                <a:ln>
                  <a:noFill/>
                </a:ln>
                <a:solidFill>
                  <a:srgbClr val="024F2F"/>
                </a:solidFill>
                <a:effectLst/>
                <a:uLnTx/>
                <a:uFillTx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OVANÁ OPATŘENÍ III.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D84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Aptos" panose="020B0004020202020204" pitchFamily="34" charset="0"/>
                <a:cs typeface="Times New Roman" panose="02020603050405020304" pitchFamily="18" charset="0"/>
              </a:rPr>
              <a:t>Rekonstrukce panel BD          z roku 1970       Plzeňský kraj               24 bytových jednotek realizace 2024</a:t>
            </a:r>
            <a:endParaRPr kumimoji="0" lang="cs-CZ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103EBCB1-850D-7615-7668-8E64DB175A03}"/>
              </a:ext>
            </a:extLst>
          </p:cNvPr>
          <p:cNvSpPr txBox="1"/>
          <p:nvPr/>
        </p:nvSpPr>
        <p:spPr>
          <a:xfrm>
            <a:off x="3934961" y="1300025"/>
            <a:ext cx="761384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24F2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Optimální zateplení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Zateplení obvodových stěn EPS – 140 mm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Zateplení střechy minerální vlákna – 200 mm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Zateplení stropu nejvyššího podlaží minerální vlákna – 200 mm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  Eliminace tepelných mostů u stávajících lodžií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Plastová okna – U</a:t>
            </a:r>
            <a:r>
              <a:rPr kumimoji="0" lang="cs-CZ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= 0,90 W/m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Aptos" panose="020B0004020202020204" pitchFamily="34" charset="0"/>
                <a:cs typeface="Aptos" panose="020B0004020202020204" pitchFamily="34" charset="0"/>
              </a:rPr>
              <a:t>²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Stínící technika – venkovní žaluzie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9ACA36E9-3E7C-8D64-07C7-B2ED3ECBBE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40" b="11079"/>
          <a:stretch/>
        </p:blipFill>
        <p:spPr>
          <a:xfrm>
            <a:off x="5519936" y="3357962"/>
            <a:ext cx="4747597" cy="33413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B4BFC91-117E-1402-7534-C86ACB1D43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466" y="3429000"/>
            <a:ext cx="2692882" cy="202665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B3FA6424-26A4-EF80-7254-A206D85118E3}"/>
              </a:ext>
            </a:extLst>
          </p:cNvPr>
          <p:cNvGrpSpPr/>
          <p:nvPr/>
        </p:nvGrpSpPr>
        <p:grpSpPr>
          <a:xfrm>
            <a:off x="3960518" y="506197"/>
            <a:ext cx="7920154" cy="2645804"/>
            <a:chOff x="725" y="0"/>
            <a:chExt cx="7920154" cy="2790338"/>
          </a:xfrm>
        </p:grpSpPr>
        <p:sp>
          <p:nvSpPr>
            <p:cNvPr id="7" name="Obdélník: se zakulacenými rohy 6">
              <a:extLst>
                <a:ext uri="{FF2B5EF4-FFF2-40B4-BE49-F238E27FC236}">
                  <a16:creationId xmlns:a16="http://schemas.microsoft.com/office/drawing/2014/main" id="{78549B17-FA50-974C-837A-45C49F904FBA}"/>
                </a:ext>
              </a:extLst>
            </p:cNvPr>
            <p:cNvSpPr/>
            <p:nvPr/>
          </p:nvSpPr>
          <p:spPr>
            <a:xfrm>
              <a:off x="725" y="0"/>
              <a:ext cx="7920154" cy="27903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" name="Obdélník: se zakulacenými rohy 4">
              <a:extLst>
                <a:ext uri="{FF2B5EF4-FFF2-40B4-BE49-F238E27FC236}">
                  <a16:creationId xmlns:a16="http://schemas.microsoft.com/office/drawing/2014/main" id="{A732A456-B3C6-4366-93A5-F40DBF345E17}"/>
                </a:ext>
              </a:extLst>
            </p:cNvPr>
            <p:cNvSpPr txBox="1"/>
            <p:nvPr/>
          </p:nvSpPr>
          <p:spPr>
            <a:xfrm>
              <a:off x="725" y="1361511"/>
              <a:ext cx="7920154" cy="1361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marR="0" lvl="0" indent="0" algn="ctr" defTabSz="8001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9" name="TextovéPole 8">
            <a:extLst>
              <a:ext uri="{FF2B5EF4-FFF2-40B4-BE49-F238E27FC236}">
                <a16:creationId xmlns:a16="http://schemas.microsoft.com/office/drawing/2014/main" id="{137AACEE-D704-C7E4-947E-B001979DA9D4}"/>
              </a:ext>
            </a:extLst>
          </p:cNvPr>
          <p:cNvSpPr txBox="1"/>
          <p:nvPr/>
        </p:nvSpPr>
        <p:spPr>
          <a:xfrm>
            <a:off x="4031726" y="566678"/>
            <a:ext cx="761384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24F2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Optimální zateplení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Zateplení obvodových stěn EPS/minerální vlákna – 180 mm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Zateplení střechy EPS – 240 mm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Zateplení stropu sklepů minerální vlákna – 100/80 mm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Eliminace tepelných mostů u stávajících lodžií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Plastová okna – U</a:t>
            </a:r>
            <a:r>
              <a:rPr kumimoji="0" lang="cs-CZ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= 0,90 W/m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Aptos" panose="020B0004020202020204" pitchFamily="34" charset="0"/>
                <a:cs typeface="Aptos" panose="020B0004020202020204" pitchFamily="34" charset="0"/>
              </a:rPr>
              <a:t>²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Stínící technika – venkovní žaluzie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F5FF0C4C-5E78-B81F-1D8C-53E8432166FA}"/>
              </a:ext>
            </a:extLst>
          </p:cNvPr>
          <p:cNvSpPr/>
          <p:nvPr/>
        </p:nvSpPr>
        <p:spPr>
          <a:xfrm>
            <a:off x="10856032" y="1493675"/>
            <a:ext cx="821813" cy="816475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983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1">
            <a:extLst>
              <a:ext uri="{FF2B5EF4-FFF2-40B4-BE49-F238E27FC236}">
                <a16:creationId xmlns:a16="http://schemas.microsoft.com/office/drawing/2014/main" id="{9A9A04F8-9412-75A9-127C-02DEC8486DA0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>
            <a:normAutofit/>
          </a:bodyPr>
          <a:lstStyle/>
          <a:p>
            <a:endParaRPr lang="cs-CZ" sz="18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cs-CZ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C555E49-9F60-03D2-896F-4EED3DE756B8}"/>
              </a:ext>
            </a:extLst>
          </p:cNvPr>
          <p:cNvGrpSpPr/>
          <p:nvPr/>
        </p:nvGrpSpPr>
        <p:grpSpPr>
          <a:xfrm>
            <a:off x="3975865" y="3264871"/>
            <a:ext cx="7729583" cy="2176409"/>
            <a:chOff x="3975865" y="3264871"/>
            <a:chExt cx="7729583" cy="2176409"/>
          </a:xfrm>
        </p:grpSpPr>
        <p:sp>
          <p:nvSpPr>
            <p:cNvPr id="4" name="Volný tvar: obrazec 3">
              <a:extLst>
                <a:ext uri="{FF2B5EF4-FFF2-40B4-BE49-F238E27FC236}">
                  <a16:creationId xmlns:a16="http://schemas.microsoft.com/office/drawing/2014/main" id="{4ED4A09C-E51E-F352-8ACB-0C517EC7CD12}"/>
                </a:ext>
              </a:extLst>
            </p:cNvPr>
            <p:cNvSpPr/>
            <p:nvPr/>
          </p:nvSpPr>
          <p:spPr>
            <a:xfrm>
              <a:off x="3975865" y="3264871"/>
              <a:ext cx="2140990" cy="2098899"/>
            </a:xfrm>
            <a:custGeom>
              <a:avLst/>
              <a:gdLst>
                <a:gd name="connsiteX0" fmla="*/ 0 w 2140990"/>
                <a:gd name="connsiteY0" fmla="*/ 1049450 h 2098899"/>
                <a:gd name="connsiteX1" fmla="*/ 1070495 w 2140990"/>
                <a:gd name="connsiteY1" fmla="*/ 0 h 2098899"/>
                <a:gd name="connsiteX2" fmla="*/ 2140990 w 2140990"/>
                <a:gd name="connsiteY2" fmla="*/ 1049450 h 2098899"/>
                <a:gd name="connsiteX3" fmla="*/ 1070495 w 2140990"/>
                <a:gd name="connsiteY3" fmla="*/ 2098900 h 2098899"/>
                <a:gd name="connsiteX4" fmla="*/ 0 w 2140990"/>
                <a:gd name="connsiteY4" fmla="*/ 1049450 h 209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0990" h="2098899">
                  <a:moveTo>
                    <a:pt x="0" y="1049450"/>
                  </a:moveTo>
                  <a:cubicBezTo>
                    <a:pt x="0" y="469855"/>
                    <a:pt x="479277" y="0"/>
                    <a:pt x="1070495" y="0"/>
                  </a:cubicBezTo>
                  <a:cubicBezTo>
                    <a:pt x="1661713" y="0"/>
                    <a:pt x="2140990" y="469855"/>
                    <a:pt x="2140990" y="1049450"/>
                  </a:cubicBezTo>
                  <a:cubicBezTo>
                    <a:pt x="2140990" y="1629045"/>
                    <a:pt x="1661713" y="2098900"/>
                    <a:pt x="1070495" y="2098900"/>
                  </a:cubicBezTo>
                  <a:cubicBezTo>
                    <a:pt x="479277" y="2098900"/>
                    <a:pt x="0" y="1629045"/>
                    <a:pt x="0" y="1049450"/>
                  </a:cubicBez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3861" tIns="327697" rIns="333861" bIns="327697" numCol="1" spcCol="1270" anchor="ctr" anchorCtr="0">
              <a:noAutofit/>
            </a:bodyPr>
            <a:lstStyle/>
            <a:p>
              <a:pPr marL="0" marR="0" lvl="0" indent="0" algn="ctr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DOLOŽENÉ CELKOVÉ NÁKLADY</a:t>
              </a:r>
              <a:br>
                <a:rPr kumimoji="0" lang="cs-CZ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</a:br>
              <a:r>
                <a:rPr kumimoji="0" lang="cs-CZ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12,112 mil. Kč</a:t>
              </a:r>
            </a:p>
          </p:txBody>
        </p:sp>
        <p:sp>
          <p:nvSpPr>
            <p:cNvPr id="7" name="Volný tvar: obrazec 6">
              <a:extLst>
                <a:ext uri="{FF2B5EF4-FFF2-40B4-BE49-F238E27FC236}">
                  <a16:creationId xmlns:a16="http://schemas.microsoft.com/office/drawing/2014/main" id="{A4BBD4DD-CF12-593C-AF28-3EE0391F0798}"/>
                </a:ext>
              </a:extLst>
            </p:cNvPr>
            <p:cNvSpPr/>
            <p:nvPr/>
          </p:nvSpPr>
          <p:spPr>
            <a:xfrm>
              <a:off x="6763471" y="3382024"/>
              <a:ext cx="2159516" cy="2059256"/>
            </a:xfrm>
            <a:custGeom>
              <a:avLst/>
              <a:gdLst>
                <a:gd name="connsiteX0" fmla="*/ 0 w 2159516"/>
                <a:gd name="connsiteY0" fmla="*/ 1029628 h 2059256"/>
                <a:gd name="connsiteX1" fmla="*/ 1079758 w 2159516"/>
                <a:gd name="connsiteY1" fmla="*/ 0 h 2059256"/>
                <a:gd name="connsiteX2" fmla="*/ 2159516 w 2159516"/>
                <a:gd name="connsiteY2" fmla="*/ 1029628 h 2059256"/>
                <a:gd name="connsiteX3" fmla="*/ 1079758 w 2159516"/>
                <a:gd name="connsiteY3" fmla="*/ 2059256 h 2059256"/>
                <a:gd name="connsiteX4" fmla="*/ 0 w 2159516"/>
                <a:gd name="connsiteY4" fmla="*/ 1029628 h 205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516" h="2059256">
                  <a:moveTo>
                    <a:pt x="0" y="1029628"/>
                  </a:moveTo>
                  <a:cubicBezTo>
                    <a:pt x="0" y="460980"/>
                    <a:pt x="483424" y="0"/>
                    <a:pt x="1079758" y="0"/>
                  </a:cubicBezTo>
                  <a:cubicBezTo>
                    <a:pt x="1676092" y="0"/>
                    <a:pt x="2159516" y="460980"/>
                    <a:pt x="2159516" y="1029628"/>
                  </a:cubicBezTo>
                  <a:cubicBezTo>
                    <a:pt x="2159516" y="1598276"/>
                    <a:pt x="1676092" y="2059256"/>
                    <a:pt x="1079758" y="2059256"/>
                  </a:cubicBezTo>
                  <a:cubicBezTo>
                    <a:pt x="483424" y="2059256"/>
                    <a:pt x="0" y="1598276"/>
                    <a:pt x="0" y="1029628"/>
                  </a:cubicBez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6574" tIns="321891" rIns="336574" bIns="321891" numCol="1" spcCol="1270" anchor="ctr" anchorCtr="0">
              <a:noAutofit/>
            </a:bodyPr>
            <a:lstStyle/>
            <a:p>
              <a:pPr marL="0" marR="0" lvl="0" indent="0" algn="ctr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DOLOŽENÉ CELKOVÉ ZPŮSOBILÉ NÁKLADY</a:t>
              </a:r>
              <a:br>
                <a:rPr kumimoji="0" lang="cs-CZ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</a:br>
              <a:r>
                <a:rPr kumimoji="0" lang="cs-CZ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7,326 mil. Kč</a:t>
              </a:r>
              <a:endPara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" name="Volný tvar: obrazec 7">
              <a:extLst>
                <a:ext uri="{FF2B5EF4-FFF2-40B4-BE49-F238E27FC236}">
                  <a16:creationId xmlns:a16="http://schemas.microsoft.com/office/drawing/2014/main" id="{5148900B-32A1-8B80-63D7-0A9385E95D87}"/>
                </a:ext>
              </a:extLst>
            </p:cNvPr>
            <p:cNvSpPr/>
            <p:nvPr/>
          </p:nvSpPr>
          <p:spPr>
            <a:xfrm>
              <a:off x="9049460" y="4215595"/>
              <a:ext cx="453706" cy="499353"/>
            </a:xfrm>
            <a:custGeom>
              <a:avLst/>
              <a:gdLst>
                <a:gd name="connsiteX0" fmla="*/ 0 w 453706"/>
                <a:gd name="connsiteY0" fmla="*/ 124838 h 499353"/>
                <a:gd name="connsiteX1" fmla="*/ 226853 w 453706"/>
                <a:gd name="connsiteY1" fmla="*/ 124838 h 499353"/>
                <a:gd name="connsiteX2" fmla="*/ 226853 w 453706"/>
                <a:gd name="connsiteY2" fmla="*/ 0 h 499353"/>
                <a:gd name="connsiteX3" fmla="*/ 453706 w 453706"/>
                <a:gd name="connsiteY3" fmla="*/ 249677 h 499353"/>
                <a:gd name="connsiteX4" fmla="*/ 226853 w 453706"/>
                <a:gd name="connsiteY4" fmla="*/ 499353 h 499353"/>
                <a:gd name="connsiteX5" fmla="*/ 226853 w 453706"/>
                <a:gd name="connsiteY5" fmla="*/ 374515 h 499353"/>
                <a:gd name="connsiteX6" fmla="*/ 0 w 453706"/>
                <a:gd name="connsiteY6" fmla="*/ 374515 h 499353"/>
                <a:gd name="connsiteX7" fmla="*/ 0 w 453706"/>
                <a:gd name="connsiteY7" fmla="*/ 124838 h 49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706" h="499353">
                  <a:moveTo>
                    <a:pt x="0" y="124838"/>
                  </a:moveTo>
                  <a:lnTo>
                    <a:pt x="226853" y="124838"/>
                  </a:lnTo>
                  <a:lnTo>
                    <a:pt x="226853" y="0"/>
                  </a:lnTo>
                  <a:lnTo>
                    <a:pt x="453706" y="249677"/>
                  </a:lnTo>
                  <a:lnTo>
                    <a:pt x="226853" y="499353"/>
                  </a:lnTo>
                  <a:lnTo>
                    <a:pt x="226853" y="374515"/>
                  </a:lnTo>
                  <a:lnTo>
                    <a:pt x="0" y="374515"/>
                  </a:lnTo>
                  <a:lnTo>
                    <a:pt x="0" y="124838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24838" rIns="113426" bIns="124838" numCol="1" spcCol="1270" anchor="ctr" anchorCtr="0">
              <a:noAutofit/>
            </a:bodyPr>
            <a:lstStyle/>
            <a:p>
              <a:pPr marL="0" marR="0" lvl="0" indent="0" algn="ctr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9" name="Volný tvar: obrazec 8">
              <a:extLst>
                <a:ext uri="{FF2B5EF4-FFF2-40B4-BE49-F238E27FC236}">
                  <a16:creationId xmlns:a16="http://schemas.microsoft.com/office/drawing/2014/main" id="{2585AFC8-4344-BFB7-3F80-5BCD2326BA73}"/>
                </a:ext>
              </a:extLst>
            </p:cNvPr>
            <p:cNvSpPr/>
            <p:nvPr/>
          </p:nvSpPr>
          <p:spPr>
            <a:xfrm>
              <a:off x="9589954" y="3438637"/>
              <a:ext cx="2115494" cy="1931027"/>
            </a:xfrm>
            <a:custGeom>
              <a:avLst/>
              <a:gdLst>
                <a:gd name="connsiteX0" fmla="*/ 0 w 2115494"/>
                <a:gd name="connsiteY0" fmla="*/ 965514 h 1931027"/>
                <a:gd name="connsiteX1" fmla="*/ 1057747 w 2115494"/>
                <a:gd name="connsiteY1" fmla="*/ 0 h 1931027"/>
                <a:gd name="connsiteX2" fmla="*/ 2115494 w 2115494"/>
                <a:gd name="connsiteY2" fmla="*/ 965514 h 1931027"/>
                <a:gd name="connsiteX3" fmla="*/ 1057747 w 2115494"/>
                <a:gd name="connsiteY3" fmla="*/ 1931028 h 1931027"/>
                <a:gd name="connsiteX4" fmla="*/ 0 w 2115494"/>
                <a:gd name="connsiteY4" fmla="*/ 965514 h 193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5494" h="1931027">
                  <a:moveTo>
                    <a:pt x="0" y="965514"/>
                  </a:moveTo>
                  <a:cubicBezTo>
                    <a:pt x="0" y="432275"/>
                    <a:pt x="473569" y="0"/>
                    <a:pt x="1057747" y="0"/>
                  </a:cubicBezTo>
                  <a:cubicBezTo>
                    <a:pt x="1641925" y="0"/>
                    <a:pt x="2115494" y="432275"/>
                    <a:pt x="2115494" y="965514"/>
                  </a:cubicBezTo>
                  <a:cubicBezTo>
                    <a:pt x="2115494" y="1498753"/>
                    <a:pt x="1641925" y="1931028"/>
                    <a:pt x="1057747" y="1931028"/>
                  </a:cubicBezTo>
                  <a:cubicBezTo>
                    <a:pt x="473569" y="1931028"/>
                    <a:pt x="0" y="1498753"/>
                    <a:pt x="0" y="965514"/>
                  </a:cubicBez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0127" tIns="303112" rIns="330127" bIns="303112" numCol="1" spcCol="1270" anchor="ctr" anchorCtr="0">
              <a:noAutofit/>
            </a:bodyPr>
            <a:lstStyle/>
            <a:p>
              <a:pPr marL="0" marR="0" lvl="0" indent="0" algn="ctr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DOTACE CELKEM</a:t>
              </a:r>
              <a:br>
                <a:rPr kumimoji="0" lang="cs-CZ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</a:br>
              <a:r>
                <a:rPr kumimoji="0" lang="cs-CZ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4,758 mil. Kč </a:t>
              </a:r>
            </a:p>
            <a:p>
              <a:pPr marL="0" marR="0" lvl="0" indent="0" algn="ctr" defTabSz="711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64,9 % míra podpory</a:t>
              </a:r>
            </a:p>
          </p:txBody>
        </p:sp>
      </p:grpSp>
      <p:sp>
        <p:nvSpPr>
          <p:cNvPr id="15" name="Zástupný text 3">
            <a:extLst>
              <a:ext uri="{FF2B5EF4-FFF2-40B4-BE49-F238E27FC236}">
                <a16:creationId xmlns:a16="http://schemas.microsoft.com/office/drawing/2014/main" id="{0A08EB6E-8563-8F23-71A7-55F283E18D6A}"/>
              </a:ext>
            </a:extLst>
          </p:cNvPr>
          <p:cNvSpPr txBox="1">
            <a:spLocks/>
          </p:cNvSpPr>
          <p:nvPr/>
        </p:nvSpPr>
        <p:spPr>
          <a:xfrm>
            <a:off x="198578" y="424880"/>
            <a:ext cx="3521157" cy="2284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2D84F"/>
              </a:buClr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D84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2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NZÚ BD  Optimální zateplení III.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D84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2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Společenství                vlastníků jednotek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C6980D-F2E2-0442-F8A8-E95AA3733B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466" y="3429000"/>
            <a:ext cx="2692882" cy="2026657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64C04A3E-8EF1-ED24-4DC4-EF35216FDED5}"/>
              </a:ext>
            </a:extLst>
          </p:cNvPr>
          <p:cNvGraphicFramePr/>
          <p:nvPr/>
        </p:nvGraphicFramePr>
        <p:xfrm>
          <a:off x="4094740" y="186106"/>
          <a:ext cx="7665675" cy="2446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Volný tvar: obrazec 9">
            <a:extLst>
              <a:ext uri="{FF2B5EF4-FFF2-40B4-BE49-F238E27FC236}">
                <a16:creationId xmlns:a16="http://schemas.microsoft.com/office/drawing/2014/main" id="{72FB6D9D-C06B-5482-F9AD-41AC124613F8}"/>
              </a:ext>
            </a:extLst>
          </p:cNvPr>
          <p:cNvSpPr/>
          <p:nvPr/>
        </p:nvSpPr>
        <p:spPr>
          <a:xfrm>
            <a:off x="6246529" y="4192651"/>
            <a:ext cx="453706" cy="499353"/>
          </a:xfrm>
          <a:custGeom>
            <a:avLst/>
            <a:gdLst>
              <a:gd name="connsiteX0" fmla="*/ 0 w 453706"/>
              <a:gd name="connsiteY0" fmla="*/ 124838 h 499353"/>
              <a:gd name="connsiteX1" fmla="*/ 226853 w 453706"/>
              <a:gd name="connsiteY1" fmla="*/ 124838 h 499353"/>
              <a:gd name="connsiteX2" fmla="*/ 226853 w 453706"/>
              <a:gd name="connsiteY2" fmla="*/ 0 h 499353"/>
              <a:gd name="connsiteX3" fmla="*/ 453706 w 453706"/>
              <a:gd name="connsiteY3" fmla="*/ 249677 h 499353"/>
              <a:gd name="connsiteX4" fmla="*/ 226853 w 453706"/>
              <a:gd name="connsiteY4" fmla="*/ 499353 h 499353"/>
              <a:gd name="connsiteX5" fmla="*/ 226853 w 453706"/>
              <a:gd name="connsiteY5" fmla="*/ 374515 h 499353"/>
              <a:gd name="connsiteX6" fmla="*/ 0 w 453706"/>
              <a:gd name="connsiteY6" fmla="*/ 374515 h 499353"/>
              <a:gd name="connsiteX7" fmla="*/ 0 w 453706"/>
              <a:gd name="connsiteY7" fmla="*/ 124838 h 49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706" h="499353">
                <a:moveTo>
                  <a:pt x="0" y="124838"/>
                </a:moveTo>
                <a:lnTo>
                  <a:pt x="226853" y="124838"/>
                </a:lnTo>
                <a:lnTo>
                  <a:pt x="226853" y="0"/>
                </a:lnTo>
                <a:lnTo>
                  <a:pt x="453706" y="249677"/>
                </a:lnTo>
                <a:lnTo>
                  <a:pt x="226853" y="499353"/>
                </a:lnTo>
                <a:lnTo>
                  <a:pt x="226853" y="374515"/>
                </a:lnTo>
                <a:lnTo>
                  <a:pt x="0" y="374515"/>
                </a:lnTo>
                <a:lnTo>
                  <a:pt x="0" y="124838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4838" rIns="113426" bIns="124838" numCol="1" spcCol="1270" anchor="ctr" anchorCtr="0">
            <a:noAutofit/>
          </a:bodyPr>
          <a:lstStyle/>
          <a:p>
            <a:pPr marL="0" marR="0" lvl="0" indent="0" algn="ctr" defTabSz="711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501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1">
            <a:extLst>
              <a:ext uri="{FF2B5EF4-FFF2-40B4-BE49-F238E27FC236}">
                <a16:creationId xmlns:a16="http://schemas.microsoft.com/office/drawing/2014/main" id="{9A9A04F8-9412-75A9-127C-02DEC8486DA0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cs-CZ" sz="18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FD28104-C424-7ECB-B9F4-AD32CC5918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589" y="2246050"/>
            <a:ext cx="3068637" cy="3102205"/>
          </a:xfrm>
        </p:spPr>
        <p:txBody>
          <a:bodyPr>
            <a:normAutofit/>
          </a:bodyPr>
          <a:lstStyle/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14" name="Zástupný text 38">
            <a:extLst>
              <a:ext uri="{FF2B5EF4-FFF2-40B4-BE49-F238E27FC236}">
                <a16:creationId xmlns:a16="http://schemas.microsoft.com/office/drawing/2014/main" id="{7FDCBE29-2A88-9BAD-2FAF-4E847B4EB4C3}"/>
              </a:ext>
            </a:extLst>
          </p:cNvPr>
          <p:cNvSpPr txBox="1">
            <a:spLocks/>
          </p:cNvSpPr>
          <p:nvPr/>
        </p:nvSpPr>
        <p:spPr>
          <a:xfrm>
            <a:off x="119337" y="370748"/>
            <a:ext cx="3277330" cy="478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2D84F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2D84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ENERGETICKÁ NÁROČNOST BUDOVY III.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2D84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6000" b="0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D84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B221AE84-888B-14EA-D99E-76464FDCA5C3}"/>
              </a:ext>
            </a:extLst>
          </p:cNvPr>
          <p:cNvGraphicFramePr/>
          <p:nvPr/>
        </p:nvGraphicFramePr>
        <p:xfrm>
          <a:off x="4154468" y="1018471"/>
          <a:ext cx="6907399" cy="1745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AA594A9-4847-0279-D24C-5477721C6538}"/>
              </a:ext>
            </a:extLst>
          </p:cNvPr>
          <p:cNvGraphicFramePr/>
          <p:nvPr/>
        </p:nvGraphicFramePr>
        <p:xfrm>
          <a:off x="4943872" y="2859330"/>
          <a:ext cx="5328592" cy="194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5086D29-BB0C-65DA-0460-0DAA9E7033F1}"/>
              </a:ext>
            </a:extLst>
          </p:cNvPr>
          <p:cNvGraphicFramePr/>
          <p:nvPr/>
        </p:nvGraphicFramePr>
        <p:xfrm>
          <a:off x="4943872" y="4805196"/>
          <a:ext cx="5328592" cy="1738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9F558C7D-6C10-55D7-76AC-74191808A845}"/>
              </a:ext>
            </a:extLst>
          </p:cNvPr>
          <p:cNvSpPr txBox="1"/>
          <p:nvPr/>
        </p:nvSpPr>
        <p:spPr>
          <a:xfrm>
            <a:off x="4084911" y="325702"/>
            <a:ext cx="79653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00" cap="none" spc="0" normalizeH="0" baseline="0" noProof="0" dirty="0">
                <a:ln>
                  <a:noFill/>
                </a:ln>
                <a:solidFill>
                  <a:srgbClr val="024F2F"/>
                </a:solidFill>
                <a:effectLst/>
                <a:uLnTx/>
                <a:uFillTx/>
                <a:latin typeface="Segoe UI"/>
                <a:ea typeface="Aptos" panose="020B0004020202020204" pitchFamily="34" charset="0"/>
                <a:cs typeface="Times New Roman" panose="02020603050405020304" pitchFamily="18" charset="0"/>
              </a:rPr>
              <a:t>Snížení spotřeby tepla na vytápění SZTE až o 67 %                                               Úspora nákladů na vytápění 737 tis. Kč/rok</a:t>
            </a:r>
            <a:r>
              <a:rPr kumimoji="0" lang="cs-CZ" sz="1800" b="0" i="0" u="none" strike="noStrike" kern="100" cap="none" spc="0" normalizeH="0" baseline="0" noProof="0" dirty="0">
                <a:ln>
                  <a:noFill/>
                </a:ln>
                <a:solidFill>
                  <a:srgbClr val="024F2F"/>
                </a:solidFill>
                <a:effectLst/>
                <a:highlight>
                  <a:srgbClr val="FF0000"/>
                </a:highlight>
                <a:uLnTx/>
                <a:uFillTx/>
                <a:latin typeface="Segoe UI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024F2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" name="Šipka: doprava 17">
            <a:extLst>
              <a:ext uri="{FF2B5EF4-FFF2-40B4-BE49-F238E27FC236}">
                <a16:creationId xmlns:a16="http://schemas.microsoft.com/office/drawing/2014/main" id="{90D588F8-33DA-39C8-CFF6-ECF8B4378A6D}"/>
              </a:ext>
            </a:extLst>
          </p:cNvPr>
          <p:cNvSpPr/>
          <p:nvPr/>
        </p:nvSpPr>
        <p:spPr>
          <a:xfrm>
            <a:off x="5447928" y="606561"/>
            <a:ext cx="360040" cy="36114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3886CC5-1072-3E28-10C2-996424EC3453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466" y="3429000"/>
            <a:ext cx="2692882" cy="20266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6915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1">
            <a:extLst>
              <a:ext uri="{FF2B5EF4-FFF2-40B4-BE49-F238E27FC236}">
                <a16:creationId xmlns:a16="http://schemas.microsoft.com/office/drawing/2014/main" id="{9A9A04F8-9412-75A9-127C-02DEC8486DA0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cs-CZ" sz="18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FD28104-C424-7ECB-B9F4-AD32CC5918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589" y="2246050"/>
            <a:ext cx="3068637" cy="3102205"/>
          </a:xfrm>
        </p:spPr>
        <p:txBody>
          <a:bodyPr>
            <a:normAutofit/>
          </a:bodyPr>
          <a:lstStyle/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14" name="Zástupný text 38">
            <a:extLst>
              <a:ext uri="{FF2B5EF4-FFF2-40B4-BE49-F238E27FC236}">
                <a16:creationId xmlns:a16="http://schemas.microsoft.com/office/drawing/2014/main" id="{7FDCBE29-2A88-9BAD-2FAF-4E847B4EB4C3}"/>
              </a:ext>
            </a:extLst>
          </p:cNvPr>
          <p:cNvSpPr txBox="1">
            <a:spLocks/>
          </p:cNvSpPr>
          <p:nvPr/>
        </p:nvSpPr>
        <p:spPr>
          <a:xfrm>
            <a:off x="119337" y="370748"/>
            <a:ext cx="3277330" cy="478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2D84F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2D84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REALIZOVANÁ OPATŘENÍ III.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2D84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9600" b="0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D84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7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2D84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6000" b="0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D84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BC16AF-66CA-248F-34A1-87FF57F85A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466" y="3501008"/>
            <a:ext cx="2692882" cy="18472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79416BDD-521F-3777-A68E-83D88DD840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42" b="2142"/>
          <a:stretch/>
        </p:blipFill>
        <p:spPr>
          <a:xfrm>
            <a:off x="7805059" y="3321075"/>
            <a:ext cx="4061089" cy="29342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C0D62167-47C4-F577-C8EF-B8BF0FCAA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280" y="481260"/>
            <a:ext cx="3601868" cy="26713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6E99AB11-0631-C5FA-4D59-6023EECCC4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6000" contrast="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9112" y="3321076"/>
            <a:ext cx="3786541" cy="29342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319B87DF-EEB9-4D56-092A-DA3AAC09ED6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846" y="481260"/>
            <a:ext cx="4218284" cy="26713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2930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1">
            <a:extLst>
              <a:ext uri="{FF2B5EF4-FFF2-40B4-BE49-F238E27FC236}">
                <a16:creationId xmlns:a16="http://schemas.microsoft.com/office/drawing/2014/main" id="{9A9A04F8-9412-75A9-127C-02DEC8486DA0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>
            <a:normAutofit/>
          </a:bodyPr>
          <a:lstStyle/>
          <a:p>
            <a:endParaRPr lang="cs-CZ" sz="18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cs-CZ" sz="18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			</a:t>
            </a:r>
            <a:endParaRPr lang="cs-CZ" sz="1800" b="1" kern="100" dirty="0">
              <a:solidFill>
                <a:srgbClr val="00B0F0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739514E8-D6F1-C7D1-F988-51B1D0A0C718}"/>
              </a:ext>
            </a:extLst>
          </p:cNvPr>
          <p:cNvSpPr txBox="1">
            <a:spLocks/>
          </p:cNvSpPr>
          <p:nvPr/>
        </p:nvSpPr>
        <p:spPr>
          <a:xfrm>
            <a:off x="198579" y="424880"/>
            <a:ext cx="3233125" cy="3770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2D84F"/>
              </a:buClr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cs-CZ" sz="3200" kern="100" dirty="0">
                <a:solidFill>
                  <a:schemeClr val="tx2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NAVRHOVANÁ OPATŘENÍ IV.</a:t>
            </a:r>
          </a:p>
          <a:p>
            <a:pPr fontAlgn="auto">
              <a:spcAft>
                <a:spcPts val="0"/>
              </a:spcAft>
            </a:pPr>
            <a:r>
              <a:rPr lang="cs-CZ" sz="2200" b="1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Rekonstrukce zděného BD z padesátých let minulého století Ústecký kraj                  8 bytových jednotek realizace 2023</a:t>
            </a:r>
            <a:endParaRPr lang="cs-CZ" sz="2200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0328256E-464A-DE8A-4D4C-C29502558ABD}"/>
              </a:ext>
            </a:extLst>
          </p:cNvPr>
          <p:cNvGrpSpPr/>
          <p:nvPr/>
        </p:nvGrpSpPr>
        <p:grpSpPr>
          <a:xfrm>
            <a:off x="3935760" y="2379767"/>
            <a:ext cx="7920154" cy="1676582"/>
            <a:chOff x="725" y="2"/>
            <a:chExt cx="7920154" cy="3013933"/>
          </a:xfrm>
        </p:grpSpPr>
        <p:sp>
          <p:nvSpPr>
            <p:cNvPr id="17" name="Obdélník: se zakulacenými rohy 16">
              <a:extLst>
                <a:ext uri="{FF2B5EF4-FFF2-40B4-BE49-F238E27FC236}">
                  <a16:creationId xmlns:a16="http://schemas.microsoft.com/office/drawing/2014/main" id="{C2073DD4-63E1-2521-CD82-17F5F2D0E989}"/>
                </a:ext>
              </a:extLst>
            </p:cNvPr>
            <p:cNvSpPr/>
            <p:nvPr/>
          </p:nvSpPr>
          <p:spPr>
            <a:xfrm>
              <a:off x="725" y="2"/>
              <a:ext cx="7920154" cy="301393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18" name="Obdélník: se zakulacenými rohy 4">
              <a:extLst>
                <a:ext uri="{FF2B5EF4-FFF2-40B4-BE49-F238E27FC236}">
                  <a16:creationId xmlns:a16="http://schemas.microsoft.com/office/drawing/2014/main" id="{B1055ADC-A2C0-3B96-CDEA-4CBCC44E6D03}"/>
                </a:ext>
              </a:extLst>
            </p:cNvPr>
            <p:cNvSpPr txBox="1"/>
            <p:nvPr/>
          </p:nvSpPr>
          <p:spPr>
            <a:xfrm>
              <a:off x="725" y="1361511"/>
              <a:ext cx="7920154" cy="1361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s-CZ" sz="16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EF171B5-7985-BF57-D724-87291BAA4446}"/>
              </a:ext>
            </a:extLst>
          </p:cNvPr>
          <p:cNvSpPr txBox="1"/>
          <p:nvPr/>
        </p:nvSpPr>
        <p:spPr>
          <a:xfrm>
            <a:off x="4006969" y="2512254"/>
            <a:ext cx="63505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chemeClr val="tx2"/>
                </a:solidFill>
                <a:latin typeface="+mn-lt"/>
              </a:rPr>
              <a:t>Fotovoltaický systém pro výrobu elektrické energie</a:t>
            </a:r>
          </a:p>
          <a:p>
            <a:r>
              <a:rPr lang="cs-CZ" sz="1800" dirty="0">
                <a:solidFill>
                  <a:schemeClr val="bg1"/>
                </a:solidFill>
                <a:latin typeface="+mn-lt"/>
              </a:rPr>
              <a:t>Fotovoltaické panely 31 ks – 14,26 kWp</a:t>
            </a:r>
          </a:p>
          <a:p>
            <a:r>
              <a:rPr lang="cs-CZ" sz="1800" dirty="0">
                <a:solidFill>
                  <a:schemeClr val="bg1"/>
                </a:solidFill>
                <a:latin typeface="+mn-lt"/>
              </a:rPr>
              <a:t>Elektrické akumulátory – 15 kWh</a:t>
            </a:r>
          </a:p>
        </p:txBody>
      </p: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0FDA141D-986F-FA82-D29A-FA5C8A23DD2B}"/>
              </a:ext>
            </a:extLst>
          </p:cNvPr>
          <p:cNvGrpSpPr/>
          <p:nvPr/>
        </p:nvGrpSpPr>
        <p:grpSpPr>
          <a:xfrm>
            <a:off x="3935760" y="260648"/>
            <a:ext cx="7920154" cy="1979112"/>
            <a:chOff x="725" y="0"/>
            <a:chExt cx="7920154" cy="2790338"/>
          </a:xfrm>
        </p:grpSpPr>
        <p:sp>
          <p:nvSpPr>
            <p:cNvPr id="27" name="Obdélník: se zakulacenými rohy 26">
              <a:extLst>
                <a:ext uri="{FF2B5EF4-FFF2-40B4-BE49-F238E27FC236}">
                  <a16:creationId xmlns:a16="http://schemas.microsoft.com/office/drawing/2014/main" id="{3C43295C-A1E3-C4AE-4301-8707826A15F0}"/>
                </a:ext>
              </a:extLst>
            </p:cNvPr>
            <p:cNvSpPr/>
            <p:nvPr/>
          </p:nvSpPr>
          <p:spPr>
            <a:xfrm>
              <a:off x="725" y="0"/>
              <a:ext cx="7920154" cy="27903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28" name="Obdélník: se zakulacenými rohy 4">
              <a:extLst>
                <a:ext uri="{FF2B5EF4-FFF2-40B4-BE49-F238E27FC236}">
                  <a16:creationId xmlns:a16="http://schemas.microsoft.com/office/drawing/2014/main" id="{FD0740C8-9BCA-56D6-E4D8-8ACD072DACB7}"/>
                </a:ext>
              </a:extLst>
            </p:cNvPr>
            <p:cNvSpPr txBox="1"/>
            <p:nvPr/>
          </p:nvSpPr>
          <p:spPr>
            <a:xfrm>
              <a:off x="725" y="1361511"/>
              <a:ext cx="7920154" cy="1361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s-CZ" sz="16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103EBCB1-850D-7615-7668-8E64DB175A03}"/>
              </a:ext>
            </a:extLst>
          </p:cNvPr>
          <p:cNvSpPr txBox="1"/>
          <p:nvPr/>
        </p:nvSpPr>
        <p:spPr>
          <a:xfrm>
            <a:off x="4006968" y="321129"/>
            <a:ext cx="76138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chemeClr val="tx2"/>
                </a:solidFill>
                <a:latin typeface="+mn-lt"/>
              </a:rPr>
              <a:t>Optimální zateplení  </a:t>
            </a:r>
          </a:p>
          <a:p>
            <a:pPr lvl="0" algn="l"/>
            <a:r>
              <a:rPr lang="cs-CZ" sz="1800" dirty="0">
                <a:solidFill>
                  <a:schemeClr val="bg1"/>
                </a:solidFill>
                <a:latin typeface="+mn-lt"/>
              </a:rPr>
              <a:t>Zateplení obvodových stěn EPS – 140 mm</a:t>
            </a:r>
          </a:p>
          <a:p>
            <a:pPr lvl="0" algn="l"/>
            <a:r>
              <a:rPr lang="cs-CZ" sz="1800" dirty="0">
                <a:solidFill>
                  <a:schemeClr val="bg1"/>
                </a:solidFill>
                <a:latin typeface="+mn-lt"/>
              </a:rPr>
              <a:t>Zateplení střechy minerální vlákna – 200 mm</a:t>
            </a:r>
          </a:p>
          <a:p>
            <a:pPr lvl="0" algn="l"/>
            <a:r>
              <a:rPr lang="cs-CZ" sz="1800" dirty="0">
                <a:solidFill>
                  <a:schemeClr val="bg1"/>
                </a:solidFill>
                <a:latin typeface="+mn-lt"/>
              </a:rPr>
              <a:t>Zateplení stropu nejvyššího podlaží minerální vlákna – 200 mm </a:t>
            </a:r>
          </a:p>
          <a:p>
            <a:endParaRPr lang="cs-CZ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87F97F73-A2D4-C9AB-6E76-670510554FF7}"/>
              </a:ext>
            </a:extLst>
          </p:cNvPr>
          <p:cNvSpPr/>
          <p:nvPr/>
        </p:nvSpPr>
        <p:spPr>
          <a:xfrm>
            <a:off x="10804931" y="770523"/>
            <a:ext cx="821813" cy="816475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 dirty="0"/>
          </a:p>
        </p:txBody>
      </p:sp>
      <p:sp>
        <p:nvSpPr>
          <p:cNvPr id="5" name="Ovál 4" descr="Dům se slunečními panely na stříšku">
            <a:extLst>
              <a:ext uri="{FF2B5EF4-FFF2-40B4-BE49-F238E27FC236}">
                <a16:creationId xmlns:a16="http://schemas.microsoft.com/office/drawing/2014/main" id="{D1E8D42D-38B0-6FA4-E619-94FD5FA86165}"/>
              </a:ext>
            </a:extLst>
          </p:cNvPr>
          <p:cNvSpPr/>
          <p:nvPr/>
        </p:nvSpPr>
        <p:spPr>
          <a:xfrm>
            <a:off x="10699379" y="2764140"/>
            <a:ext cx="814633" cy="814633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DD31906-2304-7543-7F53-99C02800C6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767" y="3388236"/>
            <a:ext cx="2692882" cy="20083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F944616-640B-307C-EE71-7BC445E5E83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60"/>
          <a:stretch/>
        </p:blipFill>
        <p:spPr>
          <a:xfrm>
            <a:off x="6168008" y="4281560"/>
            <a:ext cx="3400427" cy="23512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4534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1">
            <a:extLst>
              <a:ext uri="{FF2B5EF4-FFF2-40B4-BE49-F238E27FC236}">
                <a16:creationId xmlns:a16="http://schemas.microsoft.com/office/drawing/2014/main" id="{9A9A04F8-9412-75A9-127C-02DEC8486DA0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>
            <a:normAutofit/>
          </a:bodyPr>
          <a:lstStyle/>
          <a:p>
            <a:endParaRPr lang="cs-CZ" sz="18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cs-CZ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FD28104-C424-7ECB-B9F4-AD32CC5918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589" y="2246050"/>
            <a:ext cx="3068637" cy="3102205"/>
          </a:xfrm>
        </p:spPr>
        <p:txBody>
          <a:bodyPr>
            <a:normAutofit/>
          </a:bodyPr>
          <a:lstStyle/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860DF82-37F1-63D0-A5B0-6F9C2657CB55}"/>
              </a:ext>
            </a:extLst>
          </p:cNvPr>
          <p:cNvGraphicFramePr/>
          <p:nvPr/>
        </p:nvGraphicFramePr>
        <p:xfrm>
          <a:off x="4039774" y="303702"/>
          <a:ext cx="7665675" cy="2446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26FA5B0-CA29-42D9-C3B0-9AB2DF1411E5}"/>
              </a:ext>
            </a:extLst>
          </p:cNvPr>
          <p:cNvGraphicFramePr/>
          <p:nvPr/>
        </p:nvGraphicFramePr>
        <p:xfrm>
          <a:off x="3924821" y="3053752"/>
          <a:ext cx="7780628" cy="2715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Zástupný text 3">
            <a:extLst>
              <a:ext uri="{FF2B5EF4-FFF2-40B4-BE49-F238E27FC236}">
                <a16:creationId xmlns:a16="http://schemas.microsoft.com/office/drawing/2014/main" id="{0A08EB6E-8563-8F23-71A7-55F283E18D6A}"/>
              </a:ext>
            </a:extLst>
          </p:cNvPr>
          <p:cNvSpPr txBox="1">
            <a:spLocks/>
          </p:cNvSpPr>
          <p:nvPr/>
        </p:nvSpPr>
        <p:spPr>
          <a:xfrm>
            <a:off x="198578" y="424880"/>
            <a:ext cx="3521157" cy="2284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2D84F"/>
              </a:buClr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cs-CZ" sz="3200" kern="100" dirty="0">
                <a:ea typeface="Aptos" panose="020B0004020202020204" pitchFamily="34" charset="0"/>
                <a:cs typeface="Times New Roman" panose="02020603050405020304" pitchFamily="18" charset="0"/>
              </a:rPr>
              <a:t>NZÚ BD  Optimální zateplení IV.              </a:t>
            </a:r>
          </a:p>
          <a:p>
            <a:pPr fontAlgn="auto">
              <a:spcAft>
                <a:spcPts val="0"/>
              </a:spcAft>
            </a:pPr>
            <a:r>
              <a:rPr lang="cs-CZ" sz="2200" kern="100" dirty="0">
                <a:ea typeface="Aptos" panose="020B0004020202020204" pitchFamily="34" charset="0"/>
                <a:cs typeface="Times New Roman" panose="02020603050405020304" pitchFamily="18" charset="0"/>
              </a:rPr>
              <a:t>Fyzická osoba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25D7082-62AB-37D8-91E5-F66501A0DEA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767" y="3388236"/>
            <a:ext cx="2692882" cy="20083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0728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8" r="50133"/>
          <a:stretch/>
        </p:blipFill>
        <p:spPr>
          <a:xfrm flipH="1">
            <a:off x="0" y="0"/>
            <a:ext cx="3564836" cy="6858000"/>
          </a:xfrm>
          <a:prstGeom prst="rect">
            <a:avLst/>
          </a:prstGeo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880BEE-4BE6-A424-F6BF-FE66D8BB96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Segoe UI Black" panose="020B0A02040204020203" pitchFamily="34" charset="0"/>
                <a:ea typeface="Segoe UI Black" panose="020B0A02040204020203" pitchFamily="34" charset="0"/>
              </a:rPr>
              <a:t>BYTOVÉ DOMY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6" t="25055" b="6227"/>
          <a:stretch/>
        </p:blipFill>
        <p:spPr>
          <a:xfrm>
            <a:off x="4210258" y="1798652"/>
            <a:ext cx="7981741" cy="471267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90"/>
          <a:stretch/>
        </p:blipFill>
        <p:spPr>
          <a:xfrm>
            <a:off x="361628" y="5352966"/>
            <a:ext cx="1203221" cy="103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30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1">
            <a:extLst>
              <a:ext uri="{FF2B5EF4-FFF2-40B4-BE49-F238E27FC236}">
                <a16:creationId xmlns:a16="http://schemas.microsoft.com/office/drawing/2014/main" id="{9A9A04F8-9412-75A9-127C-02DEC8486DA0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cs-CZ" sz="18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FD28104-C424-7ECB-B9F4-AD32CC5918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589" y="2246050"/>
            <a:ext cx="3068637" cy="3102205"/>
          </a:xfrm>
        </p:spPr>
        <p:txBody>
          <a:bodyPr>
            <a:normAutofit/>
          </a:bodyPr>
          <a:lstStyle/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14" name="Zástupný text 38">
            <a:extLst>
              <a:ext uri="{FF2B5EF4-FFF2-40B4-BE49-F238E27FC236}">
                <a16:creationId xmlns:a16="http://schemas.microsoft.com/office/drawing/2014/main" id="{7FDCBE29-2A88-9BAD-2FAF-4E847B4EB4C3}"/>
              </a:ext>
            </a:extLst>
          </p:cNvPr>
          <p:cNvSpPr txBox="1">
            <a:spLocks/>
          </p:cNvSpPr>
          <p:nvPr/>
        </p:nvSpPr>
        <p:spPr>
          <a:xfrm>
            <a:off x="119337" y="370748"/>
            <a:ext cx="3277330" cy="478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2D84F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3000" b="1" dirty="0"/>
              <a:t>ENERGETICKÁ NÁROČNOST BUDOVY IV.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cs-CZ" sz="60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endParaRPr lang="cs-CZ" dirty="0"/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B221AE84-888B-14EA-D99E-76464FDCA5C3}"/>
              </a:ext>
            </a:extLst>
          </p:cNvPr>
          <p:cNvGraphicFramePr/>
          <p:nvPr/>
        </p:nvGraphicFramePr>
        <p:xfrm>
          <a:off x="4154468" y="1018471"/>
          <a:ext cx="6907399" cy="1745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AA594A9-4847-0279-D24C-5477721C6538}"/>
              </a:ext>
            </a:extLst>
          </p:cNvPr>
          <p:cNvGraphicFramePr/>
          <p:nvPr/>
        </p:nvGraphicFramePr>
        <p:xfrm>
          <a:off x="4943872" y="2859330"/>
          <a:ext cx="5328592" cy="194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5086D29-BB0C-65DA-0460-0DAA9E7033F1}"/>
              </a:ext>
            </a:extLst>
          </p:cNvPr>
          <p:cNvGraphicFramePr/>
          <p:nvPr/>
        </p:nvGraphicFramePr>
        <p:xfrm>
          <a:off x="4943872" y="4805196"/>
          <a:ext cx="5328592" cy="1738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9F558C7D-6C10-55D7-76AC-74191808A845}"/>
              </a:ext>
            </a:extLst>
          </p:cNvPr>
          <p:cNvSpPr txBox="1"/>
          <p:nvPr/>
        </p:nvSpPr>
        <p:spPr>
          <a:xfrm>
            <a:off x="4084911" y="325702"/>
            <a:ext cx="79653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cs-CZ" sz="1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Snížení spotřeby tepla na vytápění (z 88 % zemní plyn) až o 73 %                                               Úspora nákladů na vytápění 254 tis. Kč/rok</a:t>
            </a:r>
            <a:r>
              <a:rPr lang="cs-CZ" sz="1800" kern="100" dirty="0">
                <a:highlight>
                  <a:srgbClr val="FF0000"/>
                </a:highlight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cs-CZ" sz="2400" dirty="0">
              <a:solidFill>
                <a:schemeClr val="accent5"/>
              </a:solidFill>
            </a:endParaRPr>
          </a:p>
        </p:txBody>
      </p:sp>
      <p:sp>
        <p:nvSpPr>
          <p:cNvPr id="18" name="Šipka: doprava 17">
            <a:extLst>
              <a:ext uri="{FF2B5EF4-FFF2-40B4-BE49-F238E27FC236}">
                <a16:creationId xmlns:a16="http://schemas.microsoft.com/office/drawing/2014/main" id="{90D588F8-33DA-39C8-CFF6-ECF8B4378A6D}"/>
              </a:ext>
            </a:extLst>
          </p:cNvPr>
          <p:cNvSpPr/>
          <p:nvPr/>
        </p:nvSpPr>
        <p:spPr>
          <a:xfrm>
            <a:off x="5447928" y="606561"/>
            <a:ext cx="360040" cy="36114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ADFA171-ECBD-DD18-6CD3-78E9EDA2F13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767" y="3388236"/>
            <a:ext cx="2692882" cy="20083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3820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1">
            <a:extLst>
              <a:ext uri="{FF2B5EF4-FFF2-40B4-BE49-F238E27FC236}">
                <a16:creationId xmlns:a16="http://schemas.microsoft.com/office/drawing/2014/main" id="{9A9A04F8-9412-75A9-127C-02DEC8486DA0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cs-CZ" sz="18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4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FD28104-C424-7ECB-B9F4-AD32CC5918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589" y="2246050"/>
            <a:ext cx="3068637" cy="3102205"/>
          </a:xfrm>
        </p:spPr>
        <p:txBody>
          <a:bodyPr>
            <a:normAutofit/>
          </a:bodyPr>
          <a:lstStyle/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14" name="Zástupný text 38">
            <a:extLst>
              <a:ext uri="{FF2B5EF4-FFF2-40B4-BE49-F238E27FC236}">
                <a16:creationId xmlns:a16="http://schemas.microsoft.com/office/drawing/2014/main" id="{7FDCBE29-2A88-9BAD-2FAF-4E847B4EB4C3}"/>
              </a:ext>
            </a:extLst>
          </p:cNvPr>
          <p:cNvSpPr txBox="1">
            <a:spLocks/>
          </p:cNvSpPr>
          <p:nvPr/>
        </p:nvSpPr>
        <p:spPr>
          <a:xfrm>
            <a:off x="119337" y="370748"/>
            <a:ext cx="3277330" cy="478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2D84F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3200" b="1" dirty="0"/>
              <a:t>REALIZOVANÁ OPATŘENÍ IV.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cs-CZ" sz="96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endParaRPr lang="cs-CZ" sz="7200" dirty="0"/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cs-CZ" sz="60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68CA733-EEC2-18DB-D884-3E2FD2DB4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440" y="988840"/>
            <a:ext cx="3761658" cy="28083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D89E7AC-1C9B-0D88-DE5A-16F297245B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4704" y="4021009"/>
            <a:ext cx="3761658" cy="18722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 descr="Obsah obrázku zeď, interiér, nábytek, území&#10;&#10;Popis byl vytvořen automaticky">
            <a:extLst>
              <a:ext uri="{FF2B5EF4-FFF2-40B4-BE49-F238E27FC236}">
                <a16:creationId xmlns:a16="http://schemas.microsoft.com/office/drawing/2014/main" id="{BFAB0BBC-291F-343C-DB12-CFF7819169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3248" y="3429000"/>
            <a:ext cx="2051621" cy="24642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A54C035-320B-D0DF-7023-28ECD28AFC3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4552" y="988840"/>
            <a:ext cx="4011559" cy="2322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Obrázek 11" descr="Obsah obrázku budova, venku, okno, střecha&#10;&#10;Popis byl vytvořen automaticky">
            <a:extLst>
              <a:ext uri="{FF2B5EF4-FFF2-40B4-BE49-F238E27FC236}">
                <a16:creationId xmlns:a16="http://schemas.microsoft.com/office/drawing/2014/main" id="{B37ACC4F-8FF1-EB52-EE27-BC2F96D05BB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942783" y="3429000"/>
            <a:ext cx="1764746" cy="24482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0360895-BE49-C3FE-4678-52430EDDACB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767" y="3388236"/>
            <a:ext cx="2692882" cy="20083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6029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1800" dirty="0">
                <a:solidFill>
                  <a:srgbClr val="C2D84F"/>
                </a:solidFill>
              </a:rPr>
              <a:t>Ing. Jakub HRBEK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sz="1800" b="1" dirty="0"/>
              <a:t>jakub.hrbek@sfzp.cz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1922518"/>
            <a:ext cx="1368152" cy="121914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4923" y="1998031"/>
            <a:ext cx="1688869" cy="115212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1249" y="1922518"/>
            <a:ext cx="1376452" cy="1653224"/>
          </a:xfrm>
          <a:prstGeom prst="rect">
            <a:avLst/>
          </a:prstGeom>
        </p:spPr>
      </p:pic>
      <p:pic>
        <p:nvPicPr>
          <p:cNvPr id="4" name="Zástupný symbol obrázku 6" descr="Obsah obrázku rostlina&#10;&#10;Popis byl vytvořen automaticky">
            <a:extLst>
              <a:ext uri="{FF2B5EF4-FFF2-40B4-BE49-F238E27FC236}">
                <a16:creationId xmlns:a16="http://schemas.microsoft.com/office/drawing/2014/main" id="{05E40C36-84A0-EFC7-BE9A-831BAE21857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02704" y="0"/>
            <a:ext cx="5191125" cy="6858000"/>
          </a:xfrm>
        </p:spPr>
      </p:pic>
      <p:sp>
        <p:nvSpPr>
          <p:cNvPr id="14" name="Zástupný symbol pro text 6">
            <a:extLst>
              <a:ext uri="{FF2B5EF4-FFF2-40B4-BE49-F238E27FC236}">
                <a16:creationId xmlns:a16="http://schemas.microsoft.com/office/drawing/2014/main" id="{1B4B99AD-20D5-F5DD-F163-9C3C06380B05}"/>
              </a:ext>
            </a:extLst>
          </p:cNvPr>
          <p:cNvSpPr txBox="1">
            <a:spLocks/>
          </p:cNvSpPr>
          <p:nvPr/>
        </p:nvSpPr>
        <p:spPr>
          <a:xfrm>
            <a:off x="263427" y="4364113"/>
            <a:ext cx="6099024" cy="989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cs-CZ" sz="42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646537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15F861F-AFC0-B878-34D1-3E7AE23F3A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589" y="404664"/>
            <a:ext cx="3203613" cy="5112568"/>
          </a:xfrm>
        </p:spPr>
        <p:txBody>
          <a:bodyPr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D84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2800" kern="100" dirty="0">
                <a:solidFill>
                  <a:srgbClr val="024F2F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Programy pro                            BYTOVÉ DOMY</a:t>
            </a:r>
            <a:endParaRPr kumimoji="0" lang="cs-CZ" sz="12800" b="1" i="0" u="none" strike="noStrike" kern="100" cap="none" spc="0" normalizeH="0" baseline="0" noProof="0" dirty="0">
              <a:ln>
                <a:noFill/>
              </a:ln>
              <a:solidFill>
                <a:srgbClr val="024F2F"/>
              </a:solidFill>
              <a:effectLst/>
              <a:uLnTx/>
              <a:uFillTx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Tx/>
              <a:tabLst/>
              <a:defRPr/>
            </a:pPr>
            <a:r>
              <a:rPr kumimoji="0" lang="cs-CZ" sz="8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Nová zelená úsporám</a:t>
            </a:r>
            <a:br>
              <a:rPr kumimoji="0" lang="cs-CZ" sz="8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cs-CZ" sz="8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základní pro FYZICKÉ     a PRÁVNICKÉ OSOBY</a:t>
            </a:r>
          </a:p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Tx/>
              <a:tabLst/>
              <a:defRPr/>
            </a:pPr>
            <a:r>
              <a:rPr kumimoji="0" lang="cs-CZ" sz="8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                               </a:t>
            </a:r>
          </a:p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Tx/>
              <a:tabLst/>
              <a:defRPr/>
            </a:pPr>
            <a:r>
              <a:rPr kumimoji="0" lang="cs-CZ" sz="8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Nová zelená úsporám pro </a:t>
            </a:r>
            <a:r>
              <a:rPr lang="cs-CZ" sz="8800" dirty="0">
                <a:solidFill>
                  <a:srgbClr val="FFFFFF"/>
                </a:solidFill>
                <a:latin typeface="Segoe UI"/>
                <a:ea typeface="+mn-ea"/>
                <a:cs typeface="+mn-cs"/>
              </a:rPr>
              <a:t>SPOLEČENSTVÍ VLASTNÍKŮ JEDNOTEK </a:t>
            </a:r>
            <a:r>
              <a:rPr kumimoji="0" lang="cs-CZ" sz="8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</a:t>
            </a:r>
            <a:br>
              <a:rPr kumimoji="0" lang="cs-CZ" sz="8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cs-CZ" sz="8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 BYTOVÁ DRUŽSTVA</a:t>
            </a:r>
          </a:p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Tx/>
              <a:tabLst/>
              <a:defRPr/>
            </a:pPr>
            <a:endParaRPr kumimoji="0" lang="cs-CZ" sz="8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Tx/>
              <a:tabLst/>
              <a:defRPr/>
            </a:pPr>
            <a:r>
              <a:rPr kumimoji="0" lang="cs-CZ" sz="8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Nová zelená úsporám pro VEŘEJNOU SPRÁVU</a:t>
            </a:r>
            <a:br>
              <a:rPr kumimoji="0" lang="cs-CZ" sz="8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endParaRPr kumimoji="0" lang="cs-CZ" sz="8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2D84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cs-CZ" sz="11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CE30B79-A770-4BD3-AA39-3175D9C4A1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5720" y="1485737"/>
            <a:ext cx="8568952" cy="5153052"/>
          </a:xfrm>
          <a:prstGeom prst="rect">
            <a:avLst/>
          </a:prstGeom>
        </p:spPr>
      </p:pic>
      <p:sp>
        <p:nvSpPr>
          <p:cNvPr id="6" name="Zástupný symbol pro text 2">
            <a:extLst>
              <a:ext uri="{FF2B5EF4-FFF2-40B4-BE49-F238E27FC236}">
                <a16:creationId xmlns:a16="http://schemas.microsoft.com/office/drawing/2014/main" id="{D72F3734-BDCE-38A3-77D5-00C058DB7A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38265" y="124181"/>
            <a:ext cx="7894146" cy="11923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cs-CZ" sz="3600" b="1" dirty="0">
                <a:solidFill>
                  <a:srgbClr val="000000"/>
                </a:solidFill>
              </a:rPr>
              <a:t>Podporovaná úsporná opatření       u BYTOVÝCH DOMŮ</a:t>
            </a:r>
          </a:p>
        </p:txBody>
      </p:sp>
    </p:spTree>
    <p:extLst>
      <p:ext uri="{BB962C8B-B14F-4D97-AF65-F5344CB8AC3E}">
        <p14:creationId xmlns:p14="http://schemas.microsoft.com/office/powerpoint/2010/main" val="1326222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D0FFFC-7910-20AD-E923-D0E67DA6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1124744"/>
            <a:ext cx="10517384" cy="786419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Vývoj počtu podaných žádostí</a:t>
            </a:r>
            <a:r>
              <a:rPr lang="en-US" sz="4000" dirty="0"/>
              <a:t> </a:t>
            </a:r>
            <a:r>
              <a:rPr lang="cs-CZ" sz="4000" dirty="0"/>
              <a:t>– pouze BD</a:t>
            </a:r>
            <a:br>
              <a:rPr lang="en-US" dirty="0"/>
            </a:br>
            <a:endParaRPr lang="cs-CZ" dirty="0"/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6565C931-1423-4AB0-8029-459110ABB8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833463"/>
              </p:ext>
            </p:extLst>
          </p:nvPr>
        </p:nvGraphicFramePr>
        <p:xfrm>
          <a:off x="-23268" y="1911163"/>
          <a:ext cx="12192000" cy="47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4062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7FBF3B50-C9B8-8452-A102-720D1419E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1196752"/>
            <a:ext cx="11305901" cy="785812"/>
          </a:xfrm>
        </p:spPr>
        <p:txBody>
          <a:bodyPr>
            <a:noAutofit/>
          </a:bodyPr>
          <a:lstStyle/>
          <a:p>
            <a:r>
              <a:rPr lang="cs-CZ" altLang="cs-CZ" sz="3600" dirty="0"/>
              <a:t>Přijaté žádosti – rozdělení podle aktivit – pouze BD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2E3EF0F1-AA7B-362F-AB85-C9CC1BC615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173499"/>
              </p:ext>
            </p:extLst>
          </p:nvPr>
        </p:nvGraphicFramePr>
        <p:xfrm>
          <a:off x="0" y="1777042"/>
          <a:ext cx="12191999" cy="508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2467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7FBF3B50-C9B8-8452-A102-720D1419E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1196752"/>
            <a:ext cx="11809312" cy="785812"/>
          </a:xfrm>
        </p:spPr>
        <p:txBody>
          <a:bodyPr>
            <a:noAutofit/>
          </a:bodyPr>
          <a:lstStyle/>
          <a:p>
            <a:r>
              <a:rPr lang="cs-CZ" altLang="cs-CZ" sz="3600" dirty="0"/>
              <a:t>Přijaté žádosti – rozdělení podle žadatelů – pouze BD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429F34CC-5E47-A77C-E9EC-7C389E8FD0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1513852"/>
              </p:ext>
            </p:extLst>
          </p:nvPr>
        </p:nvGraphicFramePr>
        <p:xfrm>
          <a:off x="2790825" y="2348880"/>
          <a:ext cx="661035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5253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DADFC7-FF02-4228-B708-95274A790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07" y="1229916"/>
            <a:ext cx="10517384" cy="786419"/>
          </a:xfrm>
        </p:spPr>
        <p:txBody>
          <a:bodyPr>
            <a:noAutofit/>
          </a:bodyPr>
          <a:lstStyle/>
          <a:p>
            <a:r>
              <a:rPr lang="cs-CZ" altLang="cs-CZ" sz="3600" dirty="0"/>
              <a:t>Vybrané údaje o přijatých žádostech – pouze BD</a:t>
            </a:r>
            <a:br>
              <a:rPr lang="cs-CZ" sz="3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cs-CZ" sz="36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EF04E3-D26A-4BF5-B981-C787FC1CCF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0208" y="3861048"/>
            <a:ext cx="10790408" cy="2736303"/>
          </a:xfrm>
        </p:spPr>
        <p:txBody>
          <a:bodyPr>
            <a:noAutofit/>
          </a:bodyPr>
          <a:lstStyle/>
          <a:p>
            <a:pPr marL="432000" indent="-432000">
              <a:lnSpc>
                <a:spcPct val="110000"/>
              </a:lnSpc>
              <a:spcBef>
                <a:spcPts val="0"/>
              </a:spcBef>
            </a:pPr>
            <a:r>
              <a:rPr lang="cs-CZ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 přijatých žádostí je </a:t>
            </a:r>
            <a:r>
              <a:rPr lang="cs-CZ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27,5 % na komplexní rekonstrukci </a:t>
            </a:r>
            <a:r>
              <a:rPr lang="cs-CZ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BD</a:t>
            </a:r>
          </a:p>
          <a:p>
            <a:pPr marL="432000" indent="-432000">
              <a:lnSpc>
                <a:spcPct val="110000"/>
              </a:lnSpc>
              <a:spcBef>
                <a:spcPts val="0"/>
              </a:spcBef>
            </a:pPr>
            <a:r>
              <a:rPr lang="cs-CZ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Jde o mírně stoupající trend. Za období IX/2023 do X/2024 je                        </a:t>
            </a:r>
            <a:r>
              <a:rPr lang="cs-CZ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30,9 % přijatých žádostí na komplexní rekonstrukci </a:t>
            </a:r>
            <a:r>
              <a:rPr lang="cs-CZ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BD</a:t>
            </a:r>
            <a:endParaRPr lang="cs-CZ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cs-CZ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32000" indent="-432000">
              <a:lnSpc>
                <a:spcPct val="110000"/>
              </a:lnSpc>
              <a:spcBef>
                <a:spcPts val="0"/>
              </a:spcBef>
            </a:pPr>
            <a:r>
              <a:rPr lang="cs-CZ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 přijatých žádostí je </a:t>
            </a:r>
            <a:r>
              <a:rPr lang="cs-CZ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1,7 % na centrální/lokální systémy řízeného větrání s rekuperací </a:t>
            </a:r>
            <a:r>
              <a:rPr lang="cs-CZ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(35 000 Kč/b.j., veřejná správa 50 000 Kč/b.j.)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46E63866-EC23-1BBB-2BCC-C67835EED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245333"/>
              </p:ext>
            </p:extLst>
          </p:nvPr>
        </p:nvGraphicFramePr>
        <p:xfrm>
          <a:off x="850207" y="2107826"/>
          <a:ext cx="10430370" cy="13716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8224070">
                  <a:extLst>
                    <a:ext uri="{9D8B030D-6E8A-4147-A177-3AD203B41FA5}">
                      <a16:colId xmlns:a16="http://schemas.microsoft.com/office/drawing/2014/main" val="3717050777"/>
                    </a:ext>
                  </a:extLst>
                </a:gridCol>
                <a:gridCol w="2206300">
                  <a:extLst>
                    <a:ext uri="{9D8B030D-6E8A-4147-A177-3AD203B41FA5}">
                      <a16:colId xmlns:a16="http://schemas.microsoft.com/office/drawing/2014/main" val="3599792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Průměrná výše dotace na žádost </a:t>
                      </a:r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</a:t>
                      </a:r>
                      <a:r>
                        <a:rPr lang="cs-CZ" sz="2400" b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317 866 </a:t>
                      </a:r>
                      <a:r>
                        <a:rPr lang="cs-CZ" sz="24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178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Průměrná výše dotace na zateplení včetně dalších opatření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1 993 801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408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Průměrná výše dotace na žádost pouze na instalaci FVE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555 327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756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0204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DADFC7-FF02-4228-B708-95274A790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409" y="1130413"/>
            <a:ext cx="10517384" cy="786419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Výhody komplexní rekonstrukce BD</a:t>
            </a:r>
            <a:br>
              <a:rPr lang="cs-CZ" sz="3600" b="1" dirty="0">
                <a:solidFill>
                  <a:srgbClr val="003AA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cs-CZ" sz="36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EF04E3-D26A-4BF5-B981-C787FC1CCF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0207" y="1772816"/>
            <a:ext cx="11248255" cy="468052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400" b="1" dirty="0">
                <a:solidFill>
                  <a:srgbClr val="3CA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 vlastníky a uživatele bytových jednotek</a:t>
            </a:r>
          </a:p>
          <a:p>
            <a:pPr marL="432000" indent="-432000">
              <a:lnSpc>
                <a:spcPct val="110000"/>
              </a:lnSpc>
              <a:spcBef>
                <a:spcPts val="0"/>
              </a:spcBef>
            </a:pPr>
            <a:r>
              <a:rPr lang="cs-CZ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Kombinační bonus </a:t>
            </a:r>
            <a:r>
              <a:rPr lang="cs-CZ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za více opatření v jedné žádosti</a:t>
            </a:r>
          </a:p>
          <a:p>
            <a:pPr marL="432000" indent="-432000">
              <a:lnSpc>
                <a:spcPct val="110000"/>
              </a:lnSpc>
              <a:spcBef>
                <a:spcPts val="0"/>
              </a:spcBef>
            </a:pPr>
            <a:r>
              <a:rPr lang="cs-CZ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Optimální řešení návazností </a:t>
            </a:r>
            <a:r>
              <a:rPr lang="cs-CZ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mezi zateplovanými/měněnými konstrukcemi </a:t>
            </a:r>
          </a:p>
          <a:p>
            <a:pPr marL="432000" indent="-432000">
              <a:lnSpc>
                <a:spcPct val="110000"/>
              </a:lnSpc>
              <a:spcBef>
                <a:spcPts val="0"/>
              </a:spcBef>
            </a:pPr>
            <a:r>
              <a:rPr lang="cs-CZ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Zhoršení komfortu bydlení ze stavby jenom jednou </a:t>
            </a:r>
            <a:r>
              <a:rPr lang="cs-CZ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(hluk, prach, …)</a:t>
            </a:r>
          </a:p>
          <a:p>
            <a:pPr marL="432000" indent="-432000">
              <a:lnSpc>
                <a:spcPct val="110000"/>
              </a:lnSpc>
              <a:spcBef>
                <a:spcPts val="0"/>
              </a:spcBef>
            </a:pPr>
            <a:r>
              <a:rPr lang="cs-CZ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Efektivní nastavení instalovaných/stávajících zdrojů energie včetně OZE </a:t>
            </a:r>
          </a:p>
          <a:p>
            <a:pPr marL="432000" indent="-432000">
              <a:lnSpc>
                <a:spcPct val="110000"/>
              </a:lnSpc>
              <a:spcBef>
                <a:spcPts val="0"/>
              </a:spcBef>
            </a:pPr>
            <a:r>
              <a:rPr lang="cs-CZ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Výrazné snížení nákladů na vytápění včetně synergetického efektu kombinace opatření </a:t>
            </a:r>
            <a:r>
              <a:rPr lang="cs-CZ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oproti malým přínosům postupné rekonstrukce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cs-CZ" sz="500" b="1" dirty="0">
              <a:solidFill>
                <a:srgbClr val="3CA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400" b="1" dirty="0">
                <a:solidFill>
                  <a:srgbClr val="3CA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 výbor SVJ nebo </a:t>
            </a:r>
            <a:r>
              <a:rPr lang="cs-CZ" sz="2400" b="1">
                <a:solidFill>
                  <a:srgbClr val="3CA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vlastníky bytových domů  </a:t>
            </a:r>
            <a:endParaRPr lang="cs-CZ" sz="2400" b="1" dirty="0">
              <a:solidFill>
                <a:srgbClr val="3CA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32000" indent="-432000">
              <a:lnSpc>
                <a:spcPct val="110000"/>
              </a:lnSpc>
              <a:spcBef>
                <a:spcPts val="0"/>
              </a:spcBef>
            </a:pPr>
            <a:r>
              <a:rPr lang="cs-CZ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Nižší administrativní zátěž </a:t>
            </a:r>
            <a:r>
              <a:rPr lang="cs-CZ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jedna projektová dokumentace, inženýring, výběrové řízení na realizaci, podání žádosti do AIS SFŽP</a:t>
            </a:r>
          </a:p>
          <a:p>
            <a:pPr marL="432000" indent="-432000">
              <a:lnSpc>
                <a:spcPct val="110000"/>
              </a:lnSpc>
              <a:spcBef>
                <a:spcPts val="0"/>
              </a:spcBef>
            </a:pPr>
            <a:r>
              <a:rPr lang="cs-CZ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Během realizace obvykle jeden </a:t>
            </a:r>
            <a:r>
              <a:rPr lang="cs-CZ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zastřešující dodavatel </a:t>
            </a:r>
            <a:r>
              <a:rPr lang="cs-CZ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snazší komunikace</a:t>
            </a:r>
          </a:p>
          <a:p>
            <a:pPr marL="432000" indent="-432000">
              <a:lnSpc>
                <a:spcPct val="110000"/>
              </a:lnSpc>
              <a:spcBef>
                <a:spcPts val="0"/>
              </a:spcBef>
            </a:pPr>
            <a:endParaRPr lang="cs-CZ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32000" indent="-432000">
              <a:lnSpc>
                <a:spcPct val="110000"/>
              </a:lnSpc>
              <a:spcBef>
                <a:spcPts val="0"/>
              </a:spcBef>
              <a:buBlip>
                <a:blip r:embed="rId2"/>
              </a:buBlip>
            </a:pPr>
            <a:endParaRPr lang="cs-CZ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07545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theme/theme1.xml><?xml version="1.0" encoding="utf-8"?>
<a:theme xmlns:a="http://schemas.openxmlformats.org/drawingml/2006/main" name="Motiv systému Office">
  <a:themeElements>
    <a:clrScheme name="Vlastní 2">
      <a:dk1>
        <a:sysClr val="windowText" lastClr="000000"/>
      </a:dk1>
      <a:lt1>
        <a:sysClr val="window" lastClr="FFFFFF"/>
      </a:lt1>
      <a:dk2>
        <a:srgbClr val="003AA9"/>
      </a:dk2>
      <a:lt2>
        <a:srgbClr val="DFE895"/>
      </a:lt2>
      <a:accent1>
        <a:srgbClr val="003AA9"/>
      </a:accent1>
      <a:accent2>
        <a:srgbClr val="B5CD00"/>
      </a:accent2>
      <a:accent3>
        <a:srgbClr val="43B02A"/>
      </a:accent3>
      <a:accent4>
        <a:srgbClr val="7EA6D7"/>
      </a:accent4>
      <a:accent5>
        <a:srgbClr val="DFE895"/>
      </a:accent5>
      <a:accent6>
        <a:srgbClr val="96D9A5"/>
      </a:accent6>
      <a:hlink>
        <a:srgbClr val="003AA9"/>
      </a:hlink>
      <a:folHlink>
        <a:srgbClr val="7EA6D7"/>
      </a:folHlink>
    </a:clrScheme>
    <a:fontScheme name="Fond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ávrh prezentace NZÚ 2021" id="{57388CCF-7A93-4211-A92A-C5D9C690F17B}" vid="{90344961-79DD-46FA-98C5-BE465A94B971}"/>
    </a:ext>
  </a:extLst>
</a:theme>
</file>

<file path=ppt/theme/theme2.xml><?xml version="1.0" encoding="utf-8"?>
<a:theme xmlns:a="http://schemas.openxmlformats.org/drawingml/2006/main" name="1_Motiv Office">
  <a:themeElements>
    <a:clrScheme name="Vlastní 4">
      <a:dk1>
        <a:srgbClr val="024F2F"/>
      </a:dk1>
      <a:lt1>
        <a:srgbClr val="FFFFFF"/>
      </a:lt1>
      <a:dk2>
        <a:srgbClr val="024F2F"/>
      </a:dk2>
      <a:lt2>
        <a:srgbClr val="73767D"/>
      </a:lt2>
      <a:accent1>
        <a:srgbClr val="024F2F"/>
      </a:accent1>
      <a:accent2>
        <a:srgbClr val="A9D15B"/>
      </a:accent2>
      <a:accent3>
        <a:srgbClr val="2DA343"/>
      </a:accent3>
      <a:accent4>
        <a:srgbClr val="73767D"/>
      </a:accent4>
      <a:accent5>
        <a:srgbClr val="024F2F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d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stretch>
            <a:fillRect l="-21000" r="-21000"/>
          </a:stretch>
        </a:blipFill>
      </a:spPr>
      <a:bodyPr/>
      <a:lstStyle>
        <a:defPPr algn="l">
          <a:defRPr dirty="0"/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3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  <a:txDef>
      <a:spPr/>
      <a:bodyPr vert="horz" lIns="91440" tIns="45720" rIns="91440" bIns="45720" rtlCol="0" anchor="t">
        <a:normAutofit/>
      </a:bodyPr>
      <a:lstStyle>
        <a:defPPr algn="l">
          <a:defRPr sz="36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SFŽP ČR_prezentace_16-9" id="{2BA6B87A-BDE8-45C3-AD6D-7584D16F57D4}" vid="{936D27BA-F5F7-4FAB-9A8D-5DE3505398D5}"/>
    </a:ext>
  </a:extLst>
</a:theme>
</file>

<file path=ppt/theme/theme3.xml><?xml version="1.0" encoding="utf-8"?>
<a:theme xmlns:a="http://schemas.openxmlformats.org/drawingml/2006/main" name="Motiv Office">
  <a:themeElements>
    <a:clrScheme name="Vlastní 4">
      <a:dk1>
        <a:srgbClr val="024F2F"/>
      </a:dk1>
      <a:lt1>
        <a:srgbClr val="FFFFFF"/>
      </a:lt1>
      <a:dk2>
        <a:srgbClr val="024F2F"/>
      </a:dk2>
      <a:lt2>
        <a:srgbClr val="73767D"/>
      </a:lt2>
      <a:accent1>
        <a:srgbClr val="024F2F"/>
      </a:accent1>
      <a:accent2>
        <a:srgbClr val="A9D15B"/>
      </a:accent2>
      <a:accent3>
        <a:srgbClr val="2DA343"/>
      </a:accent3>
      <a:accent4>
        <a:srgbClr val="73767D"/>
      </a:accent4>
      <a:accent5>
        <a:srgbClr val="024F2F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d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36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SFŽP ČR_prezentace_16-9" id="{2BA6B87A-BDE8-45C3-AD6D-7584D16F57D4}" vid="{936D27BA-F5F7-4FAB-9A8D-5DE3505398D5}"/>
    </a:ext>
  </a:ext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0FF4A30889F54C86A6FE4F58DD2C12" ma:contentTypeVersion="2" ma:contentTypeDescription="Vytvoří nový dokument" ma:contentTypeScope="" ma:versionID="6fb725ca26ca78faa8483260dc042e60">
  <xsd:schema xmlns:xsd="http://www.w3.org/2001/XMLSchema" xmlns:xs="http://www.w3.org/2001/XMLSchema" xmlns:p="http://schemas.microsoft.com/office/2006/metadata/properties" xmlns:ns2="5fcdd07a-607e-4354-b549-a847bd364cff" targetNamespace="http://schemas.microsoft.com/office/2006/metadata/properties" ma:root="true" ma:fieldsID="1a9db2d3ad6967d77fed2db179876ae2" ns2:_="">
    <xsd:import namespace="5fcdd07a-607e-4354-b549-a847bd364c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cdd07a-607e-4354-b549-a847bd364c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A93E4B-4A0E-48A3-9EFE-D86084C805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6F06D4-89A1-4495-817B-FAC601B68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cdd07a-607e-4354-b549-a847bd364c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3F81A8-B74F-49B6-A663-2F4783737589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5fcdd07a-607e-4354-b549-a847bd364cff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NZÚ 2021</Template>
  <TotalTime>6500</TotalTime>
  <Words>1687</Words>
  <Application>Microsoft Office PowerPoint</Application>
  <PresentationFormat>Širokoúhlá obrazovka</PresentationFormat>
  <Paragraphs>384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32</vt:i4>
      </vt:variant>
    </vt:vector>
  </HeadingPairs>
  <TitlesOfParts>
    <vt:vector size="42" baseType="lpstr">
      <vt:lpstr>Aptos</vt:lpstr>
      <vt:lpstr>Arial</vt:lpstr>
      <vt:lpstr>Calibri</vt:lpstr>
      <vt:lpstr>Open Sans</vt:lpstr>
      <vt:lpstr>Segoe UI</vt:lpstr>
      <vt:lpstr>Segoe UI Black</vt:lpstr>
      <vt:lpstr>Times New Roman</vt:lpstr>
      <vt:lpstr>Motiv systému Office</vt:lpstr>
      <vt:lpstr>1_Motiv Office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Vývoj počtu podaných žádostí – pouze BD </vt:lpstr>
      <vt:lpstr>Přijaté žádosti – rozdělení podle aktivit – pouze BD</vt:lpstr>
      <vt:lpstr>Přijaté žádosti – rozdělení podle žadatelů – pouze BD</vt:lpstr>
      <vt:lpstr>Vybrané údaje o přijatých žádostech – pouze BD </vt:lpstr>
      <vt:lpstr>Výhody komplexní rekonstrukce BD </vt:lpstr>
      <vt:lpstr>Na co si dát pozor u BYTOVÝCH DOMŮ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Fabiánová Lucie</dc:creator>
  <cp:lastModifiedBy>Hrbek Jakub</cp:lastModifiedBy>
  <cp:revision>367</cp:revision>
  <cp:lastPrinted>2014-02-25T12:57:44Z</cp:lastPrinted>
  <dcterms:created xsi:type="dcterms:W3CDTF">2021-11-08T09:08:11Z</dcterms:created>
  <dcterms:modified xsi:type="dcterms:W3CDTF">2024-10-31T08:49:40Z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0x010100310FF4A30889F54C86A6FE4F58DD2C12</vt:lpwstr>
  </property>
</Properties>
</file>