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3.jpg" ContentType="image/jpeg"/>
  <Override PartName="/ppt/media/image34.jpg" ContentType="image/jpeg"/>
  <Override PartName="/ppt/media/image35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524" r:id="rId3"/>
    <p:sldId id="539" r:id="rId4"/>
    <p:sldId id="259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10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926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340E-43CF-472E-8A72-4E6AEBF59E5A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7A0E3-B533-489F-BEBB-8408BEC5E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30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0A50-EA86-4B9D-B689-781BAAF167E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12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0A50-EA86-4B9D-B689-781BAAF167E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6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5356" y="140999"/>
            <a:ext cx="8720353" cy="844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91932"/>
            <a:ext cx="20104099" cy="9552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356" y="145701"/>
            <a:ext cx="18813387" cy="82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667" y="2315015"/>
            <a:ext cx="8865870" cy="4758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5B5E6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333" y="2293"/>
            <a:ext cx="18494766" cy="112946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6650" y="8435901"/>
            <a:ext cx="7117715" cy="704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3290" marR="5080" indent="-2181225">
              <a:lnSpc>
                <a:spcPct val="100600"/>
              </a:lnSpc>
              <a:spcBef>
                <a:spcPts val="100"/>
              </a:spcBef>
            </a:pPr>
            <a:r>
              <a:rPr lang="cs-CZ" sz="4600" dirty="0" err="1">
                <a:solidFill>
                  <a:srgbClr val="5B5E6A"/>
                </a:solidFill>
                <a:latin typeface="Calibri"/>
                <a:cs typeface="Calibri"/>
              </a:rPr>
              <a:t>Aquatherm</a:t>
            </a:r>
            <a:r>
              <a:rPr lang="cs-CZ" sz="4600" dirty="0">
                <a:solidFill>
                  <a:srgbClr val="5B5E6A"/>
                </a:solidFill>
                <a:latin typeface="Calibri"/>
                <a:cs typeface="Calibri"/>
              </a:rPr>
              <a:t> Praha 2026</a:t>
            </a:r>
            <a:endParaRPr sz="4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6650" y="316838"/>
            <a:ext cx="8751490" cy="32425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r>
              <a:rPr lang="cs-CZ" b="1" u="sng" dirty="0"/>
              <a:t>Jak ušetřit na provozu kotelny pro celý dům a jak řešit vytápění a přípravu TV v bytech?</a:t>
            </a:r>
            <a:endParaRPr lang="cs-CZ" dirty="0"/>
          </a:p>
        </p:txBody>
      </p:sp>
      <p:sp>
        <p:nvSpPr>
          <p:cNvPr id="5" name="object 5"/>
          <p:cNvSpPr txBox="1"/>
          <p:nvPr/>
        </p:nvSpPr>
        <p:spPr>
          <a:xfrm>
            <a:off x="1136650" y="6252367"/>
            <a:ext cx="6898640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spc="-10" dirty="0">
                <a:solidFill>
                  <a:srgbClr val="5B5E6A"/>
                </a:solidFill>
                <a:latin typeface="Calibri"/>
                <a:cs typeface="Calibri"/>
              </a:rPr>
              <a:t>Vypracoval:</a:t>
            </a:r>
            <a:r>
              <a:rPr sz="4600" spc="-18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4600" dirty="0">
                <a:solidFill>
                  <a:srgbClr val="5B5E6A"/>
                </a:solidFill>
                <a:latin typeface="Calibri"/>
                <a:cs typeface="Calibri"/>
              </a:rPr>
              <a:t>Ing.</a:t>
            </a:r>
            <a:r>
              <a:rPr sz="4600" spc="-17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4600" spc="-25" dirty="0">
                <a:solidFill>
                  <a:srgbClr val="5B5E6A"/>
                </a:solidFill>
                <a:latin typeface="Calibri"/>
                <a:cs typeface="Calibri"/>
              </a:rPr>
              <a:t>Václav</a:t>
            </a:r>
            <a:r>
              <a:rPr sz="4600" spc="-13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4600" spc="-10" dirty="0">
                <a:solidFill>
                  <a:srgbClr val="5B5E6A"/>
                </a:solidFill>
                <a:latin typeface="Calibri"/>
                <a:cs typeface="Calibri"/>
              </a:rPr>
              <a:t>Dědič</a:t>
            </a:r>
            <a:endParaRPr sz="4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E6A45-92E8-BE0A-82C5-83069E02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51F36F-DAFE-D70A-DABF-2D11B64EC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DECENTRÁLNÍ ŘEŠENÍ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3C21B3F-D7DC-1D62-C68C-97BC2CC74F9D}"/>
              </a:ext>
            </a:extLst>
          </p:cNvPr>
          <p:cNvSpPr txBox="1"/>
          <p:nvPr/>
        </p:nvSpPr>
        <p:spPr>
          <a:xfrm>
            <a:off x="1534221" y="2505769"/>
            <a:ext cx="9051229" cy="6336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b="1" spc="-10" dirty="0">
                <a:solidFill>
                  <a:srgbClr val="5B5E6A"/>
                </a:solidFill>
                <a:latin typeface="Calibri"/>
                <a:cs typeface="Calibri"/>
              </a:rPr>
              <a:t>KOTEL V KAŽDÉM BYTĚ</a:t>
            </a: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Clr>
                <a:srgbClr val="5B5E6A"/>
              </a:buClr>
            </a:pP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Kotel s externím zásobníkem</a:t>
            </a: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Kotel s integrovaným výměníkem</a:t>
            </a: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Kotel s průtokovou přípravou TV</a:t>
            </a: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53B7889A-EAEA-DE33-D161-821D10EBAC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9050" y="2987675"/>
            <a:ext cx="4096903" cy="62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0C72F-9DAB-41CE-D25E-5DC8B9774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30ECD97-F50B-F3B4-90C7-58CFF5DD4FE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9443" y="3986071"/>
            <a:ext cx="2929328" cy="5637195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61EDACC9-074C-6F01-9B74-2159B1C62CAB}"/>
              </a:ext>
            </a:extLst>
          </p:cNvPr>
          <p:cNvSpPr txBox="1"/>
          <p:nvPr/>
        </p:nvSpPr>
        <p:spPr>
          <a:xfrm>
            <a:off x="13368390" y="3121750"/>
            <a:ext cx="1519555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50" spc="-10" dirty="0">
                <a:solidFill>
                  <a:srgbClr val="5B5E6A"/>
                </a:solidFill>
                <a:latin typeface="Calibri"/>
                <a:cs typeface="Calibri"/>
              </a:rPr>
              <a:t>VYTÁPĚNÍ</a:t>
            </a:r>
            <a:endParaRPr sz="295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C65D95C-D681-3D53-38C9-095ABD3E77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6" y="3986071"/>
            <a:ext cx="3009858" cy="5637195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56B1E26-BD3A-EF9A-04A8-062AF0FE923B}"/>
              </a:ext>
            </a:extLst>
          </p:cNvPr>
          <p:cNvSpPr txBox="1"/>
          <p:nvPr/>
        </p:nvSpPr>
        <p:spPr>
          <a:xfrm>
            <a:off x="752061" y="1625797"/>
            <a:ext cx="7388859" cy="1976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900" spc="-10" dirty="0">
                <a:solidFill>
                  <a:srgbClr val="D1312C"/>
                </a:solidFill>
                <a:latin typeface="Calibri"/>
                <a:cs typeface="Calibri"/>
              </a:rPr>
              <a:t>KONDENZACE:</a:t>
            </a:r>
            <a:endParaRPr sz="7900">
              <a:latin typeface="Calibri"/>
              <a:cs typeface="Calibri"/>
            </a:endParaRPr>
          </a:p>
          <a:p>
            <a:pPr marL="790575">
              <a:lnSpc>
                <a:spcPct val="100000"/>
              </a:lnSpc>
              <a:spcBef>
                <a:spcPts val="2305"/>
              </a:spcBef>
              <a:tabLst>
                <a:tab pos="5802630" algn="l"/>
              </a:tabLst>
            </a:pPr>
            <a:r>
              <a:rPr sz="2950" spc="-10" dirty="0">
                <a:solidFill>
                  <a:srgbClr val="5B5E6A"/>
                </a:solidFill>
                <a:latin typeface="Calibri"/>
                <a:cs typeface="Calibri"/>
              </a:rPr>
              <a:t>VYTÁPĚNÍ</a:t>
            </a:r>
            <a:r>
              <a:rPr sz="2950" dirty="0">
                <a:solidFill>
                  <a:srgbClr val="5B5E6A"/>
                </a:solidFill>
                <a:latin typeface="Calibri"/>
                <a:cs typeface="Calibri"/>
              </a:rPr>
              <a:t>	OHŘEV</a:t>
            </a:r>
            <a:r>
              <a:rPr sz="2950" spc="1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2950" spc="-25" dirty="0">
                <a:solidFill>
                  <a:srgbClr val="5B5E6A"/>
                </a:solidFill>
                <a:latin typeface="Calibri"/>
                <a:cs typeface="Calibri"/>
              </a:rPr>
              <a:t>TV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772E8F0-84E0-EBDA-0240-077A059B51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KOTEL S PRŮTOKOVOU PŘÍPRAVOU TV</a:t>
            </a:r>
            <a:endParaRPr spc="-25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1587CDD-4189-0D95-D859-8C1C67D06D44}"/>
              </a:ext>
            </a:extLst>
          </p:cNvPr>
          <p:cNvSpPr txBox="1"/>
          <p:nvPr/>
        </p:nvSpPr>
        <p:spPr>
          <a:xfrm>
            <a:off x="2542876" y="10077648"/>
            <a:ext cx="5080000" cy="478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spc="-20" dirty="0">
                <a:solidFill>
                  <a:srgbClr val="5B5E6A"/>
                </a:solidFill>
                <a:latin typeface="Calibri"/>
                <a:cs typeface="Calibri"/>
              </a:rPr>
              <a:t>KOTEL</a:t>
            </a:r>
            <a:r>
              <a:rPr sz="2950" spc="-9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5B5E6A"/>
                </a:solidFill>
                <a:latin typeface="Calibri"/>
                <a:cs typeface="Calibri"/>
              </a:rPr>
              <a:t>S</a:t>
            </a:r>
            <a:r>
              <a:rPr sz="2950" spc="-9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5B5E6A"/>
                </a:solidFill>
                <a:latin typeface="Calibri"/>
                <a:cs typeface="Calibri"/>
              </a:rPr>
              <a:t>DESKOVÝM</a:t>
            </a:r>
            <a:r>
              <a:rPr sz="2950" spc="-7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5B5E6A"/>
                </a:solidFill>
                <a:latin typeface="Calibri"/>
                <a:cs typeface="Calibri"/>
              </a:rPr>
              <a:t>VÝMĚNÍKEM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A18B370-50E8-F122-D0E1-8E440743E39F}"/>
              </a:ext>
            </a:extLst>
          </p:cNvPr>
          <p:cNvSpPr txBox="1"/>
          <p:nvPr/>
        </p:nvSpPr>
        <p:spPr>
          <a:xfrm>
            <a:off x="12786476" y="10031217"/>
            <a:ext cx="4254500" cy="478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dirty="0">
                <a:solidFill>
                  <a:srgbClr val="5B5E6A"/>
                </a:solidFill>
                <a:latin typeface="Calibri"/>
                <a:cs typeface="Calibri"/>
              </a:rPr>
              <a:t>DVOUOKRUHOVÝ</a:t>
            </a:r>
            <a:r>
              <a:rPr sz="2950" spc="-14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5B5E6A"/>
                </a:solidFill>
                <a:latin typeface="Calibri"/>
                <a:cs typeface="Calibri"/>
              </a:rPr>
              <a:t>VÝMĚNÍK</a:t>
            </a:r>
            <a:endParaRPr sz="2950">
              <a:latin typeface="Calibri"/>
              <a:cs typeface="Calibri"/>
            </a:endParaRPr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C9669C6B-3967-55DA-892B-A95C6722B5E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11140" y="3986071"/>
            <a:ext cx="5496265" cy="5637195"/>
          </a:xfrm>
          <a:prstGeom prst="rect">
            <a:avLst/>
          </a:prstGeom>
        </p:spPr>
      </p:pic>
      <p:pic>
        <p:nvPicPr>
          <p:cNvPr id="10" name="object 10">
            <a:extLst>
              <a:ext uri="{FF2B5EF4-FFF2-40B4-BE49-F238E27FC236}">
                <a16:creationId xmlns:a16="http://schemas.microsoft.com/office/drawing/2014/main" id="{E66AAB43-DCA6-9E8C-482E-766DD7195DD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82491" y="3986071"/>
            <a:ext cx="2934361" cy="563719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6DECC5F5-F3F0-7537-F224-35E2447F9389}"/>
              </a:ext>
            </a:extLst>
          </p:cNvPr>
          <p:cNvSpPr txBox="1"/>
          <p:nvPr/>
        </p:nvSpPr>
        <p:spPr>
          <a:xfrm>
            <a:off x="16727462" y="3121750"/>
            <a:ext cx="1598930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50" dirty="0">
                <a:solidFill>
                  <a:srgbClr val="5B5E6A"/>
                </a:solidFill>
                <a:latin typeface="Calibri"/>
                <a:cs typeface="Calibri"/>
              </a:rPr>
              <a:t>OHŘEV</a:t>
            </a:r>
            <a:r>
              <a:rPr sz="2950" spc="1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2950" spc="-35" dirty="0">
                <a:solidFill>
                  <a:srgbClr val="5B5E6A"/>
                </a:solidFill>
                <a:latin typeface="Calibri"/>
                <a:cs typeface="Calibri"/>
              </a:rPr>
              <a:t>TV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6BC0A32-66EF-BFAA-EB06-22D95B13605B}"/>
              </a:ext>
            </a:extLst>
          </p:cNvPr>
          <p:cNvSpPr/>
          <p:nvPr/>
        </p:nvSpPr>
        <p:spPr>
          <a:xfrm>
            <a:off x="4304115" y="3986070"/>
            <a:ext cx="0" cy="5637530"/>
          </a:xfrm>
          <a:custGeom>
            <a:avLst/>
            <a:gdLst/>
            <a:ahLst/>
            <a:cxnLst/>
            <a:rect l="l" t="t" r="r" b="b"/>
            <a:pathLst>
              <a:path h="5637530">
                <a:moveTo>
                  <a:pt x="0" y="0"/>
                </a:moveTo>
                <a:lnTo>
                  <a:pt x="0" y="5637200"/>
                </a:lnTo>
              </a:path>
            </a:pathLst>
          </a:custGeom>
          <a:ln w="10481">
            <a:solidFill>
              <a:srgbClr val="5B5E6A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D9F141D1-A35C-BE41-4C59-D7F3554196CA}"/>
              </a:ext>
            </a:extLst>
          </p:cNvPr>
          <p:cNvSpPr/>
          <p:nvPr/>
        </p:nvSpPr>
        <p:spPr>
          <a:xfrm>
            <a:off x="11073782" y="3080092"/>
            <a:ext cx="0" cy="7517130"/>
          </a:xfrm>
          <a:custGeom>
            <a:avLst/>
            <a:gdLst/>
            <a:ahLst/>
            <a:cxnLst/>
            <a:rect l="l" t="t" r="r" b="b"/>
            <a:pathLst>
              <a:path h="7517130">
                <a:moveTo>
                  <a:pt x="0" y="0"/>
                </a:moveTo>
                <a:lnTo>
                  <a:pt x="0" y="7516514"/>
                </a:lnTo>
              </a:path>
            </a:pathLst>
          </a:custGeom>
          <a:ln w="10481">
            <a:solidFill>
              <a:srgbClr val="CD231D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6624732-8BFC-D8A1-AEA3-8A9803FB982B}"/>
              </a:ext>
            </a:extLst>
          </p:cNvPr>
          <p:cNvSpPr/>
          <p:nvPr/>
        </p:nvSpPr>
        <p:spPr>
          <a:xfrm>
            <a:off x="15966062" y="3986070"/>
            <a:ext cx="0" cy="5637530"/>
          </a:xfrm>
          <a:custGeom>
            <a:avLst/>
            <a:gdLst/>
            <a:ahLst/>
            <a:cxnLst/>
            <a:rect l="l" t="t" r="r" b="b"/>
            <a:pathLst>
              <a:path h="5637530">
                <a:moveTo>
                  <a:pt x="0" y="0"/>
                </a:moveTo>
                <a:lnTo>
                  <a:pt x="0" y="5637200"/>
                </a:lnTo>
              </a:path>
            </a:pathLst>
          </a:custGeom>
          <a:ln w="10481">
            <a:solidFill>
              <a:srgbClr val="5B5E6A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0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09AB-FAB8-D7B8-AB46-DD08FF008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FBDCAD9-4BD3-C618-9A18-5ABAF43E3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AIC COILMASTER</a:t>
            </a:r>
            <a:endParaRPr spc="-10" dirty="0"/>
          </a:p>
        </p:txBody>
      </p:sp>
      <p:sp>
        <p:nvSpPr>
          <p:cNvPr id="5" name="AutoShape 2" descr="CoilMaster, la solución de AIC para atender las nuevas tendencias -  caloryfrio.com">
            <a:extLst>
              <a:ext uri="{FF2B5EF4-FFF2-40B4-BE49-F238E27FC236}">
                <a16:creationId xmlns:a16="http://schemas.microsoft.com/office/drawing/2014/main" id="{70708A78-4E0D-67D4-6C99-2FFE3083C9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02275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Obsah obrázku stroj/přístroj, válec, inženýrství, Hliník&#10;&#10;Obsah generovaný pomocí AI může být nesprávný.">
            <a:extLst>
              <a:ext uri="{FF2B5EF4-FFF2-40B4-BE49-F238E27FC236}">
                <a16:creationId xmlns:a16="http://schemas.microsoft.com/office/drawing/2014/main" id="{C13C830B-C397-EC3D-AB76-CB820E42E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71" y="2416175"/>
            <a:ext cx="6207192" cy="7696200"/>
          </a:xfrm>
          <a:prstGeom prst="rect">
            <a:avLst/>
          </a:prstGeom>
        </p:spPr>
      </p:pic>
      <p:pic>
        <p:nvPicPr>
          <p:cNvPr id="12" name="Obrázek 11" descr="Obsah obrázku lednička, kuchyňský spotřebič, spotřebič, Domácí spotřebič&#10;&#10;Obsah generovaný pomocí AI může být nesprávný.">
            <a:extLst>
              <a:ext uri="{FF2B5EF4-FFF2-40B4-BE49-F238E27FC236}">
                <a16:creationId xmlns:a16="http://schemas.microsoft.com/office/drawing/2014/main" id="{3F0FCCD4-ED2A-5B72-CBCB-6F315153A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" y="2317965"/>
            <a:ext cx="6920618" cy="7907960"/>
          </a:xfrm>
          <a:prstGeom prst="rect">
            <a:avLst/>
          </a:prstGeom>
        </p:spPr>
      </p:pic>
      <p:pic>
        <p:nvPicPr>
          <p:cNvPr id="14" name="Obrázek 13" descr="Obsah obrázku válec, stříbrné&#10;&#10;Obsah generovaný pomocí AI může být nesprávný.">
            <a:extLst>
              <a:ext uri="{FF2B5EF4-FFF2-40B4-BE49-F238E27FC236}">
                <a16:creationId xmlns:a16="http://schemas.microsoft.com/office/drawing/2014/main" id="{4F459732-A7F4-ACE4-6A4E-90EF2194A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5850" y="2797175"/>
            <a:ext cx="559261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4BA9547-AAD7-44D1-A44B-849704709790}"/>
              </a:ext>
            </a:extLst>
          </p:cNvPr>
          <p:cNvSpPr txBox="1"/>
          <p:nvPr/>
        </p:nvSpPr>
        <p:spPr>
          <a:xfrm>
            <a:off x="634085" y="221219"/>
            <a:ext cx="10054537" cy="904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277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TECHNICKÁ PODPORA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9529C40-2FA8-70E6-C52E-2446CB4D539E}"/>
              </a:ext>
            </a:extLst>
          </p:cNvPr>
          <p:cNvSpPr txBox="1"/>
          <p:nvPr/>
        </p:nvSpPr>
        <p:spPr>
          <a:xfrm>
            <a:off x="899241" y="1633349"/>
            <a:ext cx="16047887" cy="211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9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BRILON a.s.</a:t>
            </a:r>
            <a:r>
              <a:rPr lang="cs-CZ" sz="7915" dirty="0">
                <a:solidFill>
                  <a:srgbClr val="F2912C"/>
                </a:solidFill>
              </a:rPr>
              <a:t>	</a:t>
            </a:r>
          </a:p>
          <a:p>
            <a:pPr lvl="1">
              <a:lnSpc>
                <a:spcPct val="150000"/>
              </a:lnSpc>
              <a:spcAft>
                <a:spcPts val="989"/>
              </a:spcAft>
            </a:pPr>
            <a:endParaRPr lang="cs-CZ" sz="3958" dirty="0">
              <a:solidFill>
                <a:srgbClr val="5B5E6A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239E90-61A1-2E38-5970-5676B5FB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8" y="3444112"/>
            <a:ext cx="4012791" cy="2159349"/>
          </a:xfrm>
          <a:prstGeom prst="rect">
            <a:avLst/>
          </a:prstGeom>
        </p:spPr>
      </p:pic>
      <p:pic>
        <p:nvPicPr>
          <p:cNvPr id="8" name="Obrázek 7" descr="Obsah obrázku tráva, silnice, exteriér, budova&#10;&#10;Popis byl vytvořen automaticky">
            <a:extLst>
              <a:ext uri="{FF2B5EF4-FFF2-40B4-BE49-F238E27FC236}">
                <a16:creationId xmlns:a16="http://schemas.microsoft.com/office/drawing/2014/main" id="{E9F5873D-2F00-7BB7-95AC-581EA6A21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53" y="2379014"/>
            <a:ext cx="10994430" cy="8230116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CA538742-DD2F-50B2-7212-04531DCF8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8" y="8638099"/>
            <a:ext cx="6324682" cy="17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4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2F196A6-1B66-0216-A293-D85DD0F90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376" y="4525021"/>
            <a:ext cx="5757058" cy="66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3989" y="166317"/>
            <a:ext cx="14731532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277" dirty="0">
                <a:solidFill>
                  <a:srgbClr val="5B5E6A"/>
                </a:solidFill>
              </a:rPr>
              <a:t>BRILON a.s.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D92161-FE5B-C929-C36A-1A642A4EE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733" y="2027019"/>
            <a:ext cx="3628572" cy="6178146"/>
          </a:xfrm>
          <a:prstGeom prst="rect">
            <a:avLst/>
          </a:prstGeom>
        </p:spPr>
      </p:pic>
      <p:pic>
        <p:nvPicPr>
          <p:cNvPr id="6" name="Picture 4" descr="NEUTRAKON 1000/650 Air, neutralizační box vč. náplně GN 18 kg">
            <a:extLst>
              <a:ext uri="{FF2B5EF4-FFF2-40B4-BE49-F238E27FC236}">
                <a16:creationId xmlns:a16="http://schemas.microsoft.com/office/drawing/2014/main" id="{2CB4F895-26A3-FA71-07FA-07B71591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" y="8485281"/>
            <a:ext cx="3808954" cy="25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04A30C-A531-C6E1-13BA-41FAAB62F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88" y="1979548"/>
            <a:ext cx="3480526" cy="9329406"/>
          </a:xfrm>
          <a:prstGeom prst="rect">
            <a:avLst/>
          </a:prstGeom>
        </p:spPr>
      </p:pic>
      <p:pic>
        <p:nvPicPr>
          <p:cNvPr id="8" name="Obrázek 7" descr="Obsah obrázku hračka, vzdálené&#10;&#10;Popis byl vytvořen automaticky">
            <a:extLst>
              <a:ext uri="{FF2B5EF4-FFF2-40B4-BE49-F238E27FC236}">
                <a16:creationId xmlns:a16="http://schemas.microsoft.com/office/drawing/2014/main" id="{10E9E403-6E67-A3F4-60D7-84B0FDBC5C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51" y="2027020"/>
            <a:ext cx="5874746" cy="5874746"/>
          </a:xfrm>
          <a:prstGeom prst="rect">
            <a:avLst/>
          </a:prstGeom>
        </p:spPr>
      </p:pic>
      <p:pic>
        <p:nvPicPr>
          <p:cNvPr id="9" name="Picture 2" descr="Intergas Xclusive kombi XCL 30/24 - Brilon a.s.">
            <a:extLst>
              <a:ext uri="{FF2B5EF4-FFF2-40B4-BE49-F238E27FC236}">
                <a16:creationId xmlns:a16="http://schemas.microsoft.com/office/drawing/2014/main" id="{CD3DCDD6-DA7F-5A88-3716-A987BDA3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521" y="1415046"/>
            <a:ext cx="4603504" cy="529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gas Comfort Touch prostorový termostat Open Therm drátový |  protopeni.cz">
            <a:extLst>
              <a:ext uri="{FF2B5EF4-FFF2-40B4-BE49-F238E27FC236}">
                <a16:creationId xmlns:a16="http://schemas.microsoft.com/office/drawing/2014/main" id="{A4CAC907-58E4-489A-6498-F873AB12D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562" y="2758887"/>
            <a:ext cx="3338608" cy="29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gas Xclusive kombi XCL 30/24 - Brilon a.s.">
            <a:extLst>
              <a:ext uri="{FF2B5EF4-FFF2-40B4-BE49-F238E27FC236}">
                <a16:creationId xmlns:a16="http://schemas.microsoft.com/office/drawing/2014/main" id="{98C0D43F-6ABC-E2DF-9520-DAEAC96CE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687" y="7834028"/>
            <a:ext cx="2919197" cy="19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1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3989" y="166317"/>
            <a:ext cx="14731532" cy="90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277" dirty="0">
                <a:solidFill>
                  <a:srgbClr val="5B5E6A"/>
                </a:solidFill>
              </a:rPr>
              <a:t>BRILON a.s.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6386" y="1662070"/>
            <a:ext cx="18363031" cy="150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958" dirty="0">
              <a:solidFill>
                <a:prstClr val="black"/>
              </a:solidFill>
            </a:endParaRPr>
          </a:p>
          <a:p>
            <a:pPr marL="1319365" lvl="1" indent="-565442">
              <a:lnSpc>
                <a:spcPct val="150000"/>
              </a:lnSpc>
              <a:spcAft>
                <a:spcPts val="989"/>
              </a:spcAft>
              <a:buFont typeface="Wingdings" panose="05000000000000000000" pitchFamily="2" charset="2"/>
              <a:buChar char="§"/>
            </a:pPr>
            <a:r>
              <a:rPr lang="cs-CZ" sz="3958" dirty="0">
                <a:solidFill>
                  <a:srgbClr val="5B5E6A"/>
                </a:solidFill>
              </a:rPr>
              <a:t>Výhradní obchodní zastoupení několika zahraničních značek v ČR A SR</a:t>
            </a:r>
          </a:p>
        </p:txBody>
      </p:sp>
      <p:pic>
        <p:nvPicPr>
          <p:cNvPr id="1028" name="Picture 4" descr="Úvodní stránka | Brilon a.s.">
            <a:extLst>
              <a:ext uri="{FF2B5EF4-FFF2-40B4-BE49-F238E27FC236}">
                <a16:creationId xmlns:a16="http://schemas.microsoft.com/office/drawing/2014/main" id="{5D91F4FC-198C-437F-B833-9CD0D8FF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5" y="3761508"/>
            <a:ext cx="4554835" cy="19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gnis | Ygnis">
            <a:extLst>
              <a:ext uri="{FF2B5EF4-FFF2-40B4-BE49-F238E27FC236}">
                <a16:creationId xmlns:a16="http://schemas.microsoft.com/office/drawing/2014/main" id="{64CF5266-5982-43E7-AB56-553ACD8D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097" y="3620792"/>
            <a:ext cx="3690977" cy="18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CO Heating Solutions UK | LinkedIn">
            <a:extLst>
              <a:ext uri="{FF2B5EF4-FFF2-40B4-BE49-F238E27FC236}">
                <a16:creationId xmlns:a16="http://schemas.microsoft.com/office/drawing/2014/main" id="{7E878EB2-C756-4F5D-BB65-229E55EB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830" y="3141107"/>
            <a:ext cx="3141266" cy="31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tlantic AU | Domestic Electric &amp; Heat Pump Hot Water Systems">
            <a:extLst>
              <a:ext uri="{FF2B5EF4-FFF2-40B4-BE49-F238E27FC236}">
                <a16:creationId xmlns:a16="http://schemas.microsoft.com/office/drawing/2014/main" id="{D5415314-0BEE-4D2F-91B0-944044A2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76" y="6071655"/>
            <a:ext cx="4397772" cy="21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nergetis s.r.o.">
            <a:extLst>
              <a:ext uri="{FF2B5EF4-FFF2-40B4-BE49-F238E27FC236}">
                <a16:creationId xmlns:a16="http://schemas.microsoft.com/office/drawing/2014/main" id="{2E4F343E-C02E-49E6-892C-11F52636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75" y="6282372"/>
            <a:ext cx="3250720" cy="21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rcon bv - Home | Facebook">
            <a:extLst>
              <a:ext uri="{FF2B5EF4-FFF2-40B4-BE49-F238E27FC236}">
                <a16:creationId xmlns:a16="http://schemas.microsoft.com/office/drawing/2014/main" id="{DB224216-6EA3-44CC-B93D-849CE22B2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145" y="5501545"/>
            <a:ext cx="3910876" cy="31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rberi Rubinetterie Industriali | English Website">
            <a:extLst>
              <a:ext uri="{FF2B5EF4-FFF2-40B4-BE49-F238E27FC236}">
                <a16:creationId xmlns:a16="http://schemas.microsoft.com/office/drawing/2014/main" id="{DCF0C003-2267-4AEE-7E46-12C990A8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9" y="9069917"/>
            <a:ext cx="4554835" cy="16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mplari Srl">
            <a:extLst>
              <a:ext uri="{FF2B5EF4-FFF2-40B4-BE49-F238E27FC236}">
                <a16:creationId xmlns:a16="http://schemas.microsoft.com/office/drawing/2014/main" id="{171BC26E-A131-86FA-F84F-FF094EA6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61" y="3853557"/>
            <a:ext cx="5326591" cy="141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noflex - Brilon a.s.">
            <a:extLst>
              <a:ext uri="{FF2B5EF4-FFF2-40B4-BE49-F238E27FC236}">
                <a16:creationId xmlns:a16="http://schemas.microsoft.com/office/drawing/2014/main" id="{6B990683-9F72-7A35-EF05-96F48D86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218" y="6661483"/>
            <a:ext cx="3159647" cy="9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IC - Plynové kotle - Brilon a.s.">
            <a:extLst>
              <a:ext uri="{FF2B5EF4-FFF2-40B4-BE49-F238E27FC236}">
                <a16:creationId xmlns:a16="http://schemas.microsoft.com/office/drawing/2014/main" id="{005FDE85-C2F4-2AA7-3EBB-401E78D2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13" y="84910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DAPT LIBRARY - Kronoterm">
            <a:extLst>
              <a:ext uri="{FF2B5EF4-FFF2-40B4-BE49-F238E27FC236}">
                <a16:creationId xmlns:a16="http://schemas.microsoft.com/office/drawing/2014/main" id="{E54C4615-80FB-FF58-3537-CA844FA2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402" y="8607899"/>
            <a:ext cx="4912141" cy="20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ctopus - Brilon a.s.">
            <a:extLst>
              <a:ext uri="{FF2B5EF4-FFF2-40B4-BE49-F238E27FC236}">
                <a16:creationId xmlns:a16="http://schemas.microsoft.com/office/drawing/2014/main" id="{1A0269E8-B0A7-9139-15C0-0F94CCCB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67" y="9069917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2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REKONSTRUKCE BYTOVÝCH DOMŮ</a:t>
            </a:r>
            <a:endParaRPr spc="-1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5228F6-0EA1-9C7D-3A0E-37EA5562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49" y="1373277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DC76A-831A-3877-4627-9BC377759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2A7185-3506-0A26-B705-E969A0F72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ROZDĚLENÍ OTOPNÝCH SOUSTAV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47CEF3A-11DB-DD45-7229-A9B92A3FDBA0}"/>
              </a:ext>
            </a:extLst>
          </p:cNvPr>
          <p:cNvSpPr txBox="1"/>
          <p:nvPr/>
        </p:nvSpPr>
        <p:spPr>
          <a:xfrm>
            <a:off x="1534221" y="2505769"/>
            <a:ext cx="10956229" cy="59977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b="1" spc="-10" dirty="0">
                <a:solidFill>
                  <a:srgbClr val="5B5E6A"/>
                </a:solidFill>
                <a:latin typeface="Calibri"/>
                <a:cs typeface="Calibri"/>
              </a:rPr>
              <a:t>CENTRÁLNÍ (DOMOVNÍ)</a:t>
            </a:r>
          </a:p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endParaRPr lang="cs-CZ" sz="3950" b="1" spc="-1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b="1" spc="-10" dirty="0">
                <a:solidFill>
                  <a:srgbClr val="5B5E6A"/>
                </a:solidFill>
                <a:latin typeface="Calibri"/>
                <a:cs typeface="Calibri"/>
              </a:rPr>
              <a:t>DECENTRÁLNÍ</a:t>
            </a: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Clr>
                <a:srgbClr val="5B5E6A"/>
              </a:buClr>
            </a:pPr>
            <a:endParaRPr lang="cs-CZ"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Clr>
                <a:srgbClr val="5B5E6A"/>
              </a:buClr>
            </a:pP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b="1" dirty="0">
                <a:solidFill>
                  <a:srgbClr val="5B5E6A"/>
                </a:solidFill>
                <a:latin typeface="Calibri"/>
                <a:cs typeface="Calibri"/>
              </a:rPr>
              <a:t>PRO VYŠŠÍ TEPLOTNÍ SPÁDY</a:t>
            </a: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b="1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b="1" dirty="0">
                <a:solidFill>
                  <a:srgbClr val="5B5E6A"/>
                </a:solidFill>
                <a:latin typeface="Calibri"/>
                <a:cs typeface="Calibri"/>
              </a:rPr>
              <a:t>S MOŽNOSTÍ VYUŽITÍ PRO NIŽŠÍ TEPLOTNÍ SPÁD</a:t>
            </a:r>
            <a:endParaRPr sz="3950" b="1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2256CF4-A6C7-82EF-3BB7-123B5A39DA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0250" y="3292475"/>
            <a:ext cx="4236569" cy="56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3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98AF3-F624-00F0-9869-2E7FA6900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2668FC-75FB-59D3-F6A4-3DBB124082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PLYNOVÉ KOTELNY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D28EA51-5629-9DCD-2A0A-FCC45038703D}"/>
              </a:ext>
            </a:extLst>
          </p:cNvPr>
          <p:cNvSpPr txBox="1"/>
          <p:nvPr/>
        </p:nvSpPr>
        <p:spPr>
          <a:xfrm>
            <a:off x="1534221" y="2505769"/>
            <a:ext cx="12480229" cy="6864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b="1" spc="-10" dirty="0">
                <a:solidFill>
                  <a:srgbClr val="5B5E6A"/>
                </a:solidFill>
                <a:latin typeface="Calibri"/>
                <a:cs typeface="Calibri"/>
              </a:rPr>
              <a:t>Kondenzační kotel = kotel na </a:t>
            </a:r>
            <a:r>
              <a:rPr lang="cs-CZ" sz="3950" b="1" spc="-10" dirty="0">
                <a:solidFill>
                  <a:srgbClr val="FF0000"/>
                </a:solidFill>
                <a:latin typeface="Calibri"/>
                <a:cs typeface="Calibri"/>
              </a:rPr>
              <a:t>PLYNNÁ PALIVA</a:t>
            </a:r>
            <a:endParaRPr sz="395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Zemní plyn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94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Propan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84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Zemní plyn </a:t>
            </a:r>
            <a:r>
              <a:rPr lang="cs-CZ" sz="3950" dirty="0" err="1">
                <a:solidFill>
                  <a:srgbClr val="5B5E6A"/>
                </a:solidFill>
                <a:latin typeface="Calibri"/>
                <a:cs typeface="Calibri"/>
              </a:rPr>
              <a:t>blendovaný</a:t>
            </a: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 vodíkem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79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H2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85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…..</a:t>
            </a:r>
            <a:endParaRPr sz="3950" dirty="0">
              <a:latin typeface="Calibri"/>
              <a:cs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725D02-58A4-DEDB-6B09-4E947485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67" y="3930942"/>
            <a:ext cx="9800376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5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C89B6-A104-6562-8DFA-8267540C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70AD84-C41E-C9B6-EE29-EC5F226184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DOMOVNÍ KOTELNY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48C8D63-48D1-037A-CA4E-939199685700}"/>
              </a:ext>
            </a:extLst>
          </p:cNvPr>
          <p:cNvSpPr txBox="1"/>
          <p:nvPr/>
        </p:nvSpPr>
        <p:spPr>
          <a:xfrm>
            <a:off x="1534221" y="2505769"/>
            <a:ext cx="7052309" cy="6821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r>
              <a:rPr sz="3950" b="1" spc="-10" dirty="0">
                <a:solidFill>
                  <a:srgbClr val="5B5E6A"/>
                </a:solidFill>
                <a:latin typeface="Calibri"/>
                <a:cs typeface="Calibri"/>
              </a:rPr>
              <a:t>VÝHODY</a:t>
            </a: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Vysoká</a:t>
            </a:r>
            <a:r>
              <a:rPr sz="3950" spc="-22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účinnost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94"/>
              </a:spcBef>
              <a:buFont typeface="Wingdings"/>
              <a:buChar char=""/>
              <a:tabLst>
                <a:tab pos="581025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Snadná</a:t>
            </a:r>
            <a:r>
              <a:rPr sz="3950" spc="-3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regulace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84"/>
              </a:spcBef>
              <a:buFont typeface="Wingdings"/>
              <a:buChar char=""/>
              <a:tabLst>
                <a:tab pos="581025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Nízká</a:t>
            </a:r>
            <a:r>
              <a:rPr sz="3950" spc="-6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spotřeba</a:t>
            </a:r>
            <a:r>
              <a:rPr sz="3950" spc="-13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energie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79"/>
              </a:spcBef>
              <a:buFont typeface="Wingdings"/>
              <a:buChar char=""/>
              <a:tabLst>
                <a:tab pos="581025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Široký</a:t>
            </a:r>
            <a:r>
              <a:rPr sz="3950" spc="-8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rozsah</a:t>
            </a:r>
            <a:r>
              <a:rPr sz="3950" spc="-12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lineární</a:t>
            </a:r>
            <a:r>
              <a:rPr sz="3950" spc="-13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modulace</a:t>
            </a: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spcBef>
                <a:spcPts val="3385"/>
              </a:spcBef>
              <a:buFont typeface="Wingdings"/>
              <a:buChar char=""/>
              <a:tabLst>
                <a:tab pos="581025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Šetrnost</a:t>
            </a:r>
            <a:r>
              <a:rPr sz="3950" spc="-11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k</a:t>
            </a:r>
            <a:r>
              <a:rPr sz="3950" spc="-3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životnímu</a:t>
            </a:r>
            <a:r>
              <a:rPr sz="3950" spc="-10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prostředí</a:t>
            </a:r>
            <a:endParaRPr sz="3950" dirty="0">
              <a:latin typeface="Calibri"/>
              <a:cs typeface="Calibri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9785FEB8-9877-3C65-3AAA-14509846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2911475"/>
            <a:ext cx="10326687" cy="68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9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4749-BFD6-AE70-8548-D892BA05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BB5ECCE-A1F2-6086-0D21-7DB6BA45C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pc="-30" dirty="0">
                <a:solidFill>
                  <a:srgbClr val="7E7E7E"/>
                </a:solidFill>
              </a:rPr>
              <a:t>DOMOVNÍ KOTELNY</a:t>
            </a:r>
            <a:endParaRPr spc="-30" dirty="0">
              <a:solidFill>
                <a:srgbClr val="7E7E7E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CBFB9E-7CC9-3600-4242-52EC05DCACDB}"/>
              </a:ext>
            </a:extLst>
          </p:cNvPr>
          <p:cNvSpPr txBox="1"/>
          <p:nvPr/>
        </p:nvSpPr>
        <p:spPr>
          <a:xfrm>
            <a:off x="748033" y="1637123"/>
            <a:ext cx="10779760" cy="3714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900" spc="-10" dirty="0">
                <a:solidFill>
                  <a:srgbClr val="43589E"/>
                </a:solidFill>
                <a:latin typeface="Calibri"/>
                <a:cs typeface="Calibri"/>
              </a:rPr>
              <a:t>TŘÍTRUBKOVÉ</a:t>
            </a:r>
            <a:r>
              <a:rPr sz="7900" spc="-365" dirty="0">
                <a:solidFill>
                  <a:srgbClr val="43589E"/>
                </a:solidFill>
                <a:latin typeface="Calibri"/>
                <a:cs typeface="Calibri"/>
              </a:rPr>
              <a:t> </a:t>
            </a:r>
            <a:r>
              <a:rPr sz="7900" spc="-10" dirty="0">
                <a:solidFill>
                  <a:srgbClr val="43589E"/>
                </a:solidFill>
                <a:latin typeface="Calibri"/>
                <a:cs typeface="Calibri"/>
              </a:rPr>
              <a:t>ZAPOJENÍ</a:t>
            </a:r>
            <a:endParaRPr sz="7900">
              <a:latin typeface="Calibri"/>
              <a:cs typeface="Calibri"/>
            </a:endParaRPr>
          </a:p>
          <a:p>
            <a:pPr marL="1336040" indent="-568960">
              <a:lnSpc>
                <a:spcPct val="100000"/>
              </a:lnSpc>
              <a:spcBef>
                <a:spcPts val="6675"/>
              </a:spcBef>
              <a:buFont typeface="Wingdings"/>
              <a:buChar char=""/>
              <a:tabLst>
                <a:tab pos="1336040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chladnější</a:t>
            </a:r>
            <a:r>
              <a:rPr sz="3950" spc="-15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zpátečka</a:t>
            </a:r>
            <a:r>
              <a:rPr sz="3950" spc="-114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přes</a:t>
            </a:r>
            <a:r>
              <a:rPr sz="3950" spc="-15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kondenzační</a:t>
            </a:r>
            <a:r>
              <a:rPr sz="3950" spc="-14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výměník</a:t>
            </a:r>
            <a:endParaRPr sz="3950">
              <a:latin typeface="Calibri"/>
              <a:cs typeface="Calibri"/>
            </a:endParaRPr>
          </a:p>
          <a:p>
            <a:pPr marL="1336040" indent="-568960">
              <a:lnSpc>
                <a:spcPct val="100000"/>
              </a:lnSpc>
              <a:spcBef>
                <a:spcPts val="3385"/>
              </a:spcBef>
              <a:buFont typeface="Wingdings"/>
              <a:buChar char=""/>
              <a:tabLst>
                <a:tab pos="1336040" algn="l"/>
              </a:tabLst>
            </a:pP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teplejší</a:t>
            </a:r>
            <a:r>
              <a:rPr sz="3950" spc="-114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zpátečka</a:t>
            </a:r>
            <a:r>
              <a:rPr sz="3950" spc="-7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přímo</a:t>
            </a:r>
            <a:r>
              <a:rPr sz="3950" spc="-100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do</a:t>
            </a:r>
            <a:r>
              <a:rPr sz="3950" spc="-10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5B5E6A"/>
                </a:solidFill>
                <a:latin typeface="Calibri"/>
                <a:cs typeface="Calibri"/>
              </a:rPr>
              <a:t>hlavního</a:t>
            </a:r>
            <a:r>
              <a:rPr sz="3950" spc="-65" dirty="0">
                <a:solidFill>
                  <a:srgbClr val="5B5E6A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5B5E6A"/>
                </a:solidFill>
                <a:latin typeface="Calibri"/>
                <a:cs typeface="Calibri"/>
              </a:rPr>
              <a:t>výměníku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9D5B5FA1-DD48-8E99-46A9-0F24E554EF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02166" y="1635573"/>
            <a:ext cx="5274802" cy="93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4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879EC-5AD5-C345-5B06-1AA6BE887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0E8609-37A8-5B60-94DC-447509FD0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120"/>
              </a:spcBef>
            </a:pPr>
            <a:r>
              <a:rPr lang="cs-CZ" dirty="0"/>
              <a:t>DOMOVNÍ KOTELNY</a:t>
            </a:r>
            <a:endParaRPr spc="-1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35D5FD-77C2-5BEA-E1FF-F7D8CFD9C175}"/>
              </a:ext>
            </a:extLst>
          </p:cNvPr>
          <p:cNvSpPr txBox="1"/>
          <p:nvPr/>
        </p:nvSpPr>
        <p:spPr>
          <a:xfrm>
            <a:off x="1534221" y="2505769"/>
            <a:ext cx="7052309" cy="63363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1025" indent="-568325">
              <a:lnSpc>
                <a:spcPct val="100000"/>
              </a:lnSpc>
              <a:spcBef>
                <a:spcPts val="110"/>
              </a:spcBef>
              <a:buFont typeface="Wingdings"/>
              <a:buChar char=""/>
              <a:tabLst>
                <a:tab pos="581025" algn="l"/>
              </a:tabLst>
            </a:pPr>
            <a:r>
              <a:rPr lang="cs-CZ" sz="3950" b="1" spc="-10" dirty="0">
                <a:solidFill>
                  <a:srgbClr val="5B5E6A"/>
                </a:solidFill>
                <a:latin typeface="Calibri"/>
                <a:cs typeface="Calibri"/>
              </a:rPr>
              <a:t>KOLIK KOTLŮ DO KASKÁDY?</a:t>
            </a: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64"/>
              </a:spcBef>
              <a:buClr>
                <a:srgbClr val="5B5E6A"/>
              </a:buClr>
              <a:buFont typeface="Wingdings"/>
              <a:buChar char=""/>
            </a:pPr>
            <a:endParaRPr sz="3950" dirty="0"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Kotle VELKOOBJEMOVÉ</a:t>
            </a: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Kotle MALOOBJEMOVÉ</a:t>
            </a: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endParaRPr lang="cs-CZ" sz="3950" dirty="0">
              <a:solidFill>
                <a:srgbClr val="5B5E6A"/>
              </a:solidFill>
              <a:latin typeface="Calibri"/>
              <a:cs typeface="Calibri"/>
            </a:endParaRPr>
          </a:p>
          <a:p>
            <a:pPr marL="581025" indent="-568325">
              <a:lnSpc>
                <a:spcPct val="100000"/>
              </a:lnSpc>
              <a:buFont typeface="Wingdings"/>
              <a:buChar char=""/>
              <a:tabLst>
                <a:tab pos="581025" algn="l"/>
              </a:tabLst>
            </a:pPr>
            <a:r>
              <a:rPr lang="cs-CZ" sz="3950" dirty="0">
                <a:solidFill>
                  <a:srgbClr val="5B5E6A"/>
                </a:solidFill>
                <a:latin typeface="Calibri"/>
                <a:cs typeface="Calibri"/>
              </a:rPr>
              <a:t>Provozní náklady domovní kotelny</a:t>
            </a:r>
            <a:endParaRPr sz="3950" dirty="0">
              <a:latin typeface="Calibri"/>
              <a:cs typeface="Calibri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C091885-56EB-7E35-F3DA-2EB7BAD04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2911475"/>
            <a:ext cx="10326687" cy="68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9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186</Words>
  <Application>Microsoft Office PowerPoint</Application>
  <PresentationFormat>Vlastní</PresentationFormat>
  <Paragraphs>73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Aptos</vt:lpstr>
      <vt:lpstr>Calibri</vt:lpstr>
      <vt:lpstr>Wingdings</vt:lpstr>
      <vt:lpstr>Office Theme</vt:lpstr>
      <vt:lpstr>Jak ušetřit na provozu kotelny pro celý dům a jak řešit vytápění a přípravu TV v bytech?</vt:lpstr>
      <vt:lpstr>Prezentace aplikace PowerPoint</vt:lpstr>
      <vt:lpstr>Prezentace aplikace PowerPoint</vt:lpstr>
      <vt:lpstr>REKONSTRUKCE BYTOVÝCH DOMŮ</vt:lpstr>
      <vt:lpstr>ROZDĚLENÍ OTOPNÝCH SOUSTAV</vt:lpstr>
      <vt:lpstr>PLYNOVÉ KOTELNY</vt:lpstr>
      <vt:lpstr>DOMOVNÍ KOTELNY</vt:lpstr>
      <vt:lpstr>DOMOVNÍ KOTELNY</vt:lpstr>
      <vt:lpstr>DOMOVNÍ KOTELNY</vt:lpstr>
      <vt:lpstr>DECENTRÁLNÍ ŘEŠENÍ</vt:lpstr>
      <vt:lpstr>KOTEL S PRŮTOKOVOU PŘÍPRAVOU TV</vt:lpstr>
      <vt:lpstr>AIC COILMASTER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Přednáška-FSI ČVUT- Kondenzační kotle pro vytápění, přípravu TV a vzduchotechniku_01</dc:title>
  <cp:lastModifiedBy>Václav Dědič</cp:lastModifiedBy>
  <cp:revision>13</cp:revision>
  <dcterms:created xsi:type="dcterms:W3CDTF">2025-03-24T09:54:16Z</dcterms:created>
  <dcterms:modified xsi:type="dcterms:W3CDTF">2026-02-25T18:10:13Z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Creator">
    <vt:lpwstr>Adobe Illustrator 29.3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2025-03-24T00:00:00Z</vt:filetime>
  </property>
  <property fmtid="{D5CDD505-2E9C-101B-9397-08002B2CF9AE}" pid="6" name="Producer">
    <vt:lpwstr>Adobe PDF library 17.00</vt:lpwstr>
  </property>
</Properties>
</file>