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284" r:id="rId2"/>
    <p:sldId id="1156" r:id="rId3"/>
    <p:sldId id="1184" r:id="rId4"/>
    <p:sldId id="1185" r:id="rId5"/>
    <p:sldId id="1190" r:id="rId6"/>
    <p:sldId id="1230" r:id="rId7"/>
    <p:sldId id="1189" r:id="rId8"/>
    <p:sldId id="1223" r:id="rId9"/>
    <p:sldId id="707" r:id="rId10"/>
    <p:sldId id="709" r:id="rId11"/>
    <p:sldId id="1224" r:id="rId12"/>
    <p:sldId id="1215" r:id="rId13"/>
    <p:sldId id="1225" r:id="rId14"/>
    <p:sldId id="1234" r:id="rId15"/>
    <p:sldId id="1216" r:id="rId16"/>
    <p:sldId id="1211" r:id="rId17"/>
    <p:sldId id="1212" r:id="rId18"/>
    <p:sldId id="703" r:id="rId19"/>
    <p:sldId id="704" r:id="rId20"/>
    <p:sldId id="1229" r:id="rId21"/>
    <p:sldId id="1220" r:id="rId22"/>
    <p:sldId id="1228" r:id="rId23"/>
    <p:sldId id="1142" r:id="rId24"/>
    <p:sldId id="1231" r:id="rId25"/>
    <p:sldId id="1232" r:id="rId26"/>
    <p:sldId id="1221" r:id="rId27"/>
    <p:sldId id="1197" r:id="rId28"/>
    <p:sldId id="1198" r:id="rId29"/>
    <p:sldId id="1199" r:id="rId30"/>
    <p:sldId id="1200" r:id="rId31"/>
    <p:sldId id="1201" r:id="rId32"/>
    <p:sldId id="1196" r:id="rId33"/>
    <p:sldId id="1209" r:id="rId34"/>
    <p:sldId id="1218" r:id="rId35"/>
    <p:sldId id="1214" r:id="rId36"/>
    <p:sldId id="720"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94660"/>
  </p:normalViewPr>
  <p:slideViewPr>
    <p:cSldViewPr snapToGrid="0">
      <p:cViewPr varScale="1">
        <p:scale>
          <a:sx n="130" d="100"/>
          <a:sy n="130" d="100"/>
        </p:scale>
        <p:origin x="82" y="97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CEDF38-5D6C-4A10-A666-3010C61B2D76}" type="datetimeFigureOut">
              <a:rPr lang="cs-CZ" smtClean="0"/>
              <a:t>26.11.2025</a:t>
            </a:fld>
            <a:endParaRPr lang="cs-CZ"/>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C553F1-9549-4CE9-8142-9F91D7EE8D2B}" type="slidenum">
              <a:rPr lang="cs-CZ" smtClean="0"/>
              <a:t>‹#›</a:t>
            </a:fld>
            <a:endParaRPr lang="cs-CZ"/>
          </a:p>
        </p:txBody>
      </p:sp>
    </p:spTree>
    <p:extLst>
      <p:ext uri="{BB962C8B-B14F-4D97-AF65-F5344CB8AC3E}">
        <p14:creationId xmlns:p14="http://schemas.microsoft.com/office/powerpoint/2010/main" val="1672981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cs-CZ"/>
              <a:t>Kliknutím lze upravit styl.</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205A159B-1161-443C-A455-10F8A9CEC573}" type="datetimeFigureOut">
              <a:rPr lang="cs-CZ" smtClean="0"/>
              <a:t>26.11.2025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A640AA2C-73C7-4C55-8A3C-4692433D0C66}" type="slidenum">
              <a:rPr lang="cs-CZ" smtClean="0"/>
              <a:t>‹#›</a:t>
            </a:fld>
            <a:endParaRPr lang="cs-CZ"/>
          </a:p>
        </p:txBody>
      </p:sp>
    </p:spTree>
    <p:extLst>
      <p:ext uri="{BB962C8B-B14F-4D97-AF65-F5344CB8AC3E}">
        <p14:creationId xmlns:p14="http://schemas.microsoft.com/office/powerpoint/2010/main" val="28459670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205A159B-1161-443C-A455-10F8A9CEC573}" type="datetimeFigureOut">
              <a:rPr lang="cs-CZ" smtClean="0"/>
              <a:t>26.11.2025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A640AA2C-73C7-4C55-8A3C-4692433D0C66}" type="slidenum">
              <a:rPr lang="cs-CZ" smtClean="0"/>
              <a:t>‹#›</a:t>
            </a:fld>
            <a:endParaRPr lang="cs-CZ"/>
          </a:p>
        </p:txBody>
      </p:sp>
    </p:spTree>
    <p:extLst>
      <p:ext uri="{BB962C8B-B14F-4D97-AF65-F5344CB8AC3E}">
        <p14:creationId xmlns:p14="http://schemas.microsoft.com/office/powerpoint/2010/main" val="1618630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205A159B-1161-443C-A455-10F8A9CEC573}" type="datetimeFigureOut">
              <a:rPr lang="cs-CZ" smtClean="0"/>
              <a:t>26.11.2025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A640AA2C-73C7-4C55-8A3C-4692433D0C66}" type="slidenum">
              <a:rPr lang="cs-CZ" smtClean="0"/>
              <a:t>‹#›</a:t>
            </a:fld>
            <a:endParaRPr lang="cs-CZ"/>
          </a:p>
        </p:txBody>
      </p:sp>
    </p:spTree>
    <p:extLst>
      <p:ext uri="{BB962C8B-B14F-4D97-AF65-F5344CB8AC3E}">
        <p14:creationId xmlns:p14="http://schemas.microsoft.com/office/powerpoint/2010/main" val="3196756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205A159B-1161-443C-A455-10F8A9CEC573}" type="datetimeFigureOut">
              <a:rPr lang="cs-CZ" smtClean="0"/>
              <a:t>26.11.2025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A640AA2C-73C7-4C55-8A3C-4692433D0C66}" type="slidenum">
              <a:rPr lang="cs-CZ" smtClean="0"/>
              <a:t>‹#›</a:t>
            </a:fld>
            <a:endParaRPr lang="cs-CZ"/>
          </a:p>
        </p:txBody>
      </p:sp>
    </p:spTree>
    <p:extLst>
      <p:ext uri="{BB962C8B-B14F-4D97-AF65-F5344CB8AC3E}">
        <p14:creationId xmlns:p14="http://schemas.microsoft.com/office/powerpoint/2010/main" val="3991552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cs-CZ"/>
              <a:t>Kliknutím lze upravit styl.</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205A159B-1161-443C-A455-10F8A9CEC573}" type="datetimeFigureOut">
              <a:rPr lang="cs-CZ" smtClean="0"/>
              <a:t>26.11.2025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A640AA2C-73C7-4C55-8A3C-4692433D0C66}" type="slidenum">
              <a:rPr lang="cs-CZ" smtClean="0"/>
              <a:t>‹#›</a:t>
            </a:fld>
            <a:endParaRPr lang="cs-CZ"/>
          </a:p>
        </p:txBody>
      </p:sp>
    </p:spTree>
    <p:extLst>
      <p:ext uri="{BB962C8B-B14F-4D97-AF65-F5344CB8AC3E}">
        <p14:creationId xmlns:p14="http://schemas.microsoft.com/office/powerpoint/2010/main" val="2431023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205A159B-1161-443C-A455-10F8A9CEC573}" type="datetimeFigureOut">
              <a:rPr lang="cs-CZ" smtClean="0"/>
              <a:t>26.11.2025</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A640AA2C-73C7-4C55-8A3C-4692433D0C66}" type="slidenum">
              <a:rPr lang="cs-CZ" smtClean="0"/>
              <a:t>‹#›</a:t>
            </a:fld>
            <a:endParaRPr lang="cs-CZ"/>
          </a:p>
        </p:txBody>
      </p:sp>
    </p:spTree>
    <p:extLst>
      <p:ext uri="{BB962C8B-B14F-4D97-AF65-F5344CB8AC3E}">
        <p14:creationId xmlns:p14="http://schemas.microsoft.com/office/powerpoint/2010/main" val="3756226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cs-CZ"/>
              <a:t>Kliknutím lze upravit styl.</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629842" y="2505075"/>
            <a:ext cx="3868340"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4629150" y="2505075"/>
            <a:ext cx="3887391"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205A159B-1161-443C-A455-10F8A9CEC573}" type="datetimeFigureOut">
              <a:rPr lang="cs-CZ" smtClean="0"/>
              <a:t>26.11.2025</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A640AA2C-73C7-4C55-8A3C-4692433D0C66}" type="slidenum">
              <a:rPr lang="cs-CZ" smtClean="0"/>
              <a:t>‹#›</a:t>
            </a:fld>
            <a:endParaRPr lang="cs-CZ"/>
          </a:p>
        </p:txBody>
      </p:sp>
    </p:spTree>
    <p:extLst>
      <p:ext uri="{BB962C8B-B14F-4D97-AF65-F5344CB8AC3E}">
        <p14:creationId xmlns:p14="http://schemas.microsoft.com/office/powerpoint/2010/main" val="1892554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205A159B-1161-443C-A455-10F8A9CEC573}" type="datetimeFigureOut">
              <a:rPr lang="cs-CZ" smtClean="0"/>
              <a:t>26.11.2025</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A640AA2C-73C7-4C55-8A3C-4692433D0C66}" type="slidenum">
              <a:rPr lang="cs-CZ" smtClean="0"/>
              <a:t>‹#›</a:t>
            </a:fld>
            <a:endParaRPr lang="cs-CZ"/>
          </a:p>
        </p:txBody>
      </p:sp>
    </p:spTree>
    <p:extLst>
      <p:ext uri="{BB962C8B-B14F-4D97-AF65-F5344CB8AC3E}">
        <p14:creationId xmlns:p14="http://schemas.microsoft.com/office/powerpoint/2010/main" val="2047605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5A159B-1161-443C-A455-10F8A9CEC573}" type="datetimeFigureOut">
              <a:rPr lang="cs-CZ" smtClean="0"/>
              <a:t>26.11.2025</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A640AA2C-73C7-4C55-8A3C-4692433D0C66}" type="slidenum">
              <a:rPr lang="cs-CZ" smtClean="0"/>
              <a:t>‹#›</a:t>
            </a:fld>
            <a:endParaRPr lang="cs-CZ"/>
          </a:p>
        </p:txBody>
      </p:sp>
    </p:spTree>
    <p:extLst>
      <p:ext uri="{BB962C8B-B14F-4D97-AF65-F5344CB8AC3E}">
        <p14:creationId xmlns:p14="http://schemas.microsoft.com/office/powerpoint/2010/main" val="1347403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205A159B-1161-443C-A455-10F8A9CEC573}" type="datetimeFigureOut">
              <a:rPr lang="cs-CZ" smtClean="0"/>
              <a:t>26.11.2025</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A640AA2C-73C7-4C55-8A3C-4692433D0C66}" type="slidenum">
              <a:rPr lang="cs-CZ" smtClean="0"/>
              <a:t>‹#›</a:t>
            </a:fld>
            <a:endParaRPr lang="cs-CZ"/>
          </a:p>
        </p:txBody>
      </p:sp>
    </p:spTree>
    <p:extLst>
      <p:ext uri="{BB962C8B-B14F-4D97-AF65-F5344CB8AC3E}">
        <p14:creationId xmlns:p14="http://schemas.microsoft.com/office/powerpoint/2010/main" val="2551326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205A159B-1161-443C-A455-10F8A9CEC573}" type="datetimeFigureOut">
              <a:rPr lang="cs-CZ" smtClean="0"/>
              <a:t>26.11.2025</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A640AA2C-73C7-4C55-8A3C-4692433D0C66}" type="slidenum">
              <a:rPr lang="cs-CZ" smtClean="0"/>
              <a:t>‹#›</a:t>
            </a:fld>
            <a:endParaRPr lang="cs-CZ"/>
          </a:p>
        </p:txBody>
      </p:sp>
    </p:spTree>
    <p:extLst>
      <p:ext uri="{BB962C8B-B14F-4D97-AF65-F5344CB8AC3E}">
        <p14:creationId xmlns:p14="http://schemas.microsoft.com/office/powerpoint/2010/main" val="15087978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5A159B-1161-443C-A455-10F8A9CEC573}" type="datetimeFigureOut">
              <a:rPr lang="cs-CZ" smtClean="0"/>
              <a:t>26.11.2025</a:t>
            </a:fld>
            <a:endParaRPr lang="cs-CZ"/>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40AA2C-73C7-4C55-8A3C-4692433D0C66}" type="slidenum">
              <a:rPr lang="cs-CZ" smtClean="0"/>
              <a:t>‹#›</a:t>
            </a:fld>
            <a:endParaRPr lang="cs-CZ"/>
          </a:p>
        </p:txBody>
      </p:sp>
    </p:spTree>
    <p:extLst>
      <p:ext uri="{BB962C8B-B14F-4D97-AF65-F5344CB8AC3E}">
        <p14:creationId xmlns:p14="http://schemas.microsoft.com/office/powerpoint/2010/main" val="15915942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1.pn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57.jpeg"/><Relationship Id="rId4" Type="http://schemas.openxmlformats.org/officeDocument/2006/relationships/image" Target="../media/image56.jpe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6.png"/><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p:cNvSpPr>
            <a:spLocks noGrp="1"/>
          </p:cNvSpPr>
          <p:nvPr>
            <p:ph type="subTitle" idx="1"/>
          </p:nvPr>
        </p:nvSpPr>
        <p:spPr>
          <a:xfrm>
            <a:off x="-22145" y="4961586"/>
            <a:ext cx="4319081" cy="755587"/>
          </a:xfrm>
        </p:spPr>
        <p:txBody>
          <a:bodyPr>
            <a:normAutofit/>
          </a:bodyPr>
          <a:lstStyle/>
          <a:p>
            <a:pPr eaLnBrk="0" fontAlgn="base" hangingPunct="0">
              <a:spcBef>
                <a:spcPct val="0"/>
              </a:spcBef>
              <a:spcAft>
                <a:spcPct val="0"/>
              </a:spcAft>
              <a:defRPr/>
            </a:pPr>
            <a:r>
              <a:rPr lang="cs-CZ" sz="3600" b="1" dirty="0">
                <a:solidFill>
                  <a:srgbClr val="00476B"/>
                </a:solidFill>
                <a:effectLst>
                  <a:outerShdw blurRad="38100" dist="38100" dir="2700000" algn="tl">
                    <a:srgbClr val="000000">
                      <a:alpha val="43137"/>
                    </a:srgbClr>
                  </a:outerShdw>
                </a:effectLst>
                <a:ea typeface="+mj-ea"/>
              </a:rPr>
              <a:t>Robert Šafránek</a:t>
            </a:r>
          </a:p>
          <a:p>
            <a:pPr eaLnBrk="0" fontAlgn="base" hangingPunct="0">
              <a:spcBef>
                <a:spcPct val="0"/>
              </a:spcBef>
              <a:spcAft>
                <a:spcPct val="0"/>
              </a:spcAft>
              <a:defRPr/>
            </a:pPr>
            <a:endParaRPr lang="cs-CZ" sz="4400" b="1" dirty="0">
              <a:solidFill>
                <a:srgbClr val="00476B"/>
              </a:solidFill>
              <a:latin typeface="+mj-lt"/>
              <a:ea typeface="+mj-ea"/>
              <a:cs typeface="+mj-cs"/>
            </a:endParaRPr>
          </a:p>
        </p:txBody>
      </p:sp>
      <p:pic>
        <p:nvPicPr>
          <p:cNvPr id="5" name="Picture 4">
            <a:extLst>
              <a:ext uri="{FF2B5EF4-FFF2-40B4-BE49-F238E27FC236}">
                <a16:creationId xmlns:a16="http://schemas.microsoft.com/office/drawing/2014/main" id="{5BAB02B3-445F-499F-BD44-6AD14D0EA1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6400" y="4629247"/>
            <a:ext cx="3816000" cy="1210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Nadpis 1">
            <a:extLst>
              <a:ext uri="{FF2B5EF4-FFF2-40B4-BE49-F238E27FC236}">
                <a16:creationId xmlns:a16="http://schemas.microsoft.com/office/drawing/2014/main" id="{F8EF4B62-7C00-74E8-ACB2-0BF9D4722E39}"/>
              </a:ext>
            </a:extLst>
          </p:cNvPr>
          <p:cNvSpPr txBox="1">
            <a:spLocks/>
          </p:cNvSpPr>
          <p:nvPr/>
        </p:nvSpPr>
        <p:spPr>
          <a:xfrm>
            <a:off x="313987" y="3429001"/>
            <a:ext cx="8667345" cy="59002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000" b="1" kern="1200" baseline="0">
                <a:solidFill>
                  <a:schemeClr val="tx1"/>
                </a:solidFill>
                <a:latin typeface="Arial" panose="020B0604020202020204" pitchFamily="34" charset="0"/>
                <a:ea typeface="+mj-ea"/>
                <a:cs typeface="Arial" panose="020B0604020202020204" pitchFamily="34" charset="0"/>
              </a:defRPr>
            </a:lvl1pPr>
          </a:lstStyle>
          <a:p>
            <a:pPr>
              <a:defRPr/>
            </a:pPr>
            <a:r>
              <a:rPr lang="cs-CZ" sz="3200" dirty="0">
                <a:solidFill>
                  <a:srgbClr val="30537D"/>
                </a:solidFill>
                <a:effectLst>
                  <a:outerShdw blurRad="38100" dist="38100" dir="2700000" algn="tl">
                    <a:srgbClr val="000000">
                      <a:alpha val="43137"/>
                    </a:srgbClr>
                  </a:outerShdw>
                </a:effectLst>
              </a:rPr>
              <a:t>„Ze života energetického specialisty - 2025“</a:t>
            </a:r>
            <a:endParaRPr lang="cs-CZ" sz="3200" dirty="0">
              <a:solidFill>
                <a:srgbClr val="30537D"/>
              </a:solidFill>
            </a:endParaRPr>
          </a:p>
        </p:txBody>
      </p:sp>
      <p:sp>
        <p:nvSpPr>
          <p:cNvPr id="2" name="Nadpis 1">
            <a:extLst>
              <a:ext uri="{FF2B5EF4-FFF2-40B4-BE49-F238E27FC236}">
                <a16:creationId xmlns:a16="http://schemas.microsoft.com/office/drawing/2014/main" id="{21A17DC3-B5EB-6B1A-6435-05331F0471B5}"/>
              </a:ext>
            </a:extLst>
          </p:cNvPr>
          <p:cNvSpPr txBox="1">
            <a:spLocks/>
          </p:cNvSpPr>
          <p:nvPr/>
        </p:nvSpPr>
        <p:spPr>
          <a:xfrm>
            <a:off x="252918" y="730405"/>
            <a:ext cx="8789482" cy="227511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4000" b="1" kern="1200" baseline="0">
                <a:solidFill>
                  <a:schemeClr val="tx1"/>
                </a:solidFill>
                <a:latin typeface="Arial" panose="020B0604020202020204" pitchFamily="34" charset="0"/>
                <a:ea typeface="+mj-ea"/>
                <a:cs typeface="Arial" panose="020B0604020202020204" pitchFamily="34" charset="0"/>
              </a:defRPr>
            </a:lvl1pPr>
          </a:lstStyle>
          <a:p>
            <a:pPr>
              <a:lnSpc>
                <a:spcPct val="120000"/>
              </a:lnSpc>
              <a:defRPr/>
            </a:pPr>
            <a:r>
              <a:rPr lang="cs-CZ" sz="3200" dirty="0">
                <a:solidFill>
                  <a:srgbClr val="30537D"/>
                </a:solidFill>
                <a:effectLst>
                  <a:outerShdw blurRad="38100" dist="38100" dir="2700000" algn="tl">
                    <a:srgbClr val="000000">
                      <a:alpha val="43137"/>
                    </a:srgbClr>
                  </a:outerShdw>
                </a:effectLst>
              </a:rPr>
              <a:t>Bytové domy a jejich hodnocení pro NZÚ, změny po ČSN 73 0540-2 od 1.9.2025, dopad na rozpracované projekty NZÚ - BD oblast A v příkladech</a:t>
            </a:r>
            <a:endParaRPr lang="cs-CZ" sz="3200" dirty="0">
              <a:solidFill>
                <a:srgbClr val="30537D"/>
              </a:solidFill>
            </a:endParaRPr>
          </a:p>
        </p:txBody>
      </p:sp>
    </p:spTree>
    <p:extLst>
      <p:ext uri="{BB962C8B-B14F-4D97-AF65-F5344CB8AC3E}">
        <p14:creationId xmlns:p14="http://schemas.microsoft.com/office/powerpoint/2010/main" val="15277121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4" name="Picture 2" descr="P1110134">
            <a:extLst>
              <a:ext uri="{FF2B5EF4-FFF2-40B4-BE49-F238E27FC236}">
                <a16:creationId xmlns:a16="http://schemas.microsoft.com/office/drawing/2014/main" id="{62BCA4A7-1F45-36FF-4CDD-D74180F45D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40" y="1989138"/>
            <a:ext cx="4321175" cy="324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3715" name="Picture 1" descr="IR_1017">
            <a:extLst>
              <a:ext uri="{FF2B5EF4-FFF2-40B4-BE49-F238E27FC236}">
                <a16:creationId xmlns:a16="http://schemas.microsoft.com/office/drawing/2014/main" id="{2A300BA6-8D53-9256-E117-6C478E08A5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90" y="1989138"/>
            <a:ext cx="4319587"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Rectangle 3">
            <a:extLst>
              <a:ext uri="{FF2B5EF4-FFF2-40B4-BE49-F238E27FC236}">
                <a16:creationId xmlns:a16="http://schemas.microsoft.com/office/drawing/2014/main" id="{B4A58115-BBFA-4B56-A2CB-1BF5CD3E7932}"/>
              </a:ext>
            </a:extLst>
          </p:cNvPr>
          <p:cNvSpPr>
            <a:spLocks noChangeArrowheads="1"/>
          </p:cNvSpPr>
          <p:nvPr/>
        </p:nvSpPr>
        <p:spPr bwMode="auto">
          <a:xfrm>
            <a:off x="560832" y="589876"/>
            <a:ext cx="8082662" cy="861774"/>
          </a:xfrm>
          <a:prstGeom prst="rect">
            <a:avLst/>
          </a:prstGeom>
          <a:noFill/>
          <a:ln w="9525">
            <a:noFill/>
            <a:miter lim="800000"/>
            <a:headEnd/>
            <a:tailEnd/>
          </a:ln>
          <a:effectLst/>
        </p:spPr>
        <p:txBody>
          <a:bodyPr wrap="none" anchor="ctr">
            <a:spAutoFit/>
          </a:bodyPr>
          <a:lstStyle/>
          <a:p>
            <a:pPr algn="ctr">
              <a:tabLst>
                <a:tab pos="3219450" algn="l"/>
              </a:tabLst>
              <a:defRPr/>
            </a:pPr>
            <a:r>
              <a:rPr lang="cs-CZ" sz="3200" b="1" dirty="0">
                <a:solidFill>
                  <a:srgbClr val="00476B"/>
                </a:solidFill>
                <a:effectLst>
                  <a:outerShdw blurRad="38100" dist="38100" dir="2700000" algn="tl">
                    <a:srgbClr val="000000">
                      <a:alpha val="43137"/>
                    </a:srgbClr>
                  </a:outerShdw>
                </a:effectLst>
                <a:latin typeface="Arial" charset="0"/>
              </a:rPr>
              <a:t>Výrazné tepelné ztráty zděných budov   </a:t>
            </a:r>
          </a:p>
          <a:p>
            <a:pPr>
              <a:tabLst>
                <a:tab pos="3219450" algn="l"/>
              </a:tabLst>
              <a:defRPr/>
            </a:pPr>
            <a:endParaRPr lang="cs-CZ" dirty="0"/>
          </a:p>
        </p:txBody>
      </p:sp>
      <p:sp>
        <p:nvSpPr>
          <p:cNvPr id="243717" name="Rectangle 4">
            <a:extLst>
              <a:ext uri="{FF2B5EF4-FFF2-40B4-BE49-F238E27FC236}">
                <a16:creationId xmlns:a16="http://schemas.microsoft.com/office/drawing/2014/main" id="{62A83B3C-AD64-CBAE-9AC9-B7CEBF52A77C}"/>
              </a:ext>
            </a:extLst>
          </p:cNvPr>
          <p:cNvSpPr>
            <a:spLocks noChangeArrowheads="1"/>
          </p:cNvSpPr>
          <p:nvPr/>
        </p:nvSpPr>
        <p:spPr bwMode="auto">
          <a:xfrm>
            <a:off x="2" y="2725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800"/>
          </a:p>
        </p:txBody>
      </p:sp>
      <p:pic>
        <p:nvPicPr>
          <p:cNvPr id="2" name="Picture 4">
            <a:extLst>
              <a:ext uri="{FF2B5EF4-FFF2-40B4-BE49-F238E27FC236}">
                <a16:creationId xmlns:a16="http://schemas.microsoft.com/office/drawing/2014/main" id="{754ACB6E-39A8-ACFE-3451-72DC292B7D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4615" y="6146290"/>
            <a:ext cx="1800000" cy="571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75CC8-734D-893C-A6E2-0DF54C2A0525}"/>
            </a:ext>
          </a:extLst>
        </p:cNvPr>
        <p:cNvGrpSpPr/>
        <p:nvPr/>
      </p:nvGrpSpPr>
      <p:grpSpPr>
        <a:xfrm>
          <a:off x="0" y="0"/>
          <a:ext cx="0" cy="0"/>
          <a:chOff x="0" y="0"/>
          <a:chExt cx="0" cy="0"/>
        </a:xfrm>
      </p:grpSpPr>
      <p:sp>
        <p:nvSpPr>
          <p:cNvPr id="65539" name="Rectangle 3">
            <a:extLst>
              <a:ext uri="{FF2B5EF4-FFF2-40B4-BE49-F238E27FC236}">
                <a16:creationId xmlns:a16="http://schemas.microsoft.com/office/drawing/2014/main" id="{97407C0C-6630-E8CE-608D-61BA5737D4C7}"/>
              </a:ext>
            </a:extLst>
          </p:cNvPr>
          <p:cNvSpPr>
            <a:spLocks noChangeArrowheads="1"/>
          </p:cNvSpPr>
          <p:nvPr/>
        </p:nvSpPr>
        <p:spPr bwMode="auto">
          <a:xfrm>
            <a:off x="530669" y="372161"/>
            <a:ext cx="8082662" cy="861774"/>
          </a:xfrm>
          <a:prstGeom prst="rect">
            <a:avLst/>
          </a:prstGeom>
          <a:noFill/>
          <a:ln w="9525">
            <a:noFill/>
            <a:miter lim="800000"/>
            <a:headEnd/>
            <a:tailEnd/>
          </a:ln>
          <a:effectLst/>
        </p:spPr>
        <p:txBody>
          <a:bodyPr wrap="none" anchor="ctr">
            <a:spAutoFit/>
          </a:bodyPr>
          <a:lstStyle/>
          <a:p>
            <a:pPr algn="ctr">
              <a:tabLst>
                <a:tab pos="3219450" algn="l"/>
              </a:tabLst>
              <a:defRPr/>
            </a:pPr>
            <a:r>
              <a:rPr lang="cs-CZ" sz="3200" b="1" dirty="0">
                <a:solidFill>
                  <a:srgbClr val="00476B"/>
                </a:solidFill>
                <a:effectLst>
                  <a:outerShdw blurRad="38100" dist="38100" dir="2700000" algn="tl">
                    <a:srgbClr val="000000">
                      <a:alpha val="43137"/>
                    </a:srgbClr>
                  </a:outerShdw>
                </a:effectLst>
                <a:latin typeface="Arial" charset="0"/>
              </a:rPr>
              <a:t>Výrazné tepelné ztráty zděných budov   </a:t>
            </a:r>
          </a:p>
          <a:p>
            <a:pPr>
              <a:tabLst>
                <a:tab pos="3219450" algn="l"/>
              </a:tabLst>
              <a:defRPr/>
            </a:pPr>
            <a:endParaRPr lang="cs-CZ" dirty="0"/>
          </a:p>
        </p:txBody>
      </p:sp>
      <p:sp>
        <p:nvSpPr>
          <p:cNvPr id="243717" name="Rectangle 4">
            <a:extLst>
              <a:ext uri="{FF2B5EF4-FFF2-40B4-BE49-F238E27FC236}">
                <a16:creationId xmlns:a16="http://schemas.microsoft.com/office/drawing/2014/main" id="{19FD720C-84B1-A6CD-F011-D1CF7EE8AFE5}"/>
              </a:ext>
            </a:extLst>
          </p:cNvPr>
          <p:cNvSpPr>
            <a:spLocks noChangeArrowheads="1"/>
          </p:cNvSpPr>
          <p:nvPr/>
        </p:nvSpPr>
        <p:spPr bwMode="auto">
          <a:xfrm>
            <a:off x="2" y="2725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800"/>
          </a:p>
        </p:txBody>
      </p:sp>
      <p:pic>
        <p:nvPicPr>
          <p:cNvPr id="1026" name="Picture 2">
            <a:extLst>
              <a:ext uri="{FF2B5EF4-FFF2-40B4-BE49-F238E27FC236}">
                <a16:creationId xmlns:a16="http://schemas.microsoft.com/office/drawing/2014/main" id="{0551DB10-C8BC-8CAF-0F93-F32C5B42DB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314" y="1158534"/>
            <a:ext cx="2879725" cy="216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D2CEF917-CEF9-6E7C-B15F-141643E2587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00275" y="1166472"/>
            <a:ext cx="2873375" cy="215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a:extLst>
              <a:ext uri="{FF2B5EF4-FFF2-40B4-BE49-F238E27FC236}">
                <a16:creationId xmlns:a16="http://schemas.microsoft.com/office/drawing/2014/main" id="{69A71921-4494-B527-B9E9-8141A5868B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4556" y="3254831"/>
            <a:ext cx="2879725" cy="216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a:extLst>
              <a:ext uri="{FF2B5EF4-FFF2-40B4-BE49-F238E27FC236}">
                <a16:creationId xmlns:a16="http://schemas.microsoft.com/office/drawing/2014/main" id="{9AE4F70C-09B0-3D1E-24F0-E91ADCB67D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2828" y="3017149"/>
            <a:ext cx="2879725" cy="216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a:extLst>
              <a:ext uri="{FF2B5EF4-FFF2-40B4-BE49-F238E27FC236}">
                <a16:creationId xmlns:a16="http://schemas.microsoft.com/office/drawing/2014/main" id="{7623C737-4EC2-1D95-A89B-AD0C339DFC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29143" y="4099031"/>
            <a:ext cx="2879725" cy="216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4">
            <a:extLst>
              <a:ext uri="{FF2B5EF4-FFF2-40B4-BE49-F238E27FC236}">
                <a16:creationId xmlns:a16="http://schemas.microsoft.com/office/drawing/2014/main" id="{A0AA54AB-D50C-AF9B-ADE4-6E71BC888CC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0762" y="6129983"/>
            <a:ext cx="1800000" cy="571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79042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8">
            <a:extLst>
              <a:ext uri="{FF2B5EF4-FFF2-40B4-BE49-F238E27FC236}">
                <a16:creationId xmlns:a16="http://schemas.microsoft.com/office/drawing/2014/main" id="{1BD9F648-B3A7-1539-15F0-02F95F4E25C7}"/>
              </a:ext>
            </a:extLst>
          </p:cNvPr>
          <p:cNvSpPr txBox="1">
            <a:spLocks noChangeArrowheads="1"/>
          </p:cNvSpPr>
          <p:nvPr/>
        </p:nvSpPr>
        <p:spPr bwMode="auto">
          <a:xfrm>
            <a:off x="164196" y="2232102"/>
            <a:ext cx="8569325" cy="1754326"/>
          </a:xfrm>
          <a:prstGeom prst="rect">
            <a:avLst/>
          </a:prstGeom>
          <a:noFill/>
          <a:ln w="9525">
            <a:noFill/>
            <a:miter lim="800000"/>
            <a:headEnd/>
            <a:tailEnd/>
          </a:ln>
        </p:spPr>
        <p:txBody>
          <a:bodyPr>
            <a:spAutoFit/>
          </a:bodyPr>
          <a:lstStyle/>
          <a:p>
            <a:pPr algn="just">
              <a:defRPr/>
            </a:pPr>
            <a:r>
              <a:rPr lang="cs-CZ" b="1" dirty="0">
                <a:solidFill>
                  <a:srgbClr val="FF0000"/>
                </a:solidFill>
                <a:effectLst>
                  <a:outerShdw blurRad="38100" dist="38100" dir="2700000" algn="tl">
                    <a:srgbClr val="000000">
                      <a:alpha val="43137"/>
                    </a:srgbClr>
                  </a:outerShdw>
                </a:effectLst>
                <a:latin typeface="Arial" charset="0"/>
              </a:rPr>
              <a:t>Percepční stabilita </a:t>
            </a:r>
            <a:r>
              <a:rPr lang="cs-CZ" b="1" dirty="0">
                <a:solidFill>
                  <a:srgbClr val="00476B"/>
                </a:solidFill>
                <a:effectLst>
                  <a:outerShdw blurRad="38100" dist="38100" dir="2700000" algn="tl">
                    <a:srgbClr val="000000">
                      <a:alpha val="43137"/>
                    </a:srgbClr>
                  </a:outerShdw>
                </a:effectLst>
                <a:latin typeface="Arial" charset="0"/>
              </a:rPr>
              <a:t>je schopnost konzistentně a stabilně vnímat svět navzdory měnícím se podmínkám. Je to jedna z hlavních vlastností vnímání a projevuje se například tím, že vnímáme předmět jako stejně velký a tvarově neměnný, i když se mění jeho vzdálenost nebo osvětlení. V psychologii se tento jev vysvětluje jako součást tzv. percepční konstantnosti, která umožňuje mozku vytvořit si stálý a spolehlivý obraz reality. </a:t>
            </a:r>
          </a:p>
        </p:txBody>
      </p:sp>
      <p:sp>
        <p:nvSpPr>
          <p:cNvPr id="5" name="TextovéPole 8">
            <a:extLst>
              <a:ext uri="{FF2B5EF4-FFF2-40B4-BE49-F238E27FC236}">
                <a16:creationId xmlns:a16="http://schemas.microsoft.com/office/drawing/2014/main" id="{1F8AB622-6E3C-24DC-4453-0EB172960DCB}"/>
              </a:ext>
            </a:extLst>
          </p:cNvPr>
          <p:cNvSpPr txBox="1">
            <a:spLocks noChangeArrowheads="1"/>
          </p:cNvSpPr>
          <p:nvPr/>
        </p:nvSpPr>
        <p:spPr bwMode="auto">
          <a:xfrm>
            <a:off x="164196" y="455613"/>
            <a:ext cx="8569325" cy="1569660"/>
          </a:xfrm>
          <a:prstGeom prst="rect">
            <a:avLst/>
          </a:prstGeom>
          <a:noFill/>
          <a:ln w="9525">
            <a:noFill/>
            <a:miter lim="800000"/>
            <a:headEnd/>
            <a:tailEnd/>
          </a:ln>
        </p:spPr>
        <p:txBody>
          <a:bodyPr>
            <a:spAutoFit/>
          </a:bodyPr>
          <a:lstStyle/>
          <a:p>
            <a:pPr algn="ctr" eaLnBrk="1" hangingPunct="1">
              <a:defRPr/>
            </a:pPr>
            <a:r>
              <a:rPr lang="cs-CZ" sz="2400" b="1" dirty="0">
                <a:solidFill>
                  <a:srgbClr val="00476B"/>
                </a:solidFill>
                <a:effectLst>
                  <a:outerShdw blurRad="38100" dist="38100" dir="2700000" algn="tl">
                    <a:srgbClr val="000000">
                      <a:alpha val="43137"/>
                    </a:srgbClr>
                  </a:outerShdw>
                </a:effectLst>
                <a:latin typeface="Arial" charset="0"/>
              </a:rPr>
              <a:t>Velká část vlastníků ve zděných budovách stále odmítá zateplování a renovace budov, i přes mnoho technických argumentů ( vysoká cena tepla, termovizní snímky, plísně v bytech, srovnání s již renovovanými budovami…)  </a:t>
            </a:r>
          </a:p>
        </p:txBody>
      </p:sp>
      <p:sp>
        <p:nvSpPr>
          <p:cNvPr id="6" name="TextovéPole 8">
            <a:extLst>
              <a:ext uri="{FF2B5EF4-FFF2-40B4-BE49-F238E27FC236}">
                <a16:creationId xmlns:a16="http://schemas.microsoft.com/office/drawing/2014/main" id="{4510CF84-E28A-842C-D664-9D6F6ACA6ABE}"/>
              </a:ext>
            </a:extLst>
          </p:cNvPr>
          <p:cNvSpPr txBox="1">
            <a:spLocks noChangeArrowheads="1"/>
          </p:cNvSpPr>
          <p:nvPr/>
        </p:nvSpPr>
        <p:spPr bwMode="auto">
          <a:xfrm>
            <a:off x="164195" y="4193257"/>
            <a:ext cx="8569325" cy="923330"/>
          </a:xfrm>
          <a:prstGeom prst="rect">
            <a:avLst/>
          </a:prstGeom>
          <a:noFill/>
          <a:ln w="9525">
            <a:noFill/>
            <a:miter lim="800000"/>
            <a:headEnd/>
            <a:tailEnd/>
          </a:ln>
        </p:spPr>
        <p:txBody>
          <a:bodyPr>
            <a:spAutoFit/>
          </a:bodyPr>
          <a:lstStyle/>
          <a:p>
            <a:pPr algn="just">
              <a:defRPr/>
            </a:pPr>
            <a:r>
              <a:rPr lang="cs-CZ" b="1" dirty="0">
                <a:solidFill>
                  <a:srgbClr val="FF0000"/>
                </a:solidFill>
                <a:effectLst>
                  <a:outerShdw blurRad="38100" dist="38100" dir="2700000" algn="tl">
                    <a:srgbClr val="000000">
                      <a:alpha val="43137"/>
                    </a:srgbClr>
                  </a:outerShdw>
                </a:effectLst>
                <a:latin typeface="Arial" charset="0"/>
              </a:rPr>
              <a:t>Percepční adaptace </a:t>
            </a:r>
            <a:r>
              <a:rPr lang="cs-CZ" b="1" dirty="0">
                <a:solidFill>
                  <a:srgbClr val="30537D"/>
                </a:solidFill>
                <a:effectLst>
                  <a:outerShdw blurRad="38100" dist="38100" dir="2700000" algn="tl">
                    <a:srgbClr val="000000">
                      <a:alpha val="43137"/>
                    </a:srgbClr>
                  </a:outerShdw>
                </a:effectLst>
                <a:latin typeface="Arial" charset="0"/>
              </a:rPr>
              <a:t>je přizpůsobení vnímání (percepce) vnějším podmínkám, kdy se mozek naučí méně vnímat neustále se opakující nebo neměnné podněty, aby se mohl lépe zaměřit na nové nebo důležité informace.</a:t>
            </a:r>
          </a:p>
        </p:txBody>
      </p:sp>
      <p:sp>
        <p:nvSpPr>
          <p:cNvPr id="2" name="Rectangle 2">
            <a:extLst>
              <a:ext uri="{FF2B5EF4-FFF2-40B4-BE49-F238E27FC236}">
                <a16:creationId xmlns:a16="http://schemas.microsoft.com/office/drawing/2014/main" id="{70CFD834-45A2-E4F5-181F-220568D24003}"/>
              </a:ext>
            </a:extLst>
          </p:cNvPr>
          <p:cNvSpPr txBox="1">
            <a:spLocks noChangeArrowheads="1"/>
          </p:cNvSpPr>
          <p:nvPr/>
        </p:nvSpPr>
        <p:spPr bwMode="auto">
          <a:xfrm>
            <a:off x="50754" y="5240112"/>
            <a:ext cx="8618290" cy="923330"/>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cs-CZ"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Nevnímáme pomalé a postupné změny. I pokud někde bydlím dlouhé desítky let, je to pocitově „furt dobrý“.   </a:t>
            </a:r>
          </a:p>
        </p:txBody>
      </p:sp>
      <p:pic>
        <p:nvPicPr>
          <p:cNvPr id="3" name="Picture 4">
            <a:extLst>
              <a:ext uri="{FF2B5EF4-FFF2-40B4-BE49-F238E27FC236}">
                <a16:creationId xmlns:a16="http://schemas.microsoft.com/office/drawing/2014/main" id="{1E99A256-D950-7B81-1DA8-D03AB12E0D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1486" y="6222490"/>
            <a:ext cx="1800000" cy="571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96212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E9EF67-2E49-B3B3-041D-33FE58130B70}"/>
            </a:ext>
          </a:extLst>
        </p:cNvPr>
        <p:cNvGrpSpPr/>
        <p:nvPr/>
      </p:nvGrpSpPr>
      <p:grpSpPr>
        <a:xfrm>
          <a:off x="0" y="0"/>
          <a:ext cx="0" cy="0"/>
          <a:chOff x="0" y="0"/>
          <a:chExt cx="0" cy="0"/>
        </a:xfrm>
      </p:grpSpPr>
      <p:pic>
        <p:nvPicPr>
          <p:cNvPr id="8" name="Obrázek 7" descr="Obsah obrázku text, snímek obrazovky, diagram, Písmo&#10;&#10;Obsah generovaný pomocí AI může být nesprávný.">
            <a:extLst>
              <a:ext uri="{FF2B5EF4-FFF2-40B4-BE49-F238E27FC236}">
                <a16:creationId xmlns:a16="http://schemas.microsoft.com/office/drawing/2014/main" id="{3C41B77A-73C5-6AC8-86A3-5EC819A16F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54150" y="2157155"/>
            <a:ext cx="6120000" cy="3105809"/>
          </a:xfrm>
          <a:prstGeom prst="rect">
            <a:avLst/>
          </a:prstGeom>
        </p:spPr>
      </p:pic>
      <p:sp>
        <p:nvSpPr>
          <p:cNvPr id="5" name="TextovéPole 8">
            <a:extLst>
              <a:ext uri="{FF2B5EF4-FFF2-40B4-BE49-F238E27FC236}">
                <a16:creationId xmlns:a16="http://schemas.microsoft.com/office/drawing/2014/main" id="{19E1B155-945E-F06F-0A78-5133B4A0E7D0}"/>
              </a:ext>
            </a:extLst>
          </p:cNvPr>
          <p:cNvSpPr txBox="1">
            <a:spLocks noChangeArrowheads="1"/>
          </p:cNvSpPr>
          <p:nvPr/>
        </p:nvSpPr>
        <p:spPr bwMode="auto">
          <a:xfrm>
            <a:off x="338179" y="314707"/>
            <a:ext cx="5484479" cy="523220"/>
          </a:xfrm>
          <a:prstGeom prst="rect">
            <a:avLst/>
          </a:prstGeom>
          <a:noFill/>
          <a:ln w="9525">
            <a:noFill/>
            <a:miter lim="800000"/>
            <a:headEnd/>
            <a:tailEnd/>
          </a:ln>
        </p:spPr>
        <p:txBody>
          <a:bodyPr wrap="square">
            <a:spAutoFit/>
          </a:bodyPr>
          <a:lstStyle/>
          <a:p>
            <a:pPr eaLnBrk="1" hangingPunct="1">
              <a:defRPr/>
            </a:pPr>
            <a:r>
              <a:rPr lang="cs-CZ" sz="2800" b="1" dirty="0">
                <a:solidFill>
                  <a:srgbClr val="00476B"/>
                </a:solidFill>
                <a:effectLst>
                  <a:outerShdw blurRad="38100" dist="38100" dir="2700000" algn="tl">
                    <a:srgbClr val="000000">
                      <a:alpha val="43137"/>
                    </a:srgbClr>
                  </a:outerShdw>
                </a:effectLst>
                <a:latin typeface="Arial" charset="0"/>
              </a:rPr>
              <a:t>Využití elektřiny z fotovoltaiky</a:t>
            </a:r>
          </a:p>
        </p:txBody>
      </p:sp>
      <p:sp>
        <p:nvSpPr>
          <p:cNvPr id="3" name="TextovéPole 2">
            <a:extLst>
              <a:ext uri="{FF2B5EF4-FFF2-40B4-BE49-F238E27FC236}">
                <a16:creationId xmlns:a16="http://schemas.microsoft.com/office/drawing/2014/main" id="{7A00763D-6F39-2232-53E4-647C9FBECBEC}"/>
              </a:ext>
            </a:extLst>
          </p:cNvPr>
          <p:cNvSpPr txBox="1"/>
          <p:nvPr/>
        </p:nvSpPr>
        <p:spPr>
          <a:xfrm>
            <a:off x="69852" y="1115435"/>
            <a:ext cx="5380263" cy="3139321"/>
          </a:xfrm>
          <a:prstGeom prst="rect">
            <a:avLst/>
          </a:prstGeom>
          <a:noFill/>
        </p:spPr>
        <p:txBody>
          <a:bodyPr wrap="square">
            <a:spAutoFit/>
          </a:bodyPr>
          <a:lstStyle/>
          <a:p>
            <a:pPr marL="285750" indent="-285750" algn="just">
              <a:buFontTx/>
              <a:buChar char="-"/>
            </a:pPr>
            <a:r>
              <a:rPr lang="cs-CZ" b="1" dirty="0">
                <a:solidFill>
                  <a:srgbClr val="00476B"/>
                </a:solidFill>
                <a:effectLst>
                  <a:outerShdw blurRad="38100" dist="38100" dir="2700000" algn="tl">
                    <a:srgbClr val="000000">
                      <a:alpha val="43137"/>
                    </a:srgbClr>
                  </a:outerShdw>
                </a:effectLst>
                <a:latin typeface="Calibri" panose="020F0502020204030204" pitchFamily="34" charset="0"/>
                <a:ea typeface="Aptos" panose="020B0004020202020204" pitchFamily="34" charset="0"/>
                <a:cs typeface="Aptos" panose="020B0004020202020204" pitchFamily="34" charset="0"/>
              </a:rPr>
              <a:t>rodinný dům</a:t>
            </a:r>
          </a:p>
          <a:p>
            <a:pPr marL="285750" indent="-285750" algn="just">
              <a:buFontTx/>
              <a:buChar char="-"/>
            </a:pPr>
            <a:r>
              <a:rPr lang="cs-CZ" b="1" dirty="0">
                <a:solidFill>
                  <a:srgbClr val="00476B"/>
                </a:solidFill>
                <a:effectLst>
                  <a:outerShdw blurRad="38100" dist="38100" dir="2700000" algn="tl">
                    <a:srgbClr val="000000">
                      <a:alpha val="43137"/>
                    </a:srgbClr>
                  </a:outerShdw>
                </a:effectLst>
                <a:latin typeface="Calibri" panose="020F0502020204030204" pitchFamily="34" charset="0"/>
                <a:ea typeface="Aptos" panose="020B0004020202020204" pitchFamily="34" charset="0"/>
                <a:cs typeface="Aptos" panose="020B0004020202020204" pitchFamily="34" charset="0"/>
              </a:rPr>
              <a:t>FV panely 8,1 kWp</a:t>
            </a:r>
          </a:p>
          <a:p>
            <a:pPr marL="285750" indent="-285750" algn="just">
              <a:buFontTx/>
              <a:buChar char="-"/>
            </a:pPr>
            <a:r>
              <a:rPr lang="cs-CZ" b="1" dirty="0">
                <a:solidFill>
                  <a:srgbClr val="00476B"/>
                </a:solidFill>
                <a:effectLst>
                  <a:outerShdw blurRad="38100" dist="38100" dir="2700000" algn="tl">
                    <a:srgbClr val="000000">
                      <a:alpha val="43137"/>
                    </a:srgbClr>
                  </a:outerShdw>
                </a:effectLst>
                <a:latin typeface="Calibri" panose="020F0502020204030204" pitchFamily="34" charset="0"/>
                <a:ea typeface="Aptos" panose="020B0004020202020204" pitchFamily="34" charset="0"/>
                <a:cs typeface="Aptos" panose="020B0004020202020204" pitchFamily="34" charset="0"/>
              </a:rPr>
              <a:t>baterie 10,65 kW</a:t>
            </a:r>
          </a:p>
          <a:p>
            <a:pPr marL="285750" indent="-285750" algn="just">
              <a:buFontTx/>
              <a:buChar char="-"/>
            </a:pPr>
            <a:r>
              <a:rPr lang="cs-CZ" b="1" dirty="0">
                <a:solidFill>
                  <a:srgbClr val="00476B"/>
                </a:solidFill>
                <a:effectLst>
                  <a:outerShdw blurRad="38100" dist="38100" dir="2700000" algn="tl">
                    <a:srgbClr val="000000">
                      <a:alpha val="43137"/>
                    </a:srgbClr>
                  </a:outerShdw>
                </a:effectLst>
                <a:latin typeface="Calibri" panose="020F0502020204030204" pitchFamily="34" charset="0"/>
                <a:ea typeface="Aptos" panose="020B0004020202020204" pitchFamily="34" charset="0"/>
                <a:cs typeface="Aptos" panose="020B0004020202020204" pitchFamily="34" charset="0"/>
              </a:rPr>
              <a:t>trvale doma 2 lidé</a:t>
            </a:r>
          </a:p>
          <a:p>
            <a:pPr marL="285750" indent="-285750" algn="just">
              <a:buFontTx/>
              <a:buChar char="-"/>
            </a:pPr>
            <a:r>
              <a:rPr lang="cs-CZ" b="1" dirty="0">
                <a:solidFill>
                  <a:srgbClr val="00476B"/>
                </a:solidFill>
                <a:effectLst>
                  <a:outerShdw blurRad="38100" dist="38100" dir="2700000" algn="tl">
                    <a:srgbClr val="000000">
                      <a:alpha val="43137"/>
                    </a:srgbClr>
                  </a:outerShdw>
                </a:effectLst>
                <a:latin typeface="Calibri" panose="020F0502020204030204" pitchFamily="34" charset="0"/>
                <a:ea typeface="Aptos" panose="020B0004020202020204" pitchFamily="34" charset="0"/>
                <a:cs typeface="Aptos" panose="020B0004020202020204" pitchFamily="34" charset="0"/>
              </a:rPr>
              <a:t>kancelář pracovníka IT</a:t>
            </a:r>
          </a:p>
          <a:p>
            <a:pPr marL="285750" indent="-285750" algn="just">
              <a:buFontTx/>
              <a:buChar char="-"/>
            </a:pPr>
            <a:r>
              <a:rPr lang="cs-CZ" b="1" dirty="0">
                <a:solidFill>
                  <a:srgbClr val="00476B"/>
                </a:solidFill>
                <a:effectLst>
                  <a:outerShdw blurRad="38100" dist="38100" dir="2700000" algn="tl">
                    <a:srgbClr val="000000">
                      <a:alpha val="43137"/>
                    </a:srgbClr>
                  </a:outerShdw>
                </a:effectLst>
                <a:latin typeface="Calibri" panose="020F0502020204030204" pitchFamily="34" charset="0"/>
                <a:ea typeface="Aptos" panose="020B0004020202020204" pitchFamily="34" charset="0"/>
                <a:cs typeface="Aptos" panose="020B0004020202020204" pitchFamily="34" charset="0"/>
              </a:rPr>
              <a:t>elektrický ohřev teplé vody</a:t>
            </a:r>
          </a:p>
          <a:p>
            <a:pPr marL="285750" indent="-285750" algn="just">
              <a:buFontTx/>
              <a:buChar char="-"/>
            </a:pPr>
            <a:r>
              <a:rPr lang="cs-CZ" b="1" dirty="0">
                <a:solidFill>
                  <a:srgbClr val="00476B"/>
                </a:solidFill>
                <a:effectLst>
                  <a:outerShdw blurRad="38100" dist="38100" dir="2700000" algn="tl">
                    <a:srgbClr val="000000">
                      <a:alpha val="43137"/>
                    </a:srgbClr>
                  </a:outerShdw>
                </a:effectLst>
                <a:latin typeface="Calibri" panose="020F0502020204030204" pitchFamily="34" charset="0"/>
                <a:ea typeface="Aptos" panose="020B0004020202020204" pitchFamily="34" charset="0"/>
                <a:cs typeface="Aptos" panose="020B0004020202020204" pitchFamily="34" charset="0"/>
              </a:rPr>
              <a:t>elektrické vytápění</a:t>
            </a:r>
          </a:p>
          <a:p>
            <a:pPr marL="285750" indent="-285750" algn="just">
              <a:buFontTx/>
              <a:buChar char="-"/>
            </a:pPr>
            <a:r>
              <a:rPr lang="cs-CZ" b="1" dirty="0">
                <a:solidFill>
                  <a:srgbClr val="00476B"/>
                </a:solidFill>
                <a:effectLst>
                  <a:outerShdw blurRad="38100" dist="38100" dir="2700000" algn="tl">
                    <a:srgbClr val="000000">
                      <a:alpha val="43137"/>
                    </a:srgbClr>
                  </a:outerShdw>
                </a:effectLst>
                <a:latin typeface="Calibri" panose="020F0502020204030204" pitchFamily="34" charset="0"/>
                <a:ea typeface="Aptos" panose="020B0004020202020204" pitchFamily="34" charset="0"/>
                <a:cs typeface="Aptos" panose="020B0004020202020204" pitchFamily="34" charset="0"/>
              </a:rPr>
              <a:t>klimatizace</a:t>
            </a:r>
          </a:p>
          <a:p>
            <a:pPr marL="285750" indent="-285750" algn="just">
              <a:buFontTx/>
              <a:buChar char="-"/>
            </a:pPr>
            <a:r>
              <a:rPr lang="cs-CZ" b="1" dirty="0">
                <a:solidFill>
                  <a:srgbClr val="00476B"/>
                </a:solidFill>
                <a:effectLst>
                  <a:outerShdw blurRad="38100" dist="38100" dir="2700000" algn="tl">
                    <a:srgbClr val="000000">
                      <a:alpha val="43137"/>
                    </a:srgbClr>
                  </a:outerShdw>
                </a:effectLst>
                <a:latin typeface="Calibri" panose="020F0502020204030204" pitchFamily="34" charset="0"/>
                <a:ea typeface="Aptos" panose="020B0004020202020204" pitchFamily="34" charset="0"/>
                <a:cs typeface="Aptos" panose="020B0004020202020204" pitchFamily="34" charset="0"/>
              </a:rPr>
              <a:t>vyhřívaný bazén</a:t>
            </a:r>
          </a:p>
          <a:p>
            <a:pPr marL="285750" indent="-285750" algn="just">
              <a:buFontTx/>
              <a:buChar char="-"/>
            </a:pPr>
            <a:r>
              <a:rPr lang="cs-CZ" b="1" dirty="0">
                <a:solidFill>
                  <a:srgbClr val="00476B"/>
                </a:solidFill>
                <a:effectLst>
                  <a:outerShdw blurRad="38100" dist="38100" dir="2700000" algn="tl">
                    <a:srgbClr val="000000">
                      <a:alpha val="43137"/>
                    </a:srgbClr>
                  </a:outerShdw>
                </a:effectLst>
                <a:latin typeface="Calibri" panose="020F0502020204030204" pitchFamily="34" charset="0"/>
                <a:ea typeface="Aptos" panose="020B0004020202020204" pitchFamily="34" charset="0"/>
                <a:cs typeface="Aptos" panose="020B0004020202020204" pitchFamily="34" charset="0"/>
              </a:rPr>
              <a:t>závlaha atd.</a:t>
            </a:r>
          </a:p>
          <a:p>
            <a:pPr marL="285750" indent="-285750" algn="just">
              <a:buFontTx/>
              <a:buChar char="-"/>
            </a:pPr>
            <a:r>
              <a:rPr lang="cs-CZ" b="1" dirty="0">
                <a:solidFill>
                  <a:srgbClr val="00476B"/>
                </a:solidFill>
                <a:effectLst>
                  <a:outerShdw blurRad="38100" dist="38100" dir="2700000" algn="tl">
                    <a:srgbClr val="000000">
                      <a:alpha val="43137"/>
                    </a:srgbClr>
                  </a:outerShdw>
                </a:effectLst>
                <a:latin typeface="Calibri" panose="020F0502020204030204" pitchFamily="34" charset="0"/>
                <a:ea typeface="Aptos" panose="020B0004020202020204" pitchFamily="34" charset="0"/>
                <a:cs typeface="Aptos" panose="020B0004020202020204" pitchFamily="34" charset="0"/>
              </a:rPr>
              <a:t>využití elektřiny ze systému ( 2022 - 2025 ) 59,25 % </a:t>
            </a:r>
            <a:endParaRPr lang="cs-CZ" sz="2000" b="1" dirty="0">
              <a:solidFill>
                <a:srgbClr val="00476B"/>
              </a:solidFill>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Aptos" panose="020B0004020202020204" pitchFamily="34" charset="0"/>
            </a:endParaRPr>
          </a:p>
        </p:txBody>
      </p:sp>
      <p:sp>
        <p:nvSpPr>
          <p:cNvPr id="9" name="Ovál 8">
            <a:extLst>
              <a:ext uri="{FF2B5EF4-FFF2-40B4-BE49-F238E27FC236}">
                <a16:creationId xmlns:a16="http://schemas.microsoft.com/office/drawing/2014/main" id="{C9D5C061-D004-0F3B-FA7B-2DA5CC373A3A}"/>
              </a:ext>
            </a:extLst>
          </p:cNvPr>
          <p:cNvSpPr/>
          <p:nvPr/>
        </p:nvSpPr>
        <p:spPr>
          <a:xfrm>
            <a:off x="7098546" y="3084269"/>
            <a:ext cx="893308" cy="428625"/>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0" name="TextovéPole 9">
            <a:extLst>
              <a:ext uri="{FF2B5EF4-FFF2-40B4-BE49-F238E27FC236}">
                <a16:creationId xmlns:a16="http://schemas.microsoft.com/office/drawing/2014/main" id="{A09FC238-887D-8EC6-6A2C-ADED7E02DCAC}"/>
              </a:ext>
            </a:extLst>
          </p:cNvPr>
          <p:cNvSpPr txBox="1"/>
          <p:nvPr/>
        </p:nvSpPr>
        <p:spPr>
          <a:xfrm>
            <a:off x="338179" y="5262964"/>
            <a:ext cx="8359648" cy="1200329"/>
          </a:xfrm>
          <a:prstGeom prst="rect">
            <a:avLst/>
          </a:prstGeom>
          <a:noFill/>
        </p:spPr>
        <p:txBody>
          <a:bodyPr wrap="square">
            <a:spAutoFit/>
          </a:bodyPr>
          <a:lstStyle/>
          <a:p>
            <a:pPr algn="ctr"/>
            <a:r>
              <a:rPr lang="cs-CZ" sz="2400" b="1" dirty="0">
                <a:solidFill>
                  <a:srgbClr val="FF0000"/>
                </a:solidFill>
                <a:effectLst>
                  <a:outerShdw blurRad="38100" dist="38100" dir="2700000" algn="tl">
                    <a:srgbClr val="000000">
                      <a:alpha val="43137"/>
                    </a:srgbClr>
                  </a:outerShdw>
                </a:effectLst>
                <a:latin typeface="Calibri" panose="020F0502020204030204" pitchFamily="34" charset="0"/>
                <a:ea typeface="Aptos" panose="020B0004020202020204" pitchFamily="34" charset="0"/>
                <a:cs typeface="Aptos" panose="020B0004020202020204" pitchFamily="34" charset="0"/>
              </a:rPr>
              <a:t>V CN instalačních firem bývá standardně využitelnost &gt; 90 % a návratnost 3 - 4 roky, a to i u bytových domů, kde je využitelnost ještě výrazně nižší.    </a:t>
            </a:r>
            <a:endParaRPr lang="cs-CZ" sz="2400" b="1" dirty="0">
              <a:solidFill>
                <a:srgbClr val="FF0000"/>
              </a:solidFill>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Aptos" panose="020B0004020202020204" pitchFamily="34" charset="0"/>
            </a:endParaRPr>
          </a:p>
        </p:txBody>
      </p:sp>
      <p:pic>
        <p:nvPicPr>
          <p:cNvPr id="12" name="Obrázek 11" descr="Obsah obrázku budova, venku, obloha, mrak&#10;&#10;Obsah generovaný pomocí AI může být nesprávný.">
            <a:extLst>
              <a:ext uri="{FF2B5EF4-FFF2-40B4-BE49-F238E27FC236}">
                <a16:creationId xmlns:a16="http://schemas.microsoft.com/office/drawing/2014/main" id="{E3C82F6E-5230-BF41-6E45-987B8FC87F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9015" y="102934"/>
            <a:ext cx="2700000" cy="2025000"/>
          </a:xfrm>
          <a:prstGeom prst="rect">
            <a:avLst/>
          </a:prstGeom>
        </p:spPr>
      </p:pic>
      <p:pic>
        <p:nvPicPr>
          <p:cNvPr id="2" name="Picture 4">
            <a:extLst>
              <a:ext uri="{FF2B5EF4-FFF2-40B4-BE49-F238E27FC236}">
                <a16:creationId xmlns:a16="http://schemas.microsoft.com/office/drawing/2014/main" id="{CAB4D5D5-4B9C-D5C5-2ED7-0700C43974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7701" y="6190078"/>
            <a:ext cx="1800000" cy="571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86548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1CC77-F9D5-C018-C7DA-85002D4E8BEC}"/>
            </a:ext>
          </a:extLst>
        </p:cNvPr>
        <p:cNvGrpSpPr/>
        <p:nvPr/>
      </p:nvGrpSpPr>
      <p:grpSpPr>
        <a:xfrm>
          <a:off x="0" y="0"/>
          <a:ext cx="0" cy="0"/>
          <a:chOff x="0" y="0"/>
          <a:chExt cx="0" cy="0"/>
        </a:xfrm>
      </p:grpSpPr>
      <p:sp>
        <p:nvSpPr>
          <p:cNvPr id="4" name="TextovéPole 8">
            <a:extLst>
              <a:ext uri="{FF2B5EF4-FFF2-40B4-BE49-F238E27FC236}">
                <a16:creationId xmlns:a16="http://schemas.microsoft.com/office/drawing/2014/main" id="{A463294B-9FF8-D2F4-516E-57F702A21FEB}"/>
              </a:ext>
            </a:extLst>
          </p:cNvPr>
          <p:cNvSpPr txBox="1">
            <a:spLocks noChangeArrowheads="1"/>
          </p:cNvSpPr>
          <p:nvPr/>
        </p:nvSpPr>
        <p:spPr bwMode="auto">
          <a:xfrm>
            <a:off x="258298" y="1027200"/>
            <a:ext cx="8457184" cy="830997"/>
          </a:xfrm>
          <a:prstGeom prst="rect">
            <a:avLst/>
          </a:prstGeom>
          <a:noFill/>
          <a:ln w="9525">
            <a:noFill/>
            <a:miter lim="800000"/>
            <a:headEnd/>
            <a:tailEnd/>
          </a:ln>
        </p:spPr>
        <p:txBody>
          <a:bodyPr wrap="square">
            <a:spAutoFit/>
          </a:bodyPr>
          <a:lstStyle/>
          <a:p>
            <a:pPr algn="ctr"/>
            <a:r>
              <a:rPr lang="cs-CZ" sz="2400" b="1" dirty="0" err="1">
                <a:solidFill>
                  <a:srgbClr val="FF0000"/>
                </a:solidFill>
                <a:effectLst>
                  <a:outerShdw blurRad="38100" dist="38100" dir="2700000" algn="tl">
                    <a:srgbClr val="000000">
                      <a:alpha val="43137"/>
                    </a:srgbClr>
                  </a:outerShdw>
                </a:effectLst>
                <a:latin typeface="Arial" charset="0"/>
              </a:rPr>
              <a:t>Hypervigilance</a:t>
            </a:r>
            <a:r>
              <a:rPr lang="cs-CZ" sz="2400" b="1" dirty="0">
                <a:solidFill>
                  <a:srgbClr val="00476B"/>
                </a:solidFill>
                <a:effectLst>
                  <a:outerShdw blurRad="38100" dist="38100" dir="2700000" algn="tl">
                    <a:srgbClr val="000000">
                      <a:alpha val="43137"/>
                    </a:srgbClr>
                  </a:outerShdw>
                </a:effectLst>
                <a:latin typeface="Arial" charset="0"/>
              </a:rPr>
              <a:t> je nadměrná koncentrace pozornosti, zvýšená bdělost a ostražitost. </a:t>
            </a:r>
          </a:p>
        </p:txBody>
      </p:sp>
      <p:sp>
        <p:nvSpPr>
          <p:cNvPr id="2" name="Rectangle 2">
            <a:extLst>
              <a:ext uri="{FF2B5EF4-FFF2-40B4-BE49-F238E27FC236}">
                <a16:creationId xmlns:a16="http://schemas.microsoft.com/office/drawing/2014/main" id="{D66D579F-2446-1788-984C-89D69479EE89}"/>
              </a:ext>
            </a:extLst>
          </p:cNvPr>
          <p:cNvSpPr txBox="1">
            <a:spLocks noChangeArrowheads="1"/>
          </p:cNvSpPr>
          <p:nvPr/>
        </p:nvSpPr>
        <p:spPr bwMode="auto">
          <a:xfrm>
            <a:off x="103148" y="2230244"/>
            <a:ext cx="9060366" cy="2564780"/>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cs-CZ"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Brzdou renovací jsou tedy často i předchozí špatné zkušenosti a obava, že mě někdo ošidí či okrade. Prací nás všech je tedy kultivace trhu a budování dobré pověsti, že nejsme všichni </a:t>
            </a:r>
            <a:r>
              <a:rPr lang="cs-CZ" sz="24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energošmejdi</a:t>
            </a:r>
            <a:r>
              <a:rPr lang="cs-CZ"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co chtějí jen vysát peníze vlastníků budov a státní dotace. </a:t>
            </a:r>
          </a:p>
        </p:txBody>
      </p:sp>
      <p:pic>
        <p:nvPicPr>
          <p:cNvPr id="3" name="Picture 4">
            <a:extLst>
              <a:ext uri="{FF2B5EF4-FFF2-40B4-BE49-F238E27FC236}">
                <a16:creationId xmlns:a16="http://schemas.microsoft.com/office/drawing/2014/main" id="{E571E4E4-7B5C-9CEC-1CE8-969C8E9512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2532" y="6122844"/>
            <a:ext cx="1800000" cy="571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79791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139A42-4CA2-09EE-6C56-178DAF458762}"/>
            </a:ext>
          </a:extLst>
        </p:cNvPr>
        <p:cNvGrpSpPr/>
        <p:nvPr/>
      </p:nvGrpSpPr>
      <p:grpSpPr>
        <a:xfrm>
          <a:off x="0" y="0"/>
          <a:ext cx="0" cy="0"/>
          <a:chOff x="0" y="0"/>
          <a:chExt cx="0" cy="0"/>
        </a:xfrm>
      </p:grpSpPr>
      <p:sp>
        <p:nvSpPr>
          <p:cNvPr id="5" name="TextovéPole 8">
            <a:extLst>
              <a:ext uri="{FF2B5EF4-FFF2-40B4-BE49-F238E27FC236}">
                <a16:creationId xmlns:a16="http://schemas.microsoft.com/office/drawing/2014/main" id="{6495FE2B-1D7D-DEAA-243C-266C8AEB50AF}"/>
              </a:ext>
            </a:extLst>
          </p:cNvPr>
          <p:cNvSpPr txBox="1">
            <a:spLocks noChangeArrowheads="1"/>
          </p:cNvSpPr>
          <p:nvPr/>
        </p:nvSpPr>
        <p:spPr bwMode="auto">
          <a:xfrm>
            <a:off x="164196" y="455615"/>
            <a:ext cx="8569325" cy="830997"/>
          </a:xfrm>
          <a:prstGeom prst="rect">
            <a:avLst/>
          </a:prstGeom>
          <a:noFill/>
          <a:ln w="9525">
            <a:noFill/>
            <a:miter lim="800000"/>
            <a:headEnd/>
            <a:tailEnd/>
          </a:ln>
        </p:spPr>
        <p:txBody>
          <a:bodyPr>
            <a:spAutoFit/>
          </a:bodyPr>
          <a:lstStyle/>
          <a:p>
            <a:pPr algn="ctr" eaLnBrk="1" hangingPunct="1">
              <a:defRPr/>
            </a:pPr>
            <a:r>
              <a:rPr lang="cs-CZ" sz="2400" b="1" dirty="0">
                <a:solidFill>
                  <a:srgbClr val="00476B"/>
                </a:solidFill>
                <a:effectLst>
                  <a:outerShdw blurRad="38100" dist="38100" dir="2700000" algn="tl">
                    <a:srgbClr val="000000">
                      <a:alpha val="43137"/>
                    </a:srgbClr>
                  </a:outerShdw>
                </a:effectLst>
                <a:latin typeface="Arial" charset="0"/>
              </a:rPr>
              <a:t>Banky dávají při lepší třídě energetické náročnosti lepší úrokovou sazbu. Např. mezi C a B může být rozdíl 0,2 %</a:t>
            </a:r>
          </a:p>
        </p:txBody>
      </p:sp>
      <p:pic>
        <p:nvPicPr>
          <p:cNvPr id="3" name="Obrázek 2">
            <a:extLst>
              <a:ext uri="{FF2B5EF4-FFF2-40B4-BE49-F238E27FC236}">
                <a16:creationId xmlns:a16="http://schemas.microsoft.com/office/drawing/2014/main" id="{CCD246E6-FEF0-655E-AC1C-EAE91F4E4962}"/>
              </a:ext>
            </a:extLst>
          </p:cNvPr>
          <p:cNvPicPr>
            <a:picLocks noChangeAspect="1"/>
          </p:cNvPicPr>
          <p:nvPr/>
        </p:nvPicPr>
        <p:blipFill>
          <a:blip r:embed="rId2"/>
          <a:stretch>
            <a:fillRect/>
          </a:stretch>
        </p:blipFill>
        <p:spPr>
          <a:xfrm>
            <a:off x="287337" y="1538388"/>
            <a:ext cx="3600000" cy="3182782"/>
          </a:xfrm>
          <a:prstGeom prst="rect">
            <a:avLst/>
          </a:prstGeom>
        </p:spPr>
      </p:pic>
      <p:pic>
        <p:nvPicPr>
          <p:cNvPr id="8" name="Obrázek 7">
            <a:extLst>
              <a:ext uri="{FF2B5EF4-FFF2-40B4-BE49-F238E27FC236}">
                <a16:creationId xmlns:a16="http://schemas.microsoft.com/office/drawing/2014/main" id="{EB0FD832-F5EA-78F0-0CE2-658CED4C491B}"/>
              </a:ext>
            </a:extLst>
          </p:cNvPr>
          <p:cNvPicPr>
            <a:picLocks noChangeAspect="1"/>
          </p:cNvPicPr>
          <p:nvPr/>
        </p:nvPicPr>
        <p:blipFill>
          <a:blip r:embed="rId3"/>
          <a:stretch>
            <a:fillRect/>
          </a:stretch>
        </p:blipFill>
        <p:spPr>
          <a:xfrm>
            <a:off x="4217815" y="1538388"/>
            <a:ext cx="3600000" cy="3168000"/>
          </a:xfrm>
          <a:prstGeom prst="rect">
            <a:avLst/>
          </a:prstGeom>
        </p:spPr>
      </p:pic>
      <p:sp>
        <p:nvSpPr>
          <p:cNvPr id="9" name="TextovéPole 8">
            <a:extLst>
              <a:ext uri="{FF2B5EF4-FFF2-40B4-BE49-F238E27FC236}">
                <a16:creationId xmlns:a16="http://schemas.microsoft.com/office/drawing/2014/main" id="{2C9ECDEB-A1F4-EC0C-433E-D731671D5B33}"/>
              </a:ext>
            </a:extLst>
          </p:cNvPr>
          <p:cNvSpPr txBox="1">
            <a:spLocks noChangeArrowheads="1"/>
          </p:cNvSpPr>
          <p:nvPr/>
        </p:nvSpPr>
        <p:spPr bwMode="auto">
          <a:xfrm>
            <a:off x="287339" y="4958168"/>
            <a:ext cx="8569325" cy="461665"/>
          </a:xfrm>
          <a:prstGeom prst="rect">
            <a:avLst/>
          </a:prstGeom>
          <a:noFill/>
          <a:ln w="9525">
            <a:noFill/>
            <a:miter lim="800000"/>
            <a:headEnd/>
            <a:tailEnd/>
          </a:ln>
        </p:spPr>
        <p:txBody>
          <a:bodyPr>
            <a:spAutoFit/>
          </a:bodyPr>
          <a:lstStyle/>
          <a:p>
            <a:pPr algn="ctr" eaLnBrk="1" hangingPunct="1">
              <a:defRPr/>
            </a:pPr>
            <a:r>
              <a:rPr lang="cs-CZ" sz="2400" b="1" dirty="0">
                <a:solidFill>
                  <a:srgbClr val="00476B"/>
                </a:solidFill>
                <a:effectLst>
                  <a:outerShdw blurRad="38100" dist="38100" dir="2700000" algn="tl">
                    <a:srgbClr val="000000">
                      <a:alpha val="43137"/>
                    </a:srgbClr>
                  </a:outerShdw>
                </a:effectLst>
                <a:latin typeface="Arial" charset="0"/>
              </a:rPr>
              <a:t>Rozdíl při hypotéce 5 mil. Kč na 25 let činí 174 tis. Kč</a:t>
            </a:r>
          </a:p>
        </p:txBody>
      </p:sp>
      <p:pic>
        <p:nvPicPr>
          <p:cNvPr id="2" name="Picture 4">
            <a:extLst>
              <a:ext uri="{FF2B5EF4-FFF2-40B4-BE49-F238E27FC236}">
                <a16:creationId xmlns:a16="http://schemas.microsoft.com/office/drawing/2014/main" id="{ACE5D681-7292-E097-B177-B8E142D34A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5979" y="6116868"/>
            <a:ext cx="1800000" cy="571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0138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02D1A-C652-B07D-B12D-5F71DD04B962}"/>
            </a:ext>
          </a:extLst>
        </p:cNvPr>
        <p:cNvGrpSpPr/>
        <p:nvPr/>
      </p:nvGrpSpPr>
      <p:grpSpPr>
        <a:xfrm>
          <a:off x="0" y="0"/>
          <a:ext cx="0" cy="0"/>
          <a:chOff x="0" y="0"/>
          <a:chExt cx="0" cy="0"/>
        </a:xfrm>
      </p:grpSpPr>
      <p:sp>
        <p:nvSpPr>
          <p:cNvPr id="5" name="TextovéPole 4">
            <a:extLst>
              <a:ext uri="{FF2B5EF4-FFF2-40B4-BE49-F238E27FC236}">
                <a16:creationId xmlns:a16="http://schemas.microsoft.com/office/drawing/2014/main" id="{9C0608DA-895F-6B2F-A3DA-87FFFC5A2B70}"/>
              </a:ext>
            </a:extLst>
          </p:cNvPr>
          <p:cNvSpPr txBox="1"/>
          <p:nvPr/>
        </p:nvSpPr>
        <p:spPr>
          <a:xfrm>
            <a:off x="67235" y="196409"/>
            <a:ext cx="8915400" cy="4656980"/>
          </a:xfrm>
          <a:prstGeom prst="rect">
            <a:avLst/>
          </a:prstGeom>
          <a:noFill/>
        </p:spPr>
        <p:txBody>
          <a:bodyPr wrap="square">
            <a:spAutoFit/>
          </a:bodyPr>
          <a:lstStyle/>
          <a:p>
            <a:pPr>
              <a:lnSpc>
                <a:spcPct val="107000"/>
              </a:lnSpc>
              <a:spcAft>
                <a:spcPts val="800"/>
              </a:spcAft>
            </a:pPr>
            <a:r>
              <a:rPr lang="cs-CZ" sz="1400" b="1" kern="100" dirty="0">
                <a:solidFill>
                  <a:srgbClr val="FF0000"/>
                </a:solidFill>
                <a:effectLst>
                  <a:outerShdw blurRad="38100" dist="38100" dir="2700000" algn="tl">
                    <a:srgbClr val="000000">
                      <a:alpha val="43137"/>
                    </a:srgbClr>
                  </a:outerShdw>
                </a:effectLst>
                <a:ea typeface="Aptos" panose="020B0004020202020204" pitchFamily="34" charset="0"/>
                <a:cs typeface="Times New Roman" panose="02020603050405020304" pitchFamily="18" charset="0"/>
              </a:rPr>
              <a:t>Stavební zákon - § 160</a:t>
            </a:r>
          </a:p>
          <a:p>
            <a:pPr algn="just">
              <a:lnSpc>
                <a:spcPct val="107000"/>
              </a:lnSpc>
              <a:spcAft>
                <a:spcPts val="800"/>
              </a:spcAft>
            </a:pPr>
            <a:r>
              <a:rPr lang="cs-CZ" sz="1400" b="1" kern="100" dirty="0">
                <a:solidFill>
                  <a:srgbClr val="30537D"/>
                </a:solidFill>
                <a:effectLst>
                  <a:outerShdw blurRad="38100" dist="38100" dir="2700000" algn="tl">
                    <a:srgbClr val="000000">
                      <a:alpha val="43137"/>
                    </a:srgbClr>
                  </a:outerShdw>
                </a:effectLst>
                <a:ea typeface="Aptos" panose="020B0004020202020204" pitchFamily="34" charset="0"/>
                <a:cs typeface="Times New Roman" panose="02020603050405020304" pitchFamily="18" charset="0"/>
              </a:rPr>
              <a:t>(1) Stavebník je povinen pro účely projednání záměru podle tohoto zákona opatřit stanovenou dokumentaci. Vyžaduje-li zákon zpracování projektové dokumentace osobou k tomu oprávněnou, je stavebník povinen zajistit zpracování projektové dokumentace takovou osobou, pokud nemá potřebné oprávnění sám.</a:t>
            </a:r>
          </a:p>
          <a:p>
            <a:pPr algn="just">
              <a:lnSpc>
                <a:spcPct val="107000"/>
              </a:lnSpc>
              <a:spcAft>
                <a:spcPts val="800"/>
              </a:spcAft>
            </a:pPr>
            <a:r>
              <a:rPr lang="cs-CZ" sz="1400" b="1" kern="100" dirty="0">
                <a:solidFill>
                  <a:srgbClr val="30537D"/>
                </a:solidFill>
                <a:effectLst>
                  <a:outerShdw blurRad="38100" dist="38100" dir="2700000" algn="tl">
                    <a:srgbClr val="000000">
                      <a:alpha val="43137"/>
                    </a:srgbClr>
                  </a:outerShdw>
                </a:effectLst>
                <a:ea typeface="Aptos" panose="020B0004020202020204" pitchFamily="34" charset="0"/>
                <a:cs typeface="Times New Roman" panose="02020603050405020304" pitchFamily="18" charset="0"/>
              </a:rPr>
              <a:t>(2) Stavebník je v případě stavby, zařízení nebo terénní úpravy podléhající povolení podle tohoto zákona povinen</a:t>
            </a:r>
          </a:p>
          <a:p>
            <a:pPr algn="just">
              <a:lnSpc>
                <a:spcPct val="107000"/>
              </a:lnSpc>
              <a:spcAft>
                <a:spcPts val="800"/>
              </a:spcAft>
            </a:pPr>
            <a:r>
              <a:rPr lang="cs-CZ" sz="1400" b="1" kern="100" dirty="0">
                <a:solidFill>
                  <a:srgbClr val="30537D"/>
                </a:solidFill>
                <a:effectLst>
                  <a:outerShdw blurRad="38100" dist="38100" dir="2700000" algn="tl">
                    <a:srgbClr val="000000">
                      <a:alpha val="43137"/>
                    </a:srgbClr>
                  </a:outerShdw>
                </a:effectLst>
                <a:ea typeface="Aptos" panose="020B0004020202020204" pitchFamily="34" charset="0"/>
                <a:cs typeface="Times New Roman" panose="02020603050405020304" pitchFamily="18" charset="0"/>
              </a:rPr>
              <a:t>h) při výstavbě, </a:t>
            </a:r>
            <a:r>
              <a:rPr lang="cs-CZ" sz="1400" b="1" kern="100" dirty="0">
                <a:solidFill>
                  <a:srgbClr val="FF0000"/>
                </a:solidFill>
                <a:effectLst>
                  <a:outerShdw blurRad="38100" dist="38100" dir="2700000" algn="tl">
                    <a:srgbClr val="000000">
                      <a:alpha val="43137"/>
                    </a:srgbClr>
                  </a:outerShdw>
                </a:effectLst>
                <a:ea typeface="Aptos" panose="020B0004020202020204" pitchFamily="34" charset="0"/>
                <a:cs typeface="Times New Roman" panose="02020603050405020304" pitchFamily="18" charset="0"/>
              </a:rPr>
              <a:t>nejpozději k žádosti o vydání kolaudačního rozhodnutí</a:t>
            </a:r>
            <a:r>
              <a:rPr lang="cs-CZ" sz="1400" b="1" kern="100" dirty="0">
                <a:solidFill>
                  <a:srgbClr val="30537D"/>
                </a:solidFill>
                <a:effectLst>
                  <a:outerShdw blurRad="38100" dist="38100" dir="2700000" algn="tl">
                    <a:srgbClr val="000000">
                      <a:alpha val="43137"/>
                    </a:srgbClr>
                  </a:outerShdw>
                </a:effectLst>
                <a:ea typeface="Aptos" panose="020B0004020202020204" pitchFamily="34" charset="0"/>
                <a:cs typeface="Times New Roman" panose="02020603050405020304" pitchFamily="18" charset="0"/>
              </a:rPr>
              <a:t>, pokud jiný právní předpis nestanoví jinak, opatřit průkaz energetické náročnosti budovy, je-li vyžadován jiným právním předpisem.</a:t>
            </a:r>
          </a:p>
          <a:p>
            <a:pPr algn="just">
              <a:lnSpc>
                <a:spcPct val="107000"/>
              </a:lnSpc>
              <a:spcAft>
                <a:spcPts val="800"/>
              </a:spcAft>
            </a:pPr>
            <a:r>
              <a:rPr lang="cs-CZ" sz="1400" b="1" kern="100" dirty="0">
                <a:solidFill>
                  <a:srgbClr val="FF0000"/>
                </a:solidFill>
                <a:effectLst>
                  <a:outerShdw blurRad="38100" dist="38100" dir="2700000" algn="tl">
                    <a:srgbClr val="000000">
                      <a:alpha val="43137"/>
                    </a:srgbClr>
                  </a:outerShdw>
                </a:effectLst>
                <a:ea typeface="Aptos" panose="020B0004020202020204" pitchFamily="34" charset="0"/>
                <a:cs typeface="Times New Roman" panose="02020603050405020304" pitchFamily="18" charset="0"/>
              </a:rPr>
              <a:t>Stavební zákon - § 232</a:t>
            </a:r>
          </a:p>
          <a:p>
            <a:pPr algn="just">
              <a:lnSpc>
                <a:spcPct val="107000"/>
              </a:lnSpc>
              <a:spcAft>
                <a:spcPts val="800"/>
              </a:spcAft>
            </a:pPr>
            <a:r>
              <a:rPr lang="cs-CZ" sz="1400" b="1" kern="100" dirty="0">
                <a:solidFill>
                  <a:srgbClr val="30537D"/>
                </a:solidFill>
                <a:effectLst>
                  <a:outerShdw blurRad="38100" dist="38100" dir="2700000" algn="tl">
                    <a:srgbClr val="000000">
                      <a:alpha val="43137"/>
                    </a:srgbClr>
                  </a:outerShdw>
                </a:effectLst>
                <a:ea typeface="Aptos" panose="020B0004020202020204" pitchFamily="34" charset="0"/>
                <a:cs typeface="Times New Roman" panose="02020603050405020304" pitchFamily="18" charset="0"/>
              </a:rPr>
              <a:t>(1) </a:t>
            </a:r>
            <a:r>
              <a:rPr lang="cs-CZ" sz="1400" b="1" kern="100" dirty="0">
                <a:solidFill>
                  <a:srgbClr val="FF0000"/>
                </a:solidFill>
                <a:effectLst>
                  <a:outerShdw blurRad="38100" dist="38100" dir="2700000" algn="tl">
                    <a:srgbClr val="000000">
                      <a:alpha val="43137"/>
                    </a:srgbClr>
                  </a:outerShdw>
                </a:effectLst>
                <a:ea typeface="Aptos" panose="020B0004020202020204" pitchFamily="34" charset="0"/>
                <a:cs typeface="Times New Roman" panose="02020603050405020304" pitchFamily="18" charset="0"/>
              </a:rPr>
              <a:t>Žádost o vydání kolaudačního rozhodnutí </a:t>
            </a:r>
            <a:r>
              <a:rPr lang="cs-CZ" sz="1400" b="1" kern="100" dirty="0">
                <a:solidFill>
                  <a:srgbClr val="30537D"/>
                </a:solidFill>
                <a:effectLst>
                  <a:outerShdw blurRad="38100" dist="38100" dir="2700000" algn="tl">
                    <a:srgbClr val="000000">
                      <a:alpha val="43137"/>
                    </a:srgbClr>
                  </a:outerShdw>
                </a:effectLst>
                <a:ea typeface="Aptos" panose="020B0004020202020204" pitchFamily="34" charset="0"/>
                <a:cs typeface="Times New Roman" panose="02020603050405020304" pitchFamily="18" charset="0"/>
              </a:rPr>
              <a:t>obsahuje kromě obecných náležitostí podle správního řádu identifikační číslo stavby, předpokládaný termín dokončení stavby a popis odchylek od dokumentace pro povolení stavby.</a:t>
            </a:r>
          </a:p>
          <a:p>
            <a:pPr algn="just">
              <a:lnSpc>
                <a:spcPct val="107000"/>
              </a:lnSpc>
              <a:spcAft>
                <a:spcPts val="800"/>
              </a:spcAft>
            </a:pPr>
            <a:r>
              <a:rPr lang="cs-CZ" sz="1400" b="1" kern="100" dirty="0">
                <a:solidFill>
                  <a:srgbClr val="30537D"/>
                </a:solidFill>
                <a:effectLst>
                  <a:outerShdw blurRad="38100" dist="38100" dir="2700000" algn="tl">
                    <a:srgbClr val="000000">
                      <a:alpha val="43137"/>
                    </a:srgbClr>
                  </a:outerShdw>
                </a:effectLst>
                <a:ea typeface="Aptos" panose="020B0004020202020204" pitchFamily="34" charset="0"/>
                <a:cs typeface="Times New Roman" panose="02020603050405020304" pitchFamily="18" charset="0"/>
              </a:rPr>
              <a:t>(2) Součástí žádosti je</a:t>
            </a:r>
          </a:p>
          <a:p>
            <a:pPr algn="just">
              <a:lnSpc>
                <a:spcPct val="107000"/>
              </a:lnSpc>
              <a:buNone/>
            </a:pPr>
            <a:r>
              <a:rPr lang="cs-CZ" sz="1400" b="1" kern="100" dirty="0">
                <a:solidFill>
                  <a:srgbClr val="30537D"/>
                </a:solidFill>
                <a:effectLst>
                  <a:outerShdw blurRad="38100" dist="38100" dir="2700000" algn="tl">
                    <a:srgbClr val="000000">
                      <a:alpha val="43137"/>
                    </a:srgbClr>
                  </a:outerShdw>
                </a:effectLst>
                <a:ea typeface="Aptos" panose="020B0004020202020204" pitchFamily="34" charset="0"/>
                <a:cs typeface="Times New Roman" panose="02020603050405020304" pitchFamily="18" charset="0"/>
              </a:rPr>
              <a:t>a) dokumentace pro povolení stavby s vyznačením odchylek, došlo-li k nepodstatné odchylce oproti ověřené projektové dokumentaci,</a:t>
            </a:r>
          </a:p>
          <a:p>
            <a:pPr algn="just">
              <a:lnSpc>
                <a:spcPct val="107000"/>
              </a:lnSpc>
              <a:buNone/>
            </a:pPr>
            <a:r>
              <a:rPr lang="cs-CZ" sz="1400" b="1" kern="100" dirty="0">
                <a:solidFill>
                  <a:srgbClr val="30537D"/>
                </a:solidFill>
                <a:effectLst>
                  <a:outerShdw blurRad="38100" dist="38100" dir="2700000" algn="tl">
                    <a:srgbClr val="000000">
                      <a:alpha val="43137"/>
                    </a:srgbClr>
                  </a:outerShdw>
                </a:effectLst>
                <a:ea typeface="Aptos" panose="020B0004020202020204" pitchFamily="34" charset="0"/>
                <a:cs typeface="Times New Roman" panose="02020603050405020304" pitchFamily="18" charset="0"/>
              </a:rPr>
              <a:t>…</a:t>
            </a:r>
          </a:p>
          <a:p>
            <a:pPr algn="just">
              <a:lnSpc>
                <a:spcPct val="107000"/>
              </a:lnSpc>
              <a:spcAft>
                <a:spcPts val="800"/>
              </a:spcAft>
            </a:pPr>
            <a:r>
              <a:rPr lang="cs-CZ" sz="1400" b="1" kern="100" dirty="0">
                <a:solidFill>
                  <a:srgbClr val="30537D"/>
                </a:solidFill>
                <a:effectLst>
                  <a:outerShdw blurRad="38100" dist="38100" dir="2700000" algn="tl">
                    <a:srgbClr val="000000">
                      <a:alpha val="43137"/>
                    </a:srgbClr>
                  </a:outerShdw>
                </a:effectLst>
                <a:ea typeface="Aptos" panose="020B0004020202020204" pitchFamily="34" charset="0"/>
                <a:cs typeface="Times New Roman" panose="02020603050405020304" pitchFamily="18" charset="0"/>
              </a:rPr>
              <a:t>h) </a:t>
            </a:r>
            <a:r>
              <a:rPr lang="cs-CZ" sz="1400" b="1" kern="100" dirty="0">
                <a:solidFill>
                  <a:srgbClr val="FF0000"/>
                </a:solidFill>
                <a:effectLst>
                  <a:outerShdw blurRad="38100" dist="38100" dir="2700000" algn="tl">
                    <a:srgbClr val="000000">
                      <a:alpha val="43137"/>
                    </a:srgbClr>
                  </a:outerShdw>
                </a:effectLst>
                <a:ea typeface="Aptos" panose="020B0004020202020204" pitchFamily="34" charset="0"/>
                <a:cs typeface="Times New Roman" panose="02020603050405020304" pitchFamily="18" charset="0"/>
              </a:rPr>
              <a:t>průkaz energetické náročnosti budovy</a:t>
            </a:r>
            <a:r>
              <a:rPr lang="cs-CZ" sz="1400" b="1" kern="100" dirty="0">
                <a:solidFill>
                  <a:srgbClr val="30537D"/>
                </a:solidFill>
                <a:effectLst>
                  <a:outerShdw blurRad="38100" dist="38100" dir="2700000" algn="tl">
                    <a:srgbClr val="000000">
                      <a:alpha val="43137"/>
                    </a:srgbClr>
                  </a:outerShdw>
                </a:effectLst>
                <a:ea typeface="Aptos" panose="020B0004020202020204" pitchFamily="34" charset="0"/>
                <a:cs typeface="Times New Roman" panose="02020603050405020304" pitchFamily="18" charset="0"/>
              </a:rPr>
              <a:t>, je-li vyžadován jiným právním předpisem</a:t>
            </a:r>
            <a:r>
              <a:rPr lang="cs-CZ" sz="1400" kern="100" dirty="0">
                <a:solidFill>
                  <a:srgbClr val="30537D"/>
                </a:solidFill>
                <a:effectLst>
                  <a:outerShdw blurRad="38100" dist="38100" dir="2700000" algn="tl">
                    <a:srgbClr val="000000">
                      <a:alpha val="43137"/>
                    </a:srgbClr>
                  </a:outerShdw>
                </a:effectLst>
                <a:ea typeface="Aptos" panose="020B0004020202020204" pitchFamily="34" charset="0"/>
                <a:cs typeface="Times New Roman" panose="02020603050405020304" pitchFamily="18" charset="0"/>
              </a:rPr>
              <a:t>.</a:t>
            </a:r>
          </a:p>
          <a:p>
            <a:pPr>
              <a:lnSpc>
                <a:spcPct val="107000"/>
              </a:lnSpc>
              <a:spcAft>
                <a:spcPts val="800"/>
              </a:spcAft>
            </a:pPr>
            <a:endParaRPr lang="cs-CZ" kern="100" dirty="0">
              <a:latin typeface="Aptos" panose="020B0004020202020204" pitchFamily="34" charset="0"/>
              <a:ea typeface="Aptos" panose="020B0004020202020204" pitchFamily="34" charset="0"/>
              <a:cs typeface="Times New Roman" panose="02020603050405020304" pitchFamily="18" charset="0"/>
            </a:endParaRPr>
          </a:p>
        </p:txBody>
      </p:sp>
      <p:sp>
        <p:nvSpPr>
          <p:cNvPr id="2" name="Rectangle 2">
            <a:extLst>
              <a:ext uri="{FF2B5EF4-FFF2-40B4-BE49-F238E27FC236}">
                <a16:creationId xmlns:a16="http://schemas.microsoft.com/office/drawing/2014/main" id="{692B3870-9D27-816D-F85A-73E2814F72D1}"/>
              </a:ext>
            </a:extLst>
          </p:cNvPr>
          <p:cNvSpPr txBox="1">
            <a:spLocks noChangeArrowheads="1"/>
          </p:cNvSpPr>
          <p:nvPr/>
        </p:nvSpPr>
        <p:spPr>
          <a:xfrm>
            <a:off x="316008" y="4853389"/>
            <a:ext cx="8156713" cy="1204686"/>
          </a:xfrm>
          <a:prstGeom prst="rect">
            <a:avLst/>
          </a:prstGeom>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pPr algn="ctr">
              <a:lnSpc>
                <a:spcPct val="120000"/>
              </a:lnSpc>
              <a:defRPr/>
            </a:pPr>
            <a:r>
              <a:rPr lang="cs-CZ" altLang="cs-CZ" sz="3100" dirty="0">
                <a:solidFill>
                  <a:srgbClr val="FF0000"/>
                </a:solidFill>
                <a:effectLst>
                  <a:outerShdw blurRad="38100" dist="38100" dir="2700000" algn="tl">
                    <a:srgbClr val="000000">
                      <a:alpha val="43137"/>
                    </a:srgbClr>
                  </a:outerShdw>
                </a:effectLst>
              </a:rPr>
              <a:t>Projektanti a stavebníci tedy přestali objednávat </a:t>
            </a:r>
            <a:r>
              <a:rPr lang="cs-CZ" altLang="cs-CZ" sz="3100" dirty="0" err="1">
                <a:solidFill>
                  <a:srgbClr val="FF0000"/>
                </a:solidFill>
                <a:effectLst>
                  <a:outerShdw blurRad="38100" dist="38100" dir="2700000" algn="tl">
                    <a:srgbClr val="000000">
                      <a:alpha val="43137"/>
                    </a:srgbClr>
                  </a:outerShdw>
                </a:effectLst>
              </a:rPr>
              <a:t>PENBy</a:t>
            </a:r>
            <a:r>
              <a:rPr lang="cs-CZ" altLang="cs-CZ" sz="3100" dirty="0">
                <a:solidFill>
                  <a:srgbClr val="FF0000"/>
                </a:solidFill>
                <a:effectLst>
                  <a:outerShdw blurRad="38100" dist="38100" dir="2700000" algn="tl">
                    <a:srgbClr val="000000">
                      <a:alpha val="43137"/>
                    </a:srgbClr>
                  </a:outerShdw>
                </a:effectLst>
              </a:rPr>
              <a:t> ve fázi stavebního povolení. Co ale bude se stavbou, která bude dokončená, ale u kolaudace nedostane PENB ? </a:t>
            </a:r>
            <a:br>
              <a:rPr lang="cs-CZ" altLang="cs-CZ" sz="2000" dirty="0"/>
            </a:br>
            <a:endParaRPr lang="cs-CZ" altLang="cs-CZ" sz="2000" dirty="0"/>
          </a:p>
        </p:txBody>
      </p:sp>
      <p:pic>
        <p:nvPicPr>
          <p:cNvPr id="3" name="Picture 4">
            <a:extLst>
              <a:ext uri="{FF2B5EF4-FFF2-40B4-BE49-F238E27FC236}">
                <a16:creationId xmlns:a16="http://schemas.microsoft.com/office/drawing/2014/main" id="{3A390A69-0E44-820A-807A-2035B0619A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2635" y="6090558"/>
            <a:ext cx="1800000" cy="571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19783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A95CE-5B83-BB5D-1DFE-D67F6FBB8B3B}"/>
            </a:ext>
          </a:extLst>
        </p:cNvPr>
        <p:cNvGrpSpPr/>
        <p:nvPr/>
      </p:nvGrpSpPr>
      <p:grpSpPr>
        <a:xfrm>
          <a:off x="0" y="0"/>
          <a:ext cx="0" cy="0"/>
          <a:chOff x="0" y="0"/>
          <a:chExt cx="0" cy="0"/>
        </a:xfrm>
      </p:grpSpPr>
      <p:sp>
        <p:nvSpPr>
          <p:cNvPr id="5" name="TextovéPole 4">
            <a:extLst>
              <a:ext uri="{FF2B5EF4-FFF2-40B4-BE49-F238E27FC236}">
                <a16:creationId xmlns:a16="http://schemas.microsoft.com/office/drawing/2014/main" id="{4891D4FB-E951-DB47-AED0-1F0A562F6DDE}"/>
              </a:ext>
            </a:extLst>
          </p:cNvPr>
          <p:cNvSpPr txBox="1"/>
          <p:nvPr/>
        </p:nvSpPr>
        <p:spPr>
          <a:xfrm>
            <a:off x="67235" y="196411"/>
            <a:ext cx="8915400" cy="4938147"/>
          </a:xfrm>
          <a:prstGeom prst="rect">
            <a:avLst/>
          </a:prstGeom>
          <a:noFill/>
        </p:spPr>
        <p:txBody>
          <a:bodyPr wrap="square">
            <a:spAutoFit/>
          </a:bodyPr>
          <a:lstStyle/>
          <a:p>
            <a:pPr>
              <a:lnSpc>
                <a:spcPct val="107000"/>
              </a:lnSpc>
              <a:spcAft>
                <a:spcPts val="800"/>
              </a:spcAft>
            </a:pPr>
            <a:r>
              <a:rPr lang="cs-CZ" sz="1400" b="1" kern="100" dirty="0">
                <a:solidFill>
                  <a:srgbClr val="FF0000"/>
                </a:solidFill>
                <a:effectLst>
                  <a:outerShdw blurRad="38100" dist="38100" dir="2700000" algn="tl">
                    <a:srgbClr val="000000">
                      <a:alpha val="43137"/>
                    </a:srgbClr>
                  </a:outerShdw>
                </a:effectLst>
                <a:ea typeface="Aptos" panose="020B0004020202020204" pitchFamily="34" charset="0"/>
                <a:cs typeface="Times New Roman" panose="02020603050405020304" pitchFamily="18" charset="0"/>
              </a:rPr>
              <a:t>406/2000 Sb. - § 7 Snižování energetické náročnosti budov</a:t>
            </a:r>
          </a:p>
          <a:p>
            <a:pPr algn="just">
              <a:lnSpc>
                <a:spcPct val="107000"/>
              </a:lnSpc>
              <a:spcAft>
                <a:spcPts val="800"/>
              </a:spcAft>
            </a:pPr>
            <a:r>
              <a:rPr lang="cs-CZ" sz="1400" b="1" kern="100" dirty="0">
                <a:solidFill>
                  <a:srgbClr val="00476B"/>
                </a:solidFill>
                <a:effectLst>
                  <a:outerShdw blurRad="38100" dist="38100" dir="2700000" algn="tl">
                    <a:srgbClr val="000000">
                      <a:alpha val="43137"/>
                    </a:srgbClr>
                  </a:outerShdw>
                </a:effectLst>
                <a:ea typeface="Aptos" panose="020B0004020202020204" pitchFamily="34" charset="0"/>
                <a:cs typeface="Times New Roman" panose="02020603050405020304" pitchFamily="18" charset="0"/>
              </a:rPr>
              <a:t>(1) V případě </a:t>
            </a:r>
            <a:r>
              <a:rPr lang="cs-CZ" sz="1400" b="1" kern="100" dirty="0">
                <a:solidFill>
                  <a:srgbClr val="FF0000"/>
                </a:solidFill>
                <a:effectLst>
                  <a:outerShdw blurRad="38100" dist="38100" dir="2700000" algn="tl">
                    <a:srgbClr val="000000">
                      <a:alpha val="43137"/>
                    </a:srgbClr>
                  </a:outerShdw>
                </a:effectLst>
                <a:ea typeface="Aptos" panose="020B0004020202020204" pitchFamily="34" charset="0"/>
                <a:cs typeface="Times New Roman" panose="02020603050405020304" pitchFamily="18" charset="0"/>
              </a:rPr>
              <a:t>výstavby nové budovy </a:t>
            </a:r>
            <a:r>
              <a:rPr lang="cs-CZ" sz="1400" b="1" kern="100" dirty="0">
                <a:solidFill>
                  <a:srgbClr val="00476B"/>
                </a:solidFill>
                <a:effectLst>
                  <a:outerShdw blurRad="38100" dist="38100" dir="2700000" algn="tl">
                    <a:srgbClr val="000000">
                      <a:alpha val="43137"/>
                    </a:srgbClr>
                  </a:outerShdw>
                </a:effectLst>
                <a:ea typeface="Aptos" panose="020B0004020202020204" pitchFamily="34" charset="0"/>
                <a:cs typeface="Times New Roman" panose="02020603050405020304" pitchFamily="18" charset="0"/>
              </a:rPr>
              <a:t>je stavebník povinen plnit požadavky na energetickou náročnost budovy s téměř nulovou spotřebou energie stanovené prováděcím právním předpisem, </a:t>
            </a:r>
            <a:r>
              <a:rPr lang="cs-CZ" sz="1400" b="1" kern="100" dirty="0">
                <a:solidFill>
                  <a:srgbClr val="FF0000"/>
                </a:solidFill>
                <a:effectLst>
                  <a:outerShdw blurRad="38100" dist="38100" dir="2700000" algn="tl">
                    <a:srgbClr val="000000">
                      <a:alpha val="43137"/>
                    </a:srgbClr>
                  </a:outerShdw>
                </a:effectLst>
                <a:ea typeface="Aptos" panose="020B0004020202020204" pitchFamily="34" charset="0"/>
                <a:cs typeface="Times New Roman" panose="02020603050405020304" pitchFamily="18" charset="0"/>
              </a:rPr>
              <a:t>a to podle jeho právního stavu účinného ke dni nabytí právní moci rozhodnutí o povolení záměru </a:t>
            </a:r>
            <a:r>
              <a:rPr lang="cs-CZ" sz="1400" b="1" kern="100" dirty="0">
                <a:solidFill>
                  <a:srgbClr val="00476B"/>
                </a:solidFill>
                <a:effectLst>
                  <a:outerShdw blurRad="38100" dist="38100" dir="2700000" algn="tl">
                    <a:srgbClr val="000000">
                      <a:alpha val="43137"/>
                    </a:srgbClr>
                  </a:outerShdw>
                </a:effectLst>
                <a:ea typeface="Aptos" panose="020B0004020202020204" pitchFamily="34" charset="0"/>
                <a:cs typeface="Times New Roman" panose="02020603050405020304" pitchFamily="18" charset="0"/>
              </a:rPr>
              <a:t>podle stavebního zákona. Stavebník rovněž </a:t>
            </a:r>
            <a:r>
              <a:rPr lang="cs-CZ" sz="1400" b="1" kern="100" dirty="0">
                <a:solidFill>
                  <a:srgbClr val="FF0000"/>
                </a:solidFill>
                <a:effectLst>
                  <a:outerShdw blurRad="38100" dist="38100" dir="2700000" algn="tl">
                    <a:srgbClr val="000000">
                      <a:alpha val="43137"/>
                    </a:srgbClr>
                  </a:outerShdw>
                </a:effectLst>
                <a:ea typeface="Aptos" panose="020B0004020202020204" pitchFamily="34" charset="0"/>
                <a:cs typeface="Times New Roman" panose="02020603050405020304" pitchFamily="18" charset="0"/>
              </a:rPr>
              <a:t>na vyžádání stavebního úřadu nebo kontrolního orgánu </a:t>
            </a:r>
            <a:r>
              <a:rPr lang="cs-CZ" sz="1400" b="1" kern="100" dirty="0">
                <a:solidFill>
                  <a:srgbClr val="30537D"/>
                </a:solidFill>
                <a:effectLst>
                  <a:outerShdw blurRad="38100" dist="38100" dir="2700000" algn="tl">
                    <a:srgbClr val="000000">
                      <a:alpha val="43137"/>
                    </a:srgbClr>
                  </a:outerShdw>
                </a:effectLst>
                <a:ea typeface="Aptos" panose="020B0004020202020204" pitchFamily="34" charset="0"/>
                <a:cs typeface="Times New Roman" panose="02020603050405020304" pitchFamily="18" charset="0"/>
              </a:rPr>
              <a:t>podle tohoto zákona dokládá splnění požadavků na energetickou náročnost budovy </a:t>
            </a:r>
            <a:r>
              <a:rPr lang="cs-CZ" sz="1400" b="1" kern="100" dirty="0">
                <a:solidFill>
                  <a:srgbClr val="FF0000"/>
                </a:solidFill>
                <a:effectLst>
                  <a:outerShdw blurRad="38100" dist="38100" dir="2700000" algn="tl">
                    <a:srgbClr val="000000">
                      <a:alpha val="43137"/>
                    </a:srgbClr>
                  </a:outerShdw>
                </a:effectLst>
                <a:ea typeface="Aptos" panose="020B0004020202020204" pitchFamily="34" charset="0"/>
                <a:cs typeface="Times New Roman" panose="02020603050405020304" pitchFamily="18" charset="0"/>
              </a:rPr>
              <a:t>v průběhu provádění stavby</a:t>
            </a:r>
            <a:r>
              <a:rPr lang="cs-CZ" sz="1400" b="1" kern="100" dirty="0">
                <a:solidFill>
                  <a:srgbClr val="00476B"/>
                </a:solidFill>
                <a:effectLst>
                  <a:outerShdw blurRad="38100" dist="38100" dir="2700000" algn="tl">
                    <a:srgbClr val="000000">
                      <a:alpha val="43137"/>
                    </a:srgbClr>
                  </a:outerShdw>
                </a:effectLst>
                <a:ea typeface="Aptos" panose="020B0004020202020204" pitchFamily="34" charset="0"/>
                <a:cs typeface="Times New Roman" panose="02020603050405020304" pitchFamily="18" charset="0"/>
              </a:rPr>
              <a:t>, a to </a:t>
            </a:r>
            <a:r>
              <a:rPr lang="cs-CZ" sz="1400" b="1" kern="100" dirty="0">
                <a:solidFill>
                  <a:srgbClr val="FF0000"/>
                </a:solidFill>
                <a:effectLst>
                  <a:outerShdw blurRad="38100" dist="38100" dir="2700000" algn="tl">
                    <a:srgbClr val="000000">
                      <a:alpha val="43137"/>
                    </a:srgbClr>
                  </a:outerShdw>
                </a:effectLst>
                <a:ea typeface="Aptos" panose="020B0004020202020204" pitchFamily="34" charset="0"/>
                <a:cs typeface="Times New Roman" panose="02020603050405020304" pitchFamily="18" charset="0"/>
              </a:rPr>
              <a:t>průkazem energetické náročnosti budovy </a:t>
            </a:r>
            <a:r>
              <a:rPr lang="cs-CZ" sz="1400" b="1" kern="100" dirty="0">
                <a:solidFill>
                  <a:srgbClr val="00476B"/>
                </a:solidFill>
                <a:effectLst>
                  <a:outerShdw blurRad="38100" dist="38100" dir="2700000" algn="tl">
                    <a:srgbClr val="000000">
                      <a:alpha val="43137"/>
                    </a:srgbClr>
                  </a:outerShdw>
                </a:effectLst>
                <a:ea typeface="Aptos" panose="020B0004020202020204" pitchFamily="34" charset="0"/>
                <a:cs typeface="Times New Roman" panose="02020603050405020304" pitchFamily="18" charset="0"/>
              </a:rPr>
              <a:t>zpracovaným </a:t>
            </a:r>
            <a:r>
              <a:rPr lang="cs-CZ" sz="1400" b="1" kern="100" dirty="0">
                <a:solidFill>
                  <a:srgbClr val="FF0000"/>
                </a:solidFill>
                <a:effectLst>
                  <a:outerShdw blurRad="38100" dist="38100" dir="2700000" algn="tl">
                    <a:srgbClr val="000000">
                      <a:alpha val="43137"/>
                    </a:srgbClr>
                  </a:outerShdw>
                </a:effectLst>
                <a:ea typeface="Aptos" panose="020B0004020202020204" pitchFamily="34" charset="0"/>
                <a:cs typeface="Times New Roman" panose="02020603050405020304" pitchFamily="18" charset="0"/>
              </a:rPr>
              <a:t>podle dokumentace pro provádění stavby</a:t>
            </a:r>
            <a:r>
              <a:rPr lang="cs-CZ" sz="1400" b="1" kern="100" dirty="0">
                <a:solidFill>
                  <a:srgbClr val="00476B"/>
                </a:solidFill>
                <a:effectLst>
                  <a:outerShdw blurRad="38100" dist="38100" dir="2700000" algn="tl">
                    <a:srgbClr val="000000">
                      <a:alpha val="43137"/>
                    </a:srgbClr>
                  </a:outerShdw>
                </a:effectLst>
                <a:ea typeface="Aptos" panose="020B0004020202020204" pitchFamily="34" charset="0"/>
                <a:cs typeface="Times New Roman" panose="02020603050405020304" pitchFamily="18" charset="0"/>
              </a:rPr>
              <a:t>. Splnění požadavků na energetickou náročnost budovy dokládá stavebník k žádosti o vydání kolaudačního rozhodnutí průkazem energetické náročnosti budovy zpracovaným podle skutečného provedení stavby.</a:t>
            </a:r>
          </a:p>
          <a:p>
            <a:pPr algn="just">
              <a:lnSpc>
                <a:spcPct val="107000"/>
              </a:lnSpc>
              <a:spcAft>
                <a:spcPts val="800"/>
              </a:spcAft>
            </a:pPr>
            <a:r>
              <a:rPr lang="cs-CZ" sz="1400" b="1" kern="100" dirty="0">
                <a:solidFill>
                  <a:srgbClr val="00476B"/>
                </a:solidFill>
                <a:effectLst>
                  <a:outerShdw blurRad="38100" dist="38100" dir="2700000" algn="tl">
                    <a:srgbClr val="000000">
                      <a:alpha val="43137"/>
                    </a:srgbClr>
                  </a:outerShdw>
                </a:effectLst>
                <a:ea typeface="Aptos" panose="020B0004020202020204" pitchFamily="34" charset="0"/>
                <a:cs typeface="Times New Roman" panose="02020603050405020304" pitchFamily="18" charset="0"/>
              </a:rPr>
              <a:t>(2) V případě </a:t>
            </a:r>
            <a:r>
              <a:rPr lang="cs-CZ" sz="1400" b="1" kern="100" dirty="0">
                <a:solidFill>
                  <a:srgbClr val="FF0000"/>
                </a:solidFill>
                <a:effectLst>
                  <a:outerShdw blurRad="38100" dist="38100" dir="2700000" algn="tl">
                    <a:srgbClr val="000000">
                      <a:alpha val="43137"/>
                    </a:srgbClr>
                  </a:outerShdw>
                </a:effectLst>
                <a:ea typeface="Aptos" panose="020B0004020202020204" pitchFamily="34" charset="0"/>
                <a:cs typeface="Times New Roman" panose="02020603050405020304" pitchFamily="18" charset="0"/>
              </a:rPr>
              <a:t>větší změny dokončené budovy </a:t>
            </a:r>
            <a:r>
              <a:rPr lang="cs-CZ" sz="1400" b="1" kern="100" dirty="0">
                <a:solidFill>
                  <a:srgbClr val="00476B"/>
                </a:solidFill>
                <a:effectLst>
                  <a:outerShdw blurRad="38100" dist="38100" dir="2700000" algn="tl">
                    <a:srgbClr val="000000">
                      <a:alpha val="43137"/>
                    </a:srgbClr>
                  </a:outerShdw>
                </a:effectLst>
                <a:ea typeface="Aptos" panose="020B0004020202020204" pitchFamily="34" charset="0"/>
                <a:cs typeface="Times New Roman" panose="02020603050405020304" pitchFamily="18" charset="0"/>
              </a:rPr>
              <a:t>jsou stavebník, vlastník budovy, společenství vlastníků jednotek nebo v případě, že společenství vlastníků jednotek nevzniklo, správce povinni plnit požadavky na energetickou náročnost budovy stanovené prováděcím právním předpisem, a to </a:t>
            </a:r>
            <a:r>
              <a:rPr lang="cs-CZ" sz="1400" b="1" kern="100" dirty="0">
                <a:solidFill>
                  <a:srgbClr val="FF0000"/>
                </a:solidFill>
                <a:effectLst>
                  <a:outerShdw blurRad="38100" dist="38100" dir="2700000" algn="tl">
                    <a:srgbClr val="000000">
                      <a:alpha val="43137"/>
                    </a:srgbClr>
                  </a:outerShdw>
                </a:effectLst>
                <a:ea typeface="Aptos" panose="020B0004020202020204" pitchFamily="34" charset="0"/>
                <a:cs typeface="Times New Roman" panose="02020603050405020304" pitchFamily="18" charset="0"/>
              </a:rPr>
              <a:t>podle jeho právního stavu účinného ke dni nabytí právní moci rozhodnutí o povolení záměru </a:t>
            </a:r>
            <a:r>
              <a:rPr lang="cs-CZ" sz="1400" b="1" kern="100" dirty="0">
                <a:solidFill>
                  <a:srgbClr val="00476B"/>
                </a:solidFill>
                <a:effectLst>
                  <a:outerShdw blurRad="38100" dist="38100" dir="2700000" algn="tl">
                    <a:srgbClr val="000000">
                      <a:alpha val="43137"/>
                    </a:srgbClr>
                  </a:outerShdw>
                </a:effectLst>
                <a:ea typeface="Aptos" panose="020B0004020202020204" pitchFamily="34" charset="0"/>
                <a:cs typeface="Times New Roman" panose="02020603050405020304" pitchFamily="18" charset="0"/>
              </a:rPr>
              <a:t>podle stavebního zákona </a:t>
            </a:r>
            <a:r>
              <a:rPr lang="cs-CZ" sz="1400" b="1" kern="100" dirty="0">
                <a:solidFill>
                  <a:srgbClr val="FF0000"/>
                </a:solidFill>
                <a:effectLst>
                  <a:outerShdw blurRad="38100" dist="38100" dir="2700000" algn="tl">
                    <a:srgbClr val="000000">
                      <a:alpha val="43137"/>
                    </a:srgbClr>
                  </a:outerShdw>
                </a:effectLst>
                <a:ea typeface="Aptos" panose="020B0004020202020204" pitchFamily="34" charset="0"/>
                <a:cs typeface="Times New Roman" panose="02020603050405020304" pitchFamily="18" charset="0"/>
              </a:rPr>
              <a:t>nebo ke dni zahájení větší změny</a:t>
            </a:r>
            <a:r>
              <a:rPr lang="cs-CZ" sz="1400" b="1" kern="100" dirty="0">
                <a:solidFill>
                  <a:srgbClr val="00476B"/>
                </a:solidFill>
                <a:effectLst>
                  <a:outerShdw blurRad="38100" dist="38100" dir="2700000" algn="tl">
                    <a:srgbClr val="000000">
                      <a:alpha val="43137"/>
                    </a:srgbClr>
                  </a:outerShdw>
                </a:effectLst>
                <a:ea typeface="Aptos" panose="020B0004020202020204" pitchFamily="34" charset="0"/>
                <a:cs typeface="Times New Roman" panose="02020603050405020304" pitchFamily="18" charset="0"/>
              </a:rPr>
              <a:t> dokončené budovy podle stavebního zákona, pokud změna dokončené stavby nepodléhá povolení záměru. Splnění požadavků na energetickou náročnost budovy na nákladově optimální úrovni pro budovu nebo pro měněné stavební prvky obálky budovy a měněné technické systémy podle prováděcího právního předpisu dokládá stavebník a ostatní osoby podle věty první </a:t>
            </a:r>
            <a:r>
              <a:rPr lang="cs-CZ" sz="1400" b="1" kern="100" dirty="0">
                <a:solidFill>
                  <a:srgbClr val="FF0000"/>
                </a:solidFill>
                <a:effectLst>
                  <a:outerShdw blurRad="38100" dist="38100" dir="2700000" algn="tl">
                    <a:srgbClr val="000000">
                      <a:alpha val="43137"/>
                    </a:srgbClr>
                  </a:outerShdw>
                </a:effectLst>
                <a:ea typeface="Aptos" panose="020B0004020202020204" pitchFamily="34" charset="0"/>
                <a:cs typeface="Times New Roman" panose="02020603050405020304" pitchFamily="18" charset="0"/>
              </a:rPr>
              <a:t>průkazem energetické náročnosti budovy </a:t>
            </a:r>
            <a:r>
              <a:rPr lang="cs-CZ" sz="1400" b="1" kern="100" dirty="0">
                <a:solidFill>
                  <a:srgbClr val="00476B"/>
                </a:solidFill>
                <a:effectLst>
                  <a:outerShdw blurRad="38100" dist="38100" dir="2700000" algn="tl">
                    <a:srgbClr val="000000">
                      <a:alpha val="43137"/>
                    </a:srgbClr>
                  </a:outerShdw>
                </a:effectLst>
                <a:ea typeface="Aptos" panose="020B0004020202020204" pitchFamily="34" charset="0"/>
                <a:cs typeface="Times New Roman" panose="02020603050405020304" pitchFamily="18" charset="0"/>
              </a:rPr>
              <a:t>v průběhu provádění větší změny dokončené budovy na vyžádání stavebního úřadu nebo kontrolního orgánu podle tohoto zákona.</a:t>
            </a:r>
          </a:p>
          <a:p>
            <a:pPr algn="just">
              <a:lnSpc>
                <a:spcPct val="107000"/>
              </a:lnSpc>
              <a:spcAft>
                <a:spcPts val="800"/>
              </a:spcAft>
            </a:pPr>
            <a:endParaRPr lang="cs-CZ" sz="1400" kern="100" dirty="0">
              <a:solidFill>
                <a:srgbClr val="30537D"/>
              </a:solidFill>
              <a:effectLst>
                <a:outerShdw blurRad="38100" dist="38100" dir="2700000" algn="tl">
                  <a:srgbClr val="000000">
                    <a:alpha val="43137"/>
                  </a:srgbClr>
                </a:outerShdw>
              </a:effectLst>
              <a:ea typeface="Aptos" panose="020B0004020202020204" pitchFamily="34" charset="0"/>
              <a:cs typeface="Times New Roman" panose="02020603050405020304" pitchFamily="18" charset="0"/>
            </a:endParaRPr>
          </a:p>
          <a:p>
            <a:pPr>
              <a:lnSpc>
                <a:spcPct val="107000"/>
              </a:lnSpc>
              <a:spcAft>
                <a:spcPts val="800"/>
              </a:spcAft>
            </a:pPr>
            <a:endParaRPr lang="cs-CZ" kern="100" dirty="0">
              <a:latin typeface="Aptos" panose="020B0004020202020204" pitchFamily="34" charset="0"/>
              <a:ea typeface="Aptos" panose="020B0004020202020204" pitchFamily="34" charset="0"/>
              <a:cs typeface="Times New Roman" panose="02020603050405020304" pitchFamily="18" charset="0"/>
            </a:endParaRPr>
          </a:p>
        </p:txBody>
      </p:sp>
      <p:sp>
        <p:nvSpPr>
          <p:cNvPr id="2" name="Rectangle 2">
            <a:extLst>
              <a:ext uri="{FF2B5EF4-FFF2-40B4-BE49-F238E27FC236}">
                <a16:creationId xmlns:a16="http://schemas.microsoft.com/office/drawing/2014/main" id="{B33234FC-4C84-3E12-FF29-03501F31D770}"/>
              </a:ext>
            </a:extLst>
          </p:cNvPr>
          <p:cNvSpPr txBox="1">
            <a:spLocks noChangeArrowheads="1"/>
          </p:cNvSpPr>
          <p:nvPr/>
        </p:nvSpPr>
        <p:spPr>
          <a:xfrm>
            <a:off x="352294" y="4535970"/>
            <a:ext cx="8156713" cy="5840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pPr algn="ctr">
              <a:lnSpc>
                <a:spcPct val="100000"/>
              </a:lnSpc>
              <a:defRPr/>
            </a:pPr>
            <a:r>
              <a:rPr lang="cs-CZ" altLang="cs-CZ" sz="1600" dirty="0">
                <a:solidFill>
                  <a:srgbClr val="FF0000"/>
                </a:solidFill>
                <a:effectLst>
                  <a:outerShdw blurRad="38100" dist="38100" dir="2700000" algn="tl">
                    <a:srgbClr val="000000">
                      <a:alpha val="43137"/>
                    </a:srgbClr>
                  </a:outerShdw>
                </a:effectLst>
              </a:rPr>
              <a:t>Stavebníci často nemají dokumentaci pro provádění stavby, proto u nových budov nemůžeme zpracovat oficiální PENB.  </a:t>
            </a:r>
            <a:br>
              <a:rPr lang="cs-CZ" altLang="cs-CZ" sz="1600" dirty="0"/>
            </a:br>
            <a:endParaRPr lang="cs-CZ" altLang="cs-CZ" sz="1600" dirty="0"/>
          </a:p>
        </p:txBody>
      </p:sp>
      <p:sp>
        <p:nvSpPr>
          <p:cNvPr id="3" name="Rectangle 2">
            <a:extLst>
              <a:ext uri="{FF2B5EF4-FFF2-40B4-BE49-F238E27FC236}">
                <a16:creationId xmlns:a16="http://schemas.microsoft.com/office/drawing/2014/main" id="{2FFFE4FE-A701-3523-B6DF-EF467B5CFF78}"/>
              </a:ext>
            </a:extLst>
          </p:cNvPr>
          <p:cNvSpPr txBox="1">
            <a:spLocks noChangeArrowheads="1"/>
          </p:cNvSpPr>
          <p:nvPr/>
        </p:nvSpPr>
        <p:spPr>
          <a:xfrm>
            <a:off x="115229" y="5214384"/>
            <a:ext cx="8867406" cy="14472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pPr algn="ctr">
              <a:lnSpc>
                <a:spcPct val="120000"/>
              </a:lnSpc>
              <a:defRPr/>
            </a:pPr>
            <a:r>
              <a:rPr lang="cs-CZ" altLang="cs-CZ" sz="1600" dirty="0">
                <a:solidFill>
                  <a:srgbClr val="FF0000"/>
                </a:solidFill>
                <a:effectLst>
                  <a:outerShdw blurRad="38100" dist="38100" dir="2700000" algn="tl">
                    <a:srgbClr val="000000">
                      <a:alpha val="43137"/>
                    </a:srgbClr>
                  </a:outerShdw>
                </a:effectLst>
              </a:rPr>
              <a:t>Plnění požadavků podle právního stavu účinného ke dni nabytí právní moci rozhodnutí o povolení záměru je komplikací v případě změny legislativy, aktuálně např. ČSN 73 0540. Už je hotový projekt, EH a podaná žádost o dotaci NZÚ, ale změnila se norma, proto je nutné projekt a PENB přepracovat.    </a:t>
            </a:r>
            <a:br>
              <a:rPr lang="cs-CZ" altLang="cs-CZ" sz="1600" dirty="0"/>
            </a:br>
            <a:endParaRPr lang="cs-CZ" altLang="cs-CZ" sz="1600" dirty="0"/>
          </a:p>
        </p:txBody>
      </p:sp>
      <p:pic>
        <p:nvPicPr>
          <p:cNvPr id="4" name="Picture 4">
            <a:extLst>
              <a:ext uri="{FF2B5EF4-FFF2-40B4-BE49-F238E27FC236}">
                <a16:creationId xmlns:a16="http://schemas.microsoft.com/office/drawing/2014/main" id="{1831CCBD-6F5F-A83A-3E1B-0E5FCA3E46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8771" y="6216629"/>
            <a:ext cx="1800000" cy="571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77230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31839FA-6C14-7612-76D7-7E5532B2B53D}"/>
              </a:ext>
            </a:extLst>
          </p:cNvPr>
          <p:cNvSpPr>
            <a:spLocks noGrp="1"/>
          </p:cNvSpPr>
          <p:nvPr>
            <p:ph type="title"/>
          </p:nvPr>
        </p:nvSpPr>
        <p:spPr>
          <a:xfrm>
            <a:off x="457200" y="258763"/>
            <a:ext cx="8229600" cy="868362"/>
          </a:xfrm>
        </p:spPr>
        <p:txBody>
          <a:bodyPr>
            <a:normAutofit/>
          </a:bodyPr>
          <a:lstStyle/>
          <a:p>
            <a:pPr>
              <a:defRPr/>
            </a:pPr>
            <a:r>
              <a:rPr lang="cs-CZ" sz="3200" b="1" dirty="0">
                <a:solidFill>
                  <a:srgbClr val="00476B"/>
                </a:solidFill>
                <a:effectLst>
                  <a:outerShdw blurRad="38100" dist="38100" dir="2700000" algn="tl">
                    <a:srgbClr val="000000">
                      <a:alpha val="43137"/>
                    </a:srgbClr>
                  </a:outerShdw>
                </a:effectLst>
                <a:latin typeface="+mn-lt"/>
              </a:rPr>
              <a:t>Obvyklý stav tepelných izolací rozvodů</a:t>
            </a:r>
          </a:p>
        </p:txBody>
      </p:sp>
      <p:pic>
        <p:nvPicPr>
          <p:cNvPr id="237571" name="Picture 2" descr="IR_1608">
            <a:extLst>
              <a:ext uri="{FF2B5EF4-FFF2-40B4-BE49-F238E27FC236}">
                <a16:creationId xmlns:a16="http://schemas.microsoft.com/office/drawing/2014/main" id="{1C62A586-2B2F-DDF6-FAFC-BEA9FC3A46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90" y="1268413"/>
            <a:ext cx="2879725"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572" name="Picture 3" descr="P6240003">
            <a:extLst>
              <a:ext uri="{FF2B5EF4-FFF2-40B4-BE49-F238E27FC236}">
                <a16:creationId xmlns:a16="http://schemas.microsoft.com/office/drawing/2014/main" id="{E301E2CC-B468-C929-41FD-CAD61F8E0D8F}"/>
              </a:ext>
            </a:extLst>
          </p:cNvPr>
          <p:cNvPicPr>
            <a:picLocks noChangeAspect="1" noChangeArrowheads="1"/>
          </p:cNvPicPr>
          <p:nvPr/>
        </p:nvPicPr>
        <p:blipFill>
          <a:blip r:embed="rId3">
            <a:lum bright="10000"/>
            <a:extLst>
              <a:ext uri="{28A0092B-C50C-407E-A947-70E740481C1C}">
                <a14:useLocalDpi xmlns:a14="http://schemas.microsoft.com/office/drawing/2010/main" val="0"/>
              </a:ext>
            </a:extLst>
          </a:blip>
          <a:srcRect/>
          <a:stretch>
            <a:fillRect/>
          </a:stretch>
        </p:blipFill>
        <p:spPr bwMode="auto">
          <a:xfrm>
            <a:off x="3635377" y="1268415"/>
            <a:ext cx="287972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573" name="Obrázek 5">
            <a:extLst>
              <a:ext uri="{FF2B5EF4-FFF2-40B4-BE49-F238E27FC236}">
                <a16:creationId xmlns:a16="http://schemas.microsoft.com/office/drawing/2014/main" id="{0184E15A-07E7-7FEC-372A-551A0E6053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90" y="3573463"/>
            <a:ext cx="2879725"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574" name="Obrázek 6">
            <a:extLst>
              <a:ext uri="{FF2B5EF4-FFF2-40B4-BE49-F238E27FC236}">
                <a16:creationId xmlns:a16="http://schemas.microsoft.com/office/drawing/2014/main" id="{2B163F9C-0A05-A03D-5C92-89D1571C0A49}"/>
              </a:ext>
            </a:extLst>
          </p:cNvPr>
          <p:cNvPicPr>
            <a:picLocks noChangeAspect="1" noChangeArrowheads="1"/>
          </p:cNvPicPr>
          <p:nvPr/>
        </p:nvPicPr>
        <p:blipFill>
          <a:blip r:embed="rId5">
            <a:lum bright="10000"/>
            <a:extLst>
              <a:ext uri="{28A0092B-C50C-407E-A947-70E740481C1C}">
                <a14:useLocalDpi xmlns:a14="http://schemas.microsoft.com/office/drawing/2010/main" val="0"/>
              </a:ext>
            </a:extLst>
          </a:blip>
          <a:srcRect/>
          <a:stretch>
            <a:fillRect/>
          </a:stretch>
        </p:blipFill>
        <p:spPr bwMode="auto">
          <a:xfrm>
            <a:off x="3635377" y="3573463"/>
            <a:ext cx="2879725"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575" name="Picture 4">
            <a:extLst>
              <a:ext uri="{FF2B5EF4-FFF2-40B4-BE49-F238E27FC236}">
                <a16:creationId xmlns:a16="http://schemas.microsoft.com/office/drawing/2014/main" id="{A19D81B6-A5FA-19D4-3B3A-BE50C03E6A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3912" y="2390454"/>
            <a:ext cx="3240088" cy="243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6" name="TextovéPole 8">
            <a:extLst>
              <a:ext uri="{FF2B5EF4-FFF2-40B4-BE49-F238E27FC236}">
                <a16:creationId xmlns:a16="http://schemas.microsoft.com/office/drawing/2014/main" id="{54200E3C-56A7-2FF1-8407-D8C0B4F9459F}"/>
              </a:ext>
            </a:extLst>
          </p:cNvPr>
          <p:cNvSpPr txBox="1">
            <a:spLocks noChangeArrowheads="1"/>
          </p:cNvSpPr>
          <p:nvPr/>
        </p:nvSpPr>
        <p:spPr bwMode="auto">
          <a:xfrm>
            <a:off x="662441" y="5883276"/>
            <a:ext cx="4679950" cy="461962"/>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cs-CZ" altLang="cs-CZ" sz="2400" b="1" dirty="0">
                <a:solidFill>
                  <a:srgbClr val="00476B"/>
                </a:solidFill>
                <a:effectLst>
                  <a:outerShdw blurRad="38100" dist="38100" dir="2700000" algn="tl">
                    <a:srgbClr val="000000">
                      <a:alpha val="43137"/>
                    </a:srgbClr>
                  </a:outerShdw>
                </a:effectLst>
              </a:rPr>
              <a:t>% účinnosti distribuce tepla ? </a:t>
            </a:r>
          </a:p>
        </p:txBody>
      </p:sp>
      <p:pic>
        <p:nvPicPr>
          <p:cNvPr id="3" name="Picture 4">
            <a:extLst>
              <a:ext uri="{FF2B5EF4-FFF2-40B4-BE49-F238E27FC236}">
                <a16:creationId xmlns:a16="http://schemas.microsoft.com/office/drawing/2014/main" id="{245A81F6-1EE5-5368-9DD2-4FE9A8B581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99424" y="6114257"/>
            <a:ext cx="1800000" cy="571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Picture 2">
            <a:extLst>
              <a:ext uri="{FF2B5EF4-FFF2-40B4-BE49-F238E27FC236}">
                <a16:creationId xmlns:a16="http://schemas.microsoft.com/office/drawing/2014/main" id="{542BF9B4-8E7A-BCA6-F989-A3FFC4D8AA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2" y="333377"/>
            <a:ext cx="7248525" cy="602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4">
            <a:extLst>
              <a:ext uri="{FF2B5EF4-FFF2-40B4-BE49-F238E27FC236}">
                <a16:creationId xmlns:a16="http://schemas.microsoft.com/office/drawing/2014/main" id="{DA03CBB4-FA75-922A-ACFF-D673D82B7C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2448" y="6193183"/>
            <a:ext cx="1800000" cy="571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9151315F-BE2F-1552-6B7B-123BA822F6FF}"/>
              </a:ext>
            </a:extLst>
          </p:cNvPr>
          <p:cNvPicPr>
            <a:picLocks noChangeAspect="1"/>
          </p:cNvPicPr>
          <p:nvPr/>
        </p:nvPicPr>
        <p:blipFill>
          <a:blip r:embed="rId2"/>
          <a:stretch>
            <a:fillRect/>
          </a:stretch>
        </p:blipFill>
        <p:spPr>
          <a:xfrm>
            <a:off x="3205963" y="924779"/>
            <a:ext cx="5040000" cy="4095972"/>
          </a:xfrm>
          <a:prstGeom prst="rect">
            <a:avLst/>
          </a:prstGeom>
        </p:spPr>
      </p:pic>
      <p:sp>
        <p:nvSpPr>
          <p:cNvPr id="6" name="Nadpis 1">
            <a:extLst>
              <a:ext uri="{FF2B5EF4-FFF2-40B4-BE49-F238E27FC236}">
                <a16:creationId xmlns:a16="http://schemas.microsoft.com/office/drawing/2014/main" id="{6E0E1CAA-F453-F6D9-63B6-FC69EC1021F7}"/>
              </a:ext>
            </a:extLst>
          </p:cNvPr>
          <p:cNvSpPr txBox="1">
            <a:spLocks/>
          </p:cNvSpPr>
          <p:nvPr/>
        </p:nvSpPr>
        <p:spPr>
          <a:xfrm>
            <a:off x="131233" y="127893"/>
            <a:ext cx="4165600" cy="81825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4000" b="1" kern="1200" baseline="0">
                <a:solidFill>
                  <a:schemeClr val="tx1"/>
                </a:solidFill>
                <a:latin typeface="Arial" panose="020B0604020202020204" pitchFamily="34" charset="0"/>
                <a:ea typeface="+mj-ea"/>
                <a:cs typeface="Arial" panose="020B0604020202020204" pitchFamily="34" charset="0"/>
              </a:defRPr>
            </a:lvl1pPr>
          </a:lstStyle>
          <a:p>
            <a:pPr>
              <a:defRPr/>
            </a:pPr>
            <a:r>
              <a:rPr lang="cs-CZ" sz="3200" dirty="0">
                <a:solidFill>
                  <a:srgbClr val="00476B"/>
                </a:solidFill>
                <a:effectLst>
                  <a:outerShdw blurRad="38100" dist="38100" dir="2700000" algn="tl">
                    <a:srgbClr val="000000">
                      <a:alpha val="43137"/>
                    </a:srgbClr>
                  </a:outerShdw>
                </a:effectLst>
              </a:rPr>
              <a:t>Dotaz na </a:t>
            </a:r>
            <a:r>
              <a:rPr lang="cs-CZ" sz="3200" dirty="0" err="1">
                <a:solidFill>
                  <a:srgbClr val="00476B"/>
                </a:solidFill>
                <a:effectLst>
                  <a:outerShdw blurRad="38100" dist="38100" dir="2700000" algn="tl">
                    <a:srgbClr val="000000">
                      <a:alpha val="43137"/>
                    </a:srgbClr>
                  </a:outerShdw>
                </a:effectLst>
              </a:rPr>
              <a:t>ChatGPT</a:t>
            </a:r>
            <a:r>
              <a:rPr lang="cs-CZ" sz="3200" dirty="0">
                <a:solidFill>
                  <a:srgbClr val="00476B"/>
                </a:solidFill>
                <a:effectLst>
                  <a:outerShdw blurRad="38100" dist="38100" dir="2700000" algn="tl">
                    <a:srgbClr val="000000">
                      <a:alpha val="43137"/>
                    </a:srgbClr>
                  </a:outerShdw>
                </a:effectLst>
              </a:rPr>
              <a:t>:</a:t>
            </a:r>
          </a:p>
        </p:txBody>
      </p:sp>
      <p:sp>
        <p:nvSpPr>
          <p:cNvPr id="7" name="Rectangle 2">
            <a:extLst>
              <a:ext uri="{FF2B5EF4-FFF2-40B4-BE49-F238E27FC236}">
                <a16:creationId xmlns:a16="http://schemas.microsoft.com/office/drawing/2014/main" id="{DBF13ECC-ECA2-CE2D-872E-1423F19FA8DD}"/>
              </a:ext>
            </a:extLst>
          </p:cNvPr>
          <p:cNvSpPr txBox="1">
            <a:spLocks noChangeArrowheads="1"/>
          </p:cNvSpPr>
          <p:nvPr/>
        </p:nvSpPr>
        <p:spPr bwMode="auto">
          <a:xfrm>
            <a:off x="102251" y="5105399"/>
            <a:ext cx="8708909" cy="1273515"/>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cs-CZ"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Energetický specialista není jen zpracovatel povinných PENB, ale zejména poradce a „přítel na telefonu“ pro vlastníky a stavebníky budov !  </a:t>
            </a:r>
          </a:p>
        </p:txBody>
      </p:sp>
      <p:pic>
        <p:nvPicPr>
          <p:cNvPr id="2" name="Picture 4">
            <a:extLst>
              <a:ext uri="{FF2B5EF4-FFF2-40B4-BE49-F238E27FC236}">
                <a16:creationId xmlns:a16="http://schemas.microsoft.com/office/drawing/2014/main" id="{84DD1AAA-1536-1829-AE07-7CCFC1936C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1749" y="6178045"/>
            <a:ext cx="1800000" cy="571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03010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0D909-BD82-29EF-8CFA-F607F862ADFC}"/>
            </a:ext>
          </a:extLst>
        </p:cNvPr>
        <p:cNvGrpSpPr/>
        <p:nvPr/>
      </p:nvGrpSpPr>
      <p:grpSpPr>
        <a:xfrm>
          <a:off x="0" y="0"/>
          <a:ext cx="0" cy="0"/>
          <a:chOff x="0" y="0"/>
          <a:chExt cx="0" cy="0"/>
        </a:xfrm>
      </p:grpSpPr>
      <p:pic>
        <p:nvPicPr>
          <p:cNvPr id="3" name="Obrázek 2" descr="Obsah obrázku auto, interiér&#10;&#10;Obsah generovaný pomocí AI může být nesprávný.">
            <a:extLst>
              <a:ext uri="{FF2B5EF4-FFF2-40B4-BE49-F238E27FC236}">
                <a16:creationId xmlns:a16="http://schemas.microsoft.com/office/drawing/2014/main" id="{2391185B-97FE-0B46-4578-95FCDBC709BB}"/>
              </a:ext>
            </a:extLst>
          </p:cNvPr>
          <p:cNvPicPr>
            <a:picLocks noChangeAspect="1"/>
          </p:cNvPicPr>
          <p:nvPr/>
        </p:nvPicPr>
        <p:blipFill>
          <a:blip r:embed="rId2">
            <a:extLst>
              <a:ext uri="{28A0092B-C50C-407E-A947-70E740481C1C}">
                <a14:useLocalDpi xmlns:a14="http://schemas.microsoft.com/office/drawing/2010/main" val="0"/>
              </a:ext>
            </a:extLst>
          </a:blip>
          <a:srcRect l="17232" t="31562" r="33147" b="29226"/>
          <a:stretch>
            <a:fillRect/>
          </a:stretch>
        </p:blipFill>
        <p:spPr>
          <a:xfrm>
            <a:off x="3410858" y="1046787"/>
            <a:ext cx="3708000" cy="2197611"/>
          </a:xfrm>
          <a:prstGeom prst="rect">
            <a:avLst/>
          </a:prstGeom>
        </p:spPr>
      </p:pic>
      <p:sp>
        <p:nvSpPr>
          <p:cNvPr id="5" name="Zástupný symbol pro obsah 2">
            <a:extLst>
              <a:ext uri="{FF2B5EF4-FFF2-40B4-BE49-F238E27FC236}">
                <a16:creationId xmlns:a16="http://schemas.microsoft.com/office/drawing/2014/main" id="{079FB905-89CF-A943-8B24-31D32B0675A4}"/>
              </a:ext>
            </a:extLst>
          </p:cNvPr>
          <p:cNvSpPr>
            <a:spLocks noGrp="1"/>
          </p:cNvSpPr>
          <p:nvPr>
            <p:ph idx="1"/>
          </p:nvPr>
        </p:nvSpPr>
        <p:spPr>
          <a:xfrm>
            <a:off x="509081" y="268213"/>
            <a:ext cx="7825539" cy="580874"/>
          </a:xfrm>
        </p:spPr>
        <p:txBody>
          <a:bodyPr>
            <a:noAutofit/>
          </a:bodyPr>
          <a:lstStyle/>
          <a:p>
            <a:pPr algn="ctr">
              <a:spcBef>
                <a:spcPts val="0"/>
              </a:spcBef>
              <a:buNone/>
              <a:defRPr/>
            </a:pPr>
            <a:r>
              <a:rPr lang="cs-CZ" sz="3200" b="1" dirty="0">
                <a:solidFill>
                  <a:srgbClr val="30537D"/>
                </a:solidFill>
                <a:effectLst>
                  <a:outerShdw blurRad="38100" dist="38100" dir="2700000" algn="tl">
                    <a:srgbClr val="000000">
                      <a:alpha val="43137"/>
                    </a:srgbClr>
                  </a:outerShdw>
                </a:effectLst>
              </a:rPr>
              <a:t>Tepelné izolace rozvodů TV</a:t>
            </a:r>
            <a:endParaRPr lang="cs-CZ" altLang="cs-CZ" dirty="0"/>
          </a:p>
        </p:txBody>
      </p:sp>
      <p:pic>
        <p:nvPicPr>
          <p:cNvPr id="2050" name="Picture 2">
            <a:extLst>
              <a:ext uri="{FF2B5EF4-FFF2-40B4-BE49-F238E27FC236}">
                <a16:creationId xmlns:a16="http://schemas.microsoft.com/office/drawing/2014/main" id="{21D60103-A675-A51A-DF3A-3778196F22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91" y="953494"/>
            <a:ext cx="3032125" cy="227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a:extLst>
              <a:ext uri="{FF2B5EF4-FFF2-40B4-BE49-F238E27FC236}">
                <a16:creationId xmlns:a16="http://schemas.microsoft.com/office/drawing/2014/main" id="{5B3A0BCB-0CCC-2489-B89B-F3C6B409FA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995" y="2855234"/>
            <a:ext cx="3032125" cy="227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a:extLst>
              <a:ext uri="{FF2B5EF4-FFF2-40B4-BE49-F238E27FC236}">
                <a16:creationId xmlns:a16="http://schemas.microsoft.com/office/drawing/2014/main" id="{AB341CD5-8ED9-2818-163C-C3D7017CAD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2743" y="4527553"/>
            <a:ext cx="2879725" cy="215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ázek 6">
            <a:extLst>
              <a:ext uri="{FF2B5EF4-FFF2-40B4-BE49-F238E27FC236}">
                <a16:creationId xmlns:a16="http://schemas.microsoft.com/office/drawing/2014/main" id="{13D19446-11F0-3539-0BD5-A185B69B5842}"/>
              </a:ext>
            </a:extLst>
          </p:cNvPr>
          <p:cNvPicPr>
            <a:picLocks noChangeAspect="1"/>
          </p:cNvPicPr>
          <p:nvPr/>
        </p:nvPicPr>
        <p:blipFill>
          <a:blip r:embed="rId6"/>
          <a:stretch>
            <a:fillRect/>
          </a:stretch>
        </p:blipFill>
        <p:spPr>
          <a:xfrm>
            <a:off x="5561257" y="2556316"/>
            <a:ext cx="3420000" cy="4312185"/>
          </a:xfrm>
          <a:prstGeom prst="rect">
            <a:avLst/>
          </a:prstGeom>
        </p:spPr>
      </p:pic>
      <p:sp>
        <p:nvSpPr>
          <p:cNvPr id="8" name="Ovál 7">
            <a:extLst>
              <a:ext uri="{FF2B5EF4-FFF2-40B4-BE49-F238E27FC236}">
                <a16:creationId xmlns:a16="http://schemas.microsoft.com/office/drawing/2014/main" id="{9D53E40E-1109-2C81-4028-C598F2916042}"/>
              </a:ext>
            </a:extLst>
          </p:cNvPr>
          <p:cNvSpPr/>
          <p:nvPr/>
        </p:nvSpPr>
        <p:spPr>
          <a:xfrm>
            <a:off x="8072803" y="5932160"/>
            <a:ext cx="1148862" cy="377371"/>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vál 8">
            <a:extLst>
              <a:ext uri="{FF2B5EF4-FFF2-40B4-BE49-F238E27FC236}">
                <a16:creationId xmlns:a16="http://schemas.microsoft.com/office/drawing/2014/main" id="{95606AE5-C7AF-150A-2F66-CB0B91940C65}"/>
              </a:ext>
            </a:extLst>
          </p:cNvPr>
          <p:cNvSpPr/>
          <p:nvPr/>
        </p:nvSpPr>
        <p:spPr>
          <a:xfrm>
            <a:off x="5261048" y="1768221"/>
            <a:ext cx="1148862" cy="377371"/>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732376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a:extLst>
              <a:ext uri="{FF2B5EF4-FFF2-40B4-BE49-F238E27FC236}">
                <a16:creationId xmlns:a16="http://schemas.microsoft.com/office/drawing/2014/main" id="{D21A4037-8B24-4827-6F74-5FF2A29555BF}"/>
              </a:ext>
            </a:extLst>
          </p:cNvPr>
          <p:cNvSpPr txBox="1">
            <a:spLocks/>
          </p:cNvSpPr>
          <p:nvPr/>
        </p:nvSpPr>
        <p:spPr>
          <a:xfrm>
            <a:off x="585216" y="772161"/>
            <a:ext cx="8111744" cy="303598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4000" b="1" kern="1200" baseline="0">
                <a:solidFill>
                  <a:schemeClr val="tx1"/>
                </a:solidFill>
                <a:latin typeface="Arial" panose="020B0604020202020204" pitchFamily="34" charset="0"/>
                <a:ea typeface="+mj-ea"/>
                <a:cs typeface="Arial" panose="020B0604020202020204" pitchFamily="34" charset="0"/>
              </a:defRPr>
            </a:lvl1pPr>
          </a:lstStyle>
          <a:p>
            <a:pPr>
              <a:defRPr/>
            </a:pPr>
            <a:r>
              <a:rPr lang="cs-CZ" sz="3200" dirty="0">
                <a:solidFill>
                  <a:srgbClr val="30537D"/>
                </a:solidFill>
                <a:effectLst>
                  <a:outerShdw blurRad="38100" dist="38100" dir="2700000" algn="tl">
                    <a:srgbClr val="000000">
                      <a:alpha val="43137"/>
                    </a:srgbClr>
                  </a:outerShdw>
                </a:effectLst>
              </a:rPr>
              <a:t>Po opravě a doplnění tepelných izolací rozvodů ÚT a TV by v nevytápěném suterénu měla být průměrná teplota okolo 12°C.</a:t>
            </a:r>
          </a:p>
          <a:p>
            <a:pPr>
              <a:defRPr/>
            </a:pPr>
            <a:r>
              <a:rPr lang="cs-CZ" sz="3200" dirty="0">
                <a:solidFill>
                  <a:srgbClr val="30537D"/>
                </a:solidFill>
                <a:effectLst>
                  <a:outerShdw blurRad="38100" dist="38100" dir="2700000" algn="tl">
                    <a:srgbClr val="000000">
                      <a:alpha val="43137"/>
                    </a:srgbClr>
                  </a:outerShdw>
                </a:effectLst>
              </a:rPr>
              <a:t>Pak má zateplování stropů a stěn do nevytápěných suterénů velký smysl. </a:t>
            </a:r>
            <a:endParaRPr lang="cs-CZ" sz="3200" dirty="0">
              <a:solidFill>
                <a:srgbClr val="30537D"/>
              </a:solidFill>
            </a:endParaRPr>
          </a:p>
        </p:txBody>
      </p:sp>
      <p:pic>
        <p:nvPicPr>
          <p:cNvPr id="2" name="Picture 4">
            <a:extLst>
              <a:ext uri="{FF2B5EF4-FFF2-40B4-BE49-F238E27FC236}">
                <a16:creationId xmlns:a16="http://schemas.microsoft.com/office/drawing/2014/main" id="{D6F2D162-70EB-0D1D-8131-899B1C1C22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5978" y="6085839"/>
            <a:ext cx="1800000" cy="571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09167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9CF1B-FEBE-B162-257E-A5E175796D18}"/>
            </a:ext>
          </a:extLst>
        </p:cNvPr>
        <p:cNvGrpSpPr/>
        <p:nvPr/>
      </p:nvGrpSpPr>
      <p:grpSpPr>
        <a:xfrm>
          <a:off x="0" y="0"/>
          <a:ext cx="0" cy="0"/>
          <a:chOff x="0" y="0"/>
          <a:chExt cx="0" cy="0"/>
        </a:xfrm>
      </p:grpSpPr>
      <p:sp>
        <p:nvSpPr>
          <p:cNvPr id="5" name="Zástupný symbol pro obsah 2">
            <a:extLst>
              <a:ext uri="{FF2B5EF4-FFF2-40B4-BE49-F238E27FC236}">
                <a16:creationId xmlns:a16="http://schemas.microsoft.com/office/drawing/2014/main" id="{9E731B9F-B275-0AB9-DC0F-A282B8A4E5AF}"/>
              </a:ext>
            </a:extLst>
          </p:cNvPr>
          <p:cNvSpPr>
            <a:spLocks noGrp="1"/>
          </p:cNvSpPr>
          <p:nvPr>
            <p:ph idx="1"/>
          </p:nvPr>
        </p:nvSpPr>
        <p:spPr>
          <a:xfrm>
            <a:off x="576002" y="300935"/>
            <a:ext cx="7825539" cy="1171481"/>
          </a:xfrm>
        </p:spPr>
        <p:txBody>
          <a:bodyPr>
            <a:noAutofit/>
          </a:bodyPr>
          <a:lstStyle/>
          <a:p>
            <a:pPr algn="ctr">
              <a:spcBef>
                <a:spcPts val="0"/>
              </a:spcBef>
              <a:buNone/>
              <a:defRPr/>
            </a:pPr>
            <a:r>
              <a:rPr lang="cs-CZ" sz="3200" b="1" dirty="0">
                <a:solidFill>
                  <a:srgbClr val="30537D"/>
                </a:solidFill>
                <a:effectLst>
                  <a:outerShdw blurRad="38100" dist="38100" dir="2700000" algn="tl">
                    <a:srgbClr val="000000">
                      <a:alpha val="43137"/>
                    </a:srgbClr>
                  </a:outerShdw>
                </a:effectLst>
              </a:rPr>
              <a:t>Návratnost výměny plastových oken</a:t>
            </a:r>
          </a:p>
          <a:p>
            <a:pPr algn="ctr">
              <a:spcBef>
                <a:spcPts val="0"/>
              </a:spcBef>
              <a:buNone/>
              <a:defRPr/>
            </a:pPr>
            <a:r>
              <a:rPr lang="cs-CZ" sz="3200" b="1" dirty="0">
                <a:solidFill>
                  <a:srgbClr val="30537D"/>
                </a:solidFill>
                <a:effectLst>
                  <a:outerShdw blurRad="38100" dist="38100" dir="2700000" algn="tl">
                    <a:srgbClr val="000000">
                      <a:alpha val="43137"/>
                    </a:srgbClr>
                  </a:outerShdw>
                </a:effectLst>
              </a:rPr>
              <a:t>dvojsklo → trojsklo</a:t>
            </a:r>
            <a:endParaRPr lang="cs-CZ" altLang="cs-CZ" dirty="0"/>
          </a:p>
        </p:txBody>
      </p:sp>
      <p:pic>
        <p:nvPicPr>
          <p:cNvPr id="3074" name="Picture 2">
            <a:extLst>
              <a:ext uri="{FF2B5EF4-FFF2-40B4-BE49-F238E27FC236}">
                <a16:creationId xmlns:a16="http://schemas.microsoft.com/office/drawing/2014/main" id="{13C09CDF-13C8-9580-187A-A1572CEFB6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415" y="1350826"/>
            <a:ext cx="2879725" cy="216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a:extLst>
              <a:ext uri="{FF2B5EF4-FFF2-40B4-BE49-F238E27FC236}">
                <a16:creationId xmlns:a16="http://schemas.microsoft.com/office/drawing/2014/main" id="{BBE90F8C-3A75-5E2A-6FD0-54EFB7C86F5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1998" y="1350826"/>
            <a:ext cx="3996000" cy="2998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a:extLst>
              <a:ext uri="{FF2B5EF4-FFF2-40B4-BE49-F238E27FC236}">
                <a16:creationId xmlns:a16="http://schemas.microsoft.com/office/drawing/2014/main" id="{D036FC92-3423-B1F7-B9AC-DCF9804C83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8819" y="3176694"/>
            <a:ext cx="2879725" cy="216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a:extLst>
              <a:ext uri="{FF2B5EF4-FFF2-40B4-BE49-F238E27FC236}">
                <a16:creationId xmlns:a16="http://schemas.microsoft.com/office/drawing/2014/main" id="{725002A6-FBA6-4C54-469F-06EE081A9D2F}"/>
              </a:ext>
            </a:extLst>
          </p:cNvPr>
          <p:cNvSpPr txBox="1"/>
          <p:nvPr/>
        </p:nvSpPr>
        <p:spPr>
          <a:xfrm>
            <a:off x="56813" y="5398823"/>
            <a:ext cx="7047371" cy="1323439"/>
          </a:xfrm>
          <a:prstGeom prst="rect">
            <a:avLst/>
          </a:prstGeom>
          <a:noFill/>
        </p:spPr>
        <p:txBody>
          <a:bodyPr wrap="square">
            <a:spAutoFit/>
          </a:bodyPr>
          <a:lstStyle/>
          <a:p>
            <a:pPr algn="just">
              <a:spcBef>
                <a:spcPts val="1200"/>
              </a:spcBef>
            </a:pPr>
            <a:r>
              <a:rPr lang="cs-CZ" sz="1600" b="1" dirty="0">
                <a:solidFill>
                  <a:srgbClr val="00476B"/>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Při obvyklé ceně nových oken s izolačním trojsklem okolo 10 000,- Kč/m</a:t>
            </a:r>
            <a:r>
              <a:rPr lang="cs-CZ" sz="1600" b="1" baseline="30000" dirty="0">
                <a:solidFill>
                  <a:srgbClr val="00476B"/>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2</a:t>
            </a:r>
            <a:r>
              <a:rPr lang="cs-CZ" sz="1600" b="1" dirty="0">
                <a:solidFill>
                  <a:srgbClr val="00476B"/>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( 135 tis. Kč za 4 ks oken v panelákovém bytu 3+1 ) je ekonomická návratnost této investice poměrně dlouhá. Výměny jsou vhodné z technického hlediska ( technická životnost, rosení skel, akustika atd. ). Výhodné to bylo v rámci dotace NZÚ OPTIMÁLNÍ. </a:t>
            </a:r>
          </a:p>
        </p:txBody>
      </p:sp>
      <p:pic>
        <p:nvPicPr>
          <p:cNvPr id="3" name="Picture 4">
            <a:extLst>
              <a:ext uri="{FF2B5EF4-FFF2-40B4-BE49-F238E27FC236}">
                <a16:creationId xmlns:a16="http://schemas.microsoft.com/office/drawing/2014/main" id="{612AFB23-EF4F-6036-881A-E510CF5FF0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6510" y="6060542"/>
            <a:ext cx="1800000" cy="571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8787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Obrázek 3">
            <a:extLst>
              <a:ext uri="{FF2B5EF4-FFF2-40B4-BE49-F238E27FC236}">
                <a16:creationId xmlns:a16="http://schemas.microsoft.com/office/drawing/2014/main" id="{B0B3A772-9598-4CF8-093B-79D8F8E42F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198440"/>
            <a:ext cx="5111751" cy="543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ál 4">
            <a:extLst>
              <a:ext uri="{FF2B5EF4-FFF2-40B4-BE49-F238E27FC236}">
                <a16:creationId xmlns:a16="http://schemas.microsoft.com/office/drawing/2014/main" id="{18DE5E3E-59B8-49D6-9795-6D9C935A2A58}"/>
              </a:ext>
            </a:extLst>
          </p:cNvPr>
          <p:cNvSpPr/>
          <p:nvPr/>
        </p:nvSpPr>
        <p:spPr>
          <a:xfrm>
            <a:off x="3306765" y="1663702"/>
            <a:ext cx="401637" cy="252413"/>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7" name="Ovál 6">
            <a:extLst>
              <a:ext uri="{FF2B5EF4-FFF2-40B4-BE49-F238E27FC236}">
                <a16:creationId xmlns:a16="http://schemas.microsoft.com/office/drawing/2014/main" id="{8E62CB0B-B4BB-B1E2-2DAE-6AF5396C86BC}"/>
              </a:ext>
            </a:extLst>
          </p:cNvPr>
          <p:cNvSpPr/>
          <p:nvPr/>
        </p:nvSpPr>
        <p:spPr>
          <a:xfrm>
            <a:off x="3292475" y="2663825"/>
            <a:ext cx="401638" cy="25400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8" name="Ovál 7">
            <a:extLst>
              <a:ext uri="{FF2B5EF4-FFF2-40B4-BE49-F238E27FC236}">
                <a16:creationId xmlns:a16="http://schemas.microsoft.com/office/drawing/2014/main" id="{32CE91E7-A694-6603-6CD1-26FE66640587}"/>
              </a:ext>
            </a:extLst>
          </p:cNvPr>
          <p:cNvSpPr/>
          <p:nvPr/>
        </p:nvSpPr>
        <p:spPr>
          <a:xfrm>
            <a:off x="3292475" y="2417763"/>
            <a:ext cx="401638" cy="252412"/>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9" name="Ovál 8">
            <a:extLst>
              <a:ext uri="{FF2B5EF4-FFF2-40B4-BE49-F238E27FC236}">
                <a16:creationId xmlns:a16="http://schemas.microsoft.com/office/drawing/2014/main" id="{82F3EA92-49D4-6CC8-074E-87189D44AC39}"/>
              </a:ext>
            </a:extLst>
          </p:cNvPr>
          <p:cNvSpPr/>
          <p:nvPr/>
        </p:nvSpPr>
        <p:spPr>
          <a:xfrm>
            <a:off x="3292475" y="2917825"/>
            <a:ext cx="401638" cy="25400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pic>
        <p:nvPicPr>
          <p:cNvPr id="203784" name="Obrázek 1">
            <a:extLst>
              <a:ext uri="{FF2B5EF4-FFF2-40B4-BE49-F238E27FC236}">
                <a16:creationId xmlns:a16="http://schemas.microsoft.com/office/drawing/2014/main" id="{58C6E83C-E724-8950-9A25-5375017C02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4113" y="3733008"/>
            <a:ext cx="5435600"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a:extLst>
              <a:ext uri="{FF2B5EF4-FFF2-40B4-BE49-F238E27FC236}">
                <a16:creationId xmlns:a16="http://schemas.microsoft.com/office/drawing/2014/main" id="{3F5A0F39-4E41-E41A-7A25-30BDF08B3972}"/>
              </a:ext>
            </a:extLst>
          </p:cNvPr>
          <p:cNvSpPr txBox="1"/>
          <p:nvPr/>
        </p:nvSpPr>
        <p:spPr>
          <a:xfrm>
            <a:off x="4427540" y="3548065"/>
            <a:ext cx="1584325" cy="369887"/>
          </a:xfrm>
          <a:prstGeom prst="rect">
            <a:avLst/>
          </a:prstGeom>
          <a:noFill/>
        </p:spPr>
        <p:txBody>
          <a:bodyPr>
            <a:spAutoFit/>
          </a:bodyPr>
          <a:lstStyle/>
          <a:p>
            <a:pPr algn="just">
              <a:spcBef>
                <a:spcPts val="300"/>
              </a:spcBef>
              <a:defRPr/>
            </a:pPr>
            <a:r>
              <a:rPr lang="cs-CZ" b="1" dirty="0">
                <a:solidFill>
                  <a:srgbClr val="FF0000"/>
                </a:solidFill>
                <a:effectLst>
                  <a:outerShdw blurRad="38100" dist="38100" dir="2700000" algn="tl">
                    <a:srgbClr val="000000">
                      <a:alpha val="43137"/>
                    </a:srgbClr>
                  </a:outerShdw>
                </a:effectLst>
                <a:ea typeface="Times New Roman" panose="02020603050405020304" pitchFamily="18" charset="0"/>
                <a:cs typeface="Arial" panose="020B0604020202020204" pitchFamily="34" charset="0"/>
              </a:rPr>
              <a:t>Od 1.9.2024: </a:t>
            </a:r>
          </a:p>
        </p:txBody>
      </p:sp>
      <p:sp>
        <p:nvSpPr>
          <p:cNvPr id="3" name="Ovál 2">
            <a:extLst>
              <a:ext uri="{FF2B5EF4-FFF2-40B4-BE49-F238E27FC236}">
                <a16:creationId xmlns:a16="http://schemas.microsoft.com/office/drawing/2014/main" id="{109F8639-DABF-B0DF-CECB-6692CCFF6CFF}"/>
              </a:ext>
            </a:extLst>
          </p:cNvPr>
          <p:cNvSpPr/>
          <p:nvPr/>
        </p:nvSpPr>
        <p:spPr>
          <a:xfrm>
            <a:off x="7544936" y="6032502"/>
            <a:ext cx="401637" cy="252413"/>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4" name="Ovál 3">
            <a:extLst>
              <a:ext uri="{FF2B5EF4-FFF2-40B4-BE49-F238E27FC236}">
                <a16:creationId xmlns:a16="http://schemas.microsoft.com/office/drawing/2014/main" id="{4600D17B-3B4D-E6C5-A186-7D1A35E5F740}"/>
              </a:ext>
            </a:extLst>
          </p:cNvPr>
          <p:cNvSpPr/>
          <p:nvPr/>
        </p:nvSpPr>
        <p:spPr>
          <a:xfrm>
            <a:off x="7544936" y="5780089"/>
            <a:ext cx="401637" cy="252413"/>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0" name="Ovál 9">
            <a:extLst>
              <a:ext uri="{FF2B5EF4-FFF2-40B4-BE49-F238E27FC236}">
                <a16:creationId xmlns:a16="http://schemas.microsoft.com/office/drawing/2014/main" id="{E2DD0B08-0523-56B9-FB75-DBE68259E6E3}"/>
              </a:ext>
            </a:extLst>
          </p:cNvPr>
          <p:cNvSpPr/>
          <p:nvPr/>
        </p:nvSpPr>
        <p:spPr>
          <a:xfrm>
            <a:off x="3292477" y="4334331"/>
            <a:ext cx="401637" cy="252413"/>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1" name="TextovéPole 10">
            <a:extLst>
              <a:ext uri="{FF2B5EF4-FFF2-40B4-BE49-F238E27FC236}">
                <a16:creationId xmlns:a16="http://schemas.microsoft.com/office/drawing/2014/main" id="{39DD606F-D6EF-AEF1-1CD3-A10F62041D5A}"/>
              </a:ext>
            </a:extLst>
          </p:cNvPr>
          <p:cNvSpPr txBox="1"/>
          <p:nvPr/>
        </p:nvSpPr>
        <p:spPr>
          <a:xfrm>
            <a:off x="125171" y="110517"/>
            <a:ext cx="1584325" cy="369332"/>
          </a:xfrm>
          <a:prstGeom prst="rect">
            <a:avLst/>
          </a:prstGeom>
          <a:noFill/>
        </p:spPr>
        <p:txBody>
          <a:bodyPr>
            <a:spAutoFit/>
          </a:bodyPr>
          <a:lstStyle/>
          <a:p>
            <a:pPr algn="just">
              <a:spcBef>
                <a:spcPts val="300"/>
              </a:spcBef>
              <a:defRPr/>
            </a:pPr>
            <a:r>
              <a:rPr lang="cs-CZ" b="1" dirty="0">
                <a:solidFill>
                  <a:srgbClr val="FF0000"/>
                </a:solidFill>
                <a:effectLst>
                  <a:outerShdw blurRad="38100" dist="38100" dir="2700000" algn="tl">
                    <a:srgbClr val="000000">
                      <a:alpha val="43137"/>
                    </a:srgbClr>
                  </a:outerShdw>
                </a:effectLst>
                <a:ea typeface="Times New Roman" panose="02020603050405020304" pitchFamily="18" charset="0"/>
                <a:cs typeface="Arial" panose="020B0604020202020204" pitchFamily="34" charset="0"/>
              </a:rPr>
              <a:t>Do 31.8.2024: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ástupný obsah 3">
            <a:extLst>
              <a:ext uri="{FF2B5EF4-FFF2-40B4-BE49-F238E27FC236}">
                <a16:creationId xmlns:a16="http://schemas.microsoft.com/office/drawing/2014/main" id="{DB06C886-5C2C-0B09-D1F5-4A2D2458E6B6}"/>
              </a:ext>
            </a:extLst>
          </p:cNvPr>
          <p:cNvSpPr txBox="1">
            <a:spLocks/>
          </p:cNvSpPr>
          <p:nvPr/>
        </p:nvSpPr>
        <p:spPr>
          <a:xfrm>
            <a:off x="102733" y="325438"/>
            <a:ext cx="4759552" cy="397032"/>
          </a:xfrm>
          <a:prstGeom prst="rect">
            <a:avLst/>
          </a:prstGeom>
          <a:noFill/>
        </p:spPr>
        <p:txBody>
          <a:bodyPr wrap="square">
            <a:spAutoFit/>
          </a:bodyPr>
          <a:lstStyle>
            <a:lvl1pPr>
              <a:spcBef>
                <a:spcPct val="20000"/>
              </a:spcBef>
              <a:buChar char="•"/>
              <a:defRPr sz="3200">
                <a:solidFill>
                  <a:schemeClr val="tx1"/>
                </a:solidFill>
                <a:latin typeface="Arial" panose="020B0604020202020204" pitchFamily="34" charset="0"/>
              </a:defRPr>
            </a:lvl1pPr>
            <a:lvl2pPr marL="685800" indent="-2286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90000"/>
              </a:lnSpc>
              <a:spcBef>
                <a:spcPts val="1000"/>
              </a:spcBef>
              <a:buNone/>
              <a:defRPr/>
            </a:pPr>
            <a:r>
              <a:rPr lang="cs-CZ" altLang="cs-CZ" sz="2200" b="1" dirty="0">
                <a:solidFill>
                  <a:srgbClr val="00476B"/>
                </a:solidFill>
                <a:effectLst>
                  <a:outerShdw blurRad="38100" dist="38100" dir="2700000" algn="tl">
                    <a:srgbClr val="C0C0C0"/>
                  </a:outerShdw>
                </a:effectLst>
                <a:cs typeface="Arial" panose="020B0604020202020204" pitchFamily="34" charset="0"/>
              </a:rPr>
              <a:t>Nezateplený bytový dům ( 1978 ) </a:t>
            </a:r>
            <a:endParaRPr lang="cs-CZ" altLang="cs-CZ" sz="2200" b="1" dirty="0">
              <a:solidFill>
                <a:srgbClr val="00476B"/>
              </a:solidFill>
              <a:cs typeface="Arial" panose="020B0604020202020204" pitchFamily="34" charset="0"/>
            </a:endParaRPr>
          </a:p>
        </p:txBody>
      </p:sp>
      <p:pic>
        <p:nvPicPr>
          <p:cNvPr id="206851" name="Obrázek 2">
            <a:extLst>
              <a:ext uri="{FF2B5EF4-FFF2-40B4-BE49-F238E27FC236}">
                <a16:creationId xmlns:a16="http://schemas.microsoft.com/office/drawing/2014/main" id="{49239A49-3078-D92A-5BF0-A0DC163575D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3440" y="325438"/>
            <a:ext cx="4213225" cy="599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52" name="Obrázek 5" descr="Obsah obrázku venku, obloha, budova, tráva&#10;&#10;Popis byl vytvořen automaticky">
            <a:extLst>
              <a:ext uri="{FF2B5EF4-FFF2-40B4-BE49-F238E27FC236}">
                <a16:creationId xmlns:a16="http://schemas.microsoft.com/office/drawing/2014/main" id="{136D0D98-0C2A-B0CE-73D7-876A8A02FFA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975" y="896940"/>
            <a:ext cx="4319588"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ástupný obsah 3">
            <a:extLst>
              <a:ext uri="{FF2B5EF4-FFF2-40B4-BE49-F238E27FC236}">
                <a16:creationId xmlns:a16="http://schemas.microsoft.com/office/drawing/2014/main" id="{056DDBB4-FD01-BB0D-B64F-FEB50A089209}"/>
              </a:ext>
            </a:extLst>
          </p:cNvPr>
          <p:cNvSpPr txBox="1">
            <a:spLocks/>
          </p:cNvSpPr>
          <p:nvPr/>
        </p:nvSpPr>
        <p:spPr>
          <a:xfrm>
            <a:off x="557337" y="4501542"/>
            <a:ext cx="3743325" cy="1089025"/>
          </a:xfrm>
          <a:prstGeom prst="rect">
            <a:avLst/>
          </a:prstGeom>
          <a:noFill/>
        </p:spPr>
        <p:txBody>
          <a:bodyPr>
            <a:spAutoFit/>
          </a:bodyPr>
          <a:lstStyle>
            <a:lvl1pPr>
              <a:spcBef>
                <a:spcPct val="20000"/>
              </a:spcBef>
              <a:buChar char="•"/>
              <a:defRPr sz="3200">
                <a:solidFill>
                  <a:schemeClr val="tx1"/>
                </a:solidFill>
                <a:latin typeface="Arial" panose="020B0604020202020204" pitchFamily="34" charset="0"/>
              </a:defRPr>
            </a:lvl1pPr>
            <a:lvl2pPr marL="685800" indent="-2286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90000"/>
              </a:lnSpc>
              <a:spcBef>
                <a:spcPts val="1000"/>
              </a:spcBef>
              <a:buNone/>
              <a:defRPr/>
            </a:pPr>
            <a:r>
              <a:rPr lang="cs-CZ" altLang="cs-CZ" sz="2400" b="1" dirty="0">
                <a:solidFill>
                  <a:srgbClr val="00476B"/>
                </a:solidFill>
                <a:effectLst>
                  <a:outerShdw blurRad="38100" dist="38100" dir="2700000" algn="tl">
                    <a:srgbClr val="C0C0C0"/>
                  </a:outerShdw>
                </a:effectLst>
                <a:cs typeface="Arial" panose="020B0604020202020204" pitchFamily="34" charset="0"/>
              </a:rPr>
              <a:t>SZTE s více než 80 % podílem obnovitelných zdrojů ( dřevní štěpka )</a:t>
            </a:r>
            <a:endParaRPr lang="cs-CZ" altLang="cs-CZ" sz="2400" b="1" dirty="0">
              <a:solidFill>
                <a:srgbClr val="00476B"/>
              </a:solidFill>
              <a:cs typeface="Arial" panose="020B0604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981C2-BCDA-1A88-0CC7-935B8C061CFB}"/>
            </a:ext>
          </a:extLst>
        </p:cNvPr>
        <p:cNvGrpSpPr/>
        <p:nvPr/>
      </p:nvGrpSpPr>
      <p:grpSpPr>
        <a:xfrm>
          <a:off x="0" y="0"/>
          <a:ext cx="0" cy="0"/>
          <a:chOff x="0" y="0"/>
          <a:chExt cx="0" cy="0"/>
        </a:xfrm>
      </p:grpSpPr>
      <p:sp>
        <p:nvSpPr>
          <p:cNvPr id="5" name="Zástupný symbol pro obsah 2">
            <a:extLst>
              <a:ext uri="{FF2B5EF4-FFF2-40B4-BE49-F238E27FC236}">
                <a16:creationId xmlns:a16="http://schemas.microsoft.com/office/drawing/2014/main" id="{2A359737-2A59-76C8-19E7-1EF2254BA9C6}"/>
              </a:ext>
            </a:extLst>
          </p:cNvPr>
          <p:cNvSpPr>
            <a:spLocks noGrp="1"/>
          </p:cNvSpPr>
          <p:nvPr>
            <p:ph idx="1"/>
          </p:nvPr>
        </p:nvSpPr>
        <p:spPr>
          <a:xfrm>
            <a:off x="567083" y="377071"/>
            <a:ext cx="7825539" cy="957208"/>
          </a:xfrm>
        </p:spPr>
        <p:txBody>
          <a:bodyPr>
            <a:noAutofit/>
          </a:bodyPr>
          <a:lstStyle/>
          <a:p>
            <a:pPr algn="ctr">
              <a:spcBef>
                <a:spcPts val="0"/>
              </a:spcBef>
              <a:buNone/>
              <a:defRPr/>
            </a:pPr>
            <a:r>
              <a:rPr lang="cs-CZ" b="1" dirty="0">
                <a:solidFill>
                  <a:srgbClr val="30537D"/>
                </a:solidFill>
                <a:effectLst>
                  <a:outerShdw blurRad="38100" dist="38100" dir="2700000" algn="tl">
                    <a:srgbClr val="000000">
                      <a:alpha val="43137"/>
                    </a:srgbClr>
                  </a:outerShdw>
                </a:effectLst>
              </a:rPr>
              <a:t>PENB je podkladem pro rozúčtování nákladů na vytápění = velká odpovědnost</a:t>
            </a:r>
            <a:endParaRPr lang="cs-CZ" altLang="cs-CZ" dirty="0"/>
          </a:p>
        </p:txBody>
      </p:sp>
      <p:sp>
        <p:nvSpPr>
          <p:cNvPr id="3" name="TextovéPole 2">
            <a:extLst>
              <a:ext uri="{FF2B5EF4-FFF2-40B4-BE49-F238E27FC236}">
                <a16:creationId xmlns:a16="http://schemas.microsoft.com/office/drawing/2014/main" id="{094F348C-12C5-07F9-2A84-2384096E1770}"/>
              </a:ext>
            </a:extLst>
          </p:cNvPr>
          <p:cNvSpPr txBox="1"/>
          <p:nvPr/>
        </p:nvSpPr>
        <p:spPr>
          <a:xfrm>
            <a:off x="303850" y="1334281"/>
            <a:ext cx="8352000" cy="4692503"/>
          </a:xfrm>
          <a:prstGeom prst="rect">
            <a:avLst/>
          </a:prstGeom>
          <a:noFill/>
        </p:spPr>
        <p:txBody>
          <a:bodyPr wrap="square">
            <a:spAutoFit/>
          </a:bodyPr>
          <a:lstStyle/>
          <a:p>
            <a:pPr>
              <a:lnSpc>
                <a:spcPct val="107000"/>
              </a:lnSpc>
              <a:spcAft>
                <a:spcPts val="800"/>
              </a:spcAft>
            </a:pPr>
            <a:r>
              <a:rPr lang="cs-CZ" sz="1600" b="1" kern="100" dirty="0">
                <a:solidFill>
                  <a:srgbClr val="30537D"/>
                </a:solidFill>
                <a:latin typeface="Calibri" panose="020F0502020204030204" pitchFamily="34" charset="0"/>
                <a:ea typeface="Calibri" panose="020F0502020204030204" pitchFamily="34" charset="0"/>
                <a:cs typeface="Calibri" panose="020F0502020204030204" pitchFamily="34" charset="0"/>
              </a:rPr>
              <a:t>Příloha č. 6 k vyhlášce č. 269/2015 Sb.</a:t>
            </a:r>
            <a:endParaRPr lang="cs-CZ" sz="1600" kern="100" dirty="0">
              <a:solidFill>
                <a:srgbClr val="30537D"/>
              </a:solidFill>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cs-CZ" sz="1600" b="1" kern="100" dirty="0">
                <a:solidFill>
                  <a:srgbClr val="30537D"/>
                </a:solidFill>
                <a:latin typeface="Calibri" panose="020F0502020204030204" pitchFamily="34" charset="0"/>
                <a:ea typeface="Calibri" panose="020F0502020204030204" pitchFamily="34" charset="0"/>
                <a:cs typeface="Calibri" panose="020F0502020204030204" pitchFamily="34" charset="0"/>
              </a:rPr>
              <a:t>Procentní hodnota základní složky</a:t>
            </a:r>
            <a:endParaRPr lang="cs-CZ" sz="1600" kern="100" dirty="0">
              <a:solidFill>
                <a:srgbClr val="30537D"/>
              </a:solidFill>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r>
              <a:rPr lang="cs-CZ" sz="1600" kern="100" dirty="0">
                <a:solidFill>
                  <a:srgbClr val="30537D"/>
                </a:solidFill>
                <a:latin typeface="Calibri" panose="020F0502020204030204" pitchFamily="34" charset="0"/>
                <a:ea typeface="Calibri" panose="020F0502020204030204" pitchFamily="34" charset="0"/>
                <a:cs typeface="Calibri" panose="020F0502020204030204" pitchFamily="34" charset="0"/>
              </a:rPr>
              <a:t>Procentní hodnota základní složky se určí podle průměrného součinitele prostupu tepla </a:t>
            </a:r>
            <a:r>
              <a:rPr lang="cs-CZ" sz="1600" kern="100" dirty="0" err="1">
                <a:solidFill>
                  <a:srgbClr val="30537D"/>
                </a:solidFill>
                <a:latin typeface="Calibri" panose="020F0502020204030204" pitchFamily="34" charset="0"/>
                <a:ea typeface="Calibri" panose="020F0502020204030204" pitchFamily="34" charset="0"/>
                <a:cs typeface="Calibri" panose="020F0502020204030204" pitchFamily="34" charset="0"/>
              </a:rPr>
              <a:t>U</a:t>
            </a:r>
            <a:r>
              <a:rPr lang="cs-CZ" sz="1600" kern="100" baseline="-25000" dirty="0" err="1">
                <a:solidFill>
                  <a:srgbClr val="30537D"/>
                </a:solidFill>
                <a:latin typeface="Calibri" panose="020F0502020204030204" pitchFamily="34" charset="0"/>
                <a:ea typeface="Calibri" panose="020F0502020204030204" pitchFamily="34" charset="0"/>
                <a:cs typeface="Calibri" panose="020F0502020204030204" pitchFamily="34" charset="0"/>
              </a:rPr>
              <a:t>em</a:t>
            </a:r>
            <a:r>
              <a:rPr lang="cs-CZ" sz="1600" kern="100" dirty="0">
                <a:solidFill>
                  <a:srgbClr val="30537D"/>
                </a:solidFill>
                <a:latin typeface="Calibri" panose="020F0502020204030204" pitchFamily="34" charset="0"/>
                <a:ea typeface="Calibri" panose="020F0502020204030204" pitchFamily="34" charset="0"/>
                <a:cs typeface="Calibri" panose="020F0502020204030204" pitchFamily="34" charset="0"/>
              </a:rPr>
              <a:t> podle § 3 odst. 1 písm. d) vyhlášky č. 264/2020 Sb., o energetické náročnosti budov, určeného podle přílohy č. 2 k vyhlášce č. 264/2020 Sb., o energetické náročnosti budov, a to tak, že bude</a:t>
            </a:r>
          </a:p>
          <a:p>
            <a:pPr algn="just">
              <a:lnSpc>
                <a:spcPct val="107000"/>
              </a:lnSpc>
              <a:spcAft>
                <a:spcPts val="800"/>
              </a:spcAft>
            </a:pPr>
            <a:r>
              <a:rPr lang="cs-CZ" sz="1600" b="1" kern="100" dirty="0">
                <a:solidFill>
                  <a:srgbClr val="30537D"/>
                </a:solidFill>
                <a:latin typeface="Calibri" panose="020F0502020204030204" pitchFamily="34" charset="0"/>
                <a:ea typeface="Calibri" panose="020F0502020204030204" pitchFamily="34" charset="0"/>
                <a:cs typeface="Calibri" panose="020F0502020204030204" pitchFamily="34" charset="0"/>
              </a:rPr>
              <a:t>a)</a:t>
            </a:r>
            <a:r>
              <a:rPr lang="cs-CZ" sz="1600" kern="100" dirty="0">
                <a:solidFill>
                  <a:srgbClr val="30537D"/>
                </a:solidFill>
                <a:latin typeface="Calibri" panose="020F0502020204030204" pitchFamily="34" charset="0"/>
                <a:ea typeface="Calibri" panose="020F0502020204030204" pitchFamily="34" charset="0"/>
                <a:cs typeface="Calibri" panose="020F0502020204030204" pitchFamily="34" charset="0"/>
              </a:rPr>
              <a:t> pro hodnotu </a:t>
            </a:r>
            <a:r>
              <a:rPr lang="cs-CZ" sz="1600" kern="100" dirty="0" err="1">
                <a:solidFill>
                  <a:srgbClr val="30537D"/>
                </a:solidFill>
                <a:latin typeface="Calibri" panose="020F0502020204030204" pitchFamily="34" charset="0"/>
                <a:ea typeface="Calibri" panose="020F0502020204030204" pitchFamily="34" charset="0"/>
                <a:cs typeface="Calibri" panose="020F0502020204030204" pitchFamily="34" charset="0"/>
              </a:rPr>
              <a:t>U</a:t>
            </a:r>
            <a:r>
              <a:rPr lang="cs-CZ" sz="1600" kern="100" baseline="-25000" dirty="0" err="1">
                <a:solidFill>
                  <a:srgbClr val="30537D"/>
                </a:solidFill>
                <a:latin typeface="Calibri" panose="020F0502020204030204" pitchFamily="34" charset="0"/>
                <a:ea typeface="Calibri" panose="020F0502020204030204" pitchFamily="34" charset="0"/>
                <a:cs typeface="Calibri" panose="020F0502020204030204" pitchFamily="34" charset="0"/>
              </a:rPr>
              <a:t>em</a:t>
            </a:r>
            <a:r>
              <a:rPr lang="cs-CZ" sz="1600" kern="100" dirty="0">
                <a:solidFill>
                  <a:srgbClr val="30537D"/>
                </a:solidFill>
                <a:latin typeface="Calibri" panose="020F0502020204030204" pitchFamily="34" charset="0"/>
                <a:ea typeface="Calibri" panose="020F0502020204030204" pitchFamily="34" charset="0"/>
                <a:cs typeface="Calibri" panose="020F0502020204030204" pitchFamily="34" charset="0"/>
              </a:rPr>
              <a:t> nižší nebo rovnou limitní hodnotě pro klasifikační třídu C energetické náročnosti budovy ve výši 60 %,</a:t>
            </a:r>
          </a:p>
          <a:p>
            <a:pPr algn="just">
              <a:lnSpc>
                <a:spcPct val="107000"/>
              </a:lnSpc>
              <a:spcAft>
                <a:spcPts val="800"/>
              </a:spcAft>
            </a:pPr>
            <a:r>
              <a:rPr lang="cs-CZ" sz="1600" b="1" kern="100" dirty="0">
                <a:solidFill>
                  <a:srgbClr val="30537D"/>
                </a:solidFill>
                <a:latin typeface="Calibri" panose="020F0502020204030204" pitchFamily="34" charset="0"/>
                <a:ea typeface="Calibri" panose="020F0502020204030204" pitchFamily="34" charset="0"/>
                <a:cs typeface="Calibri" panose="020F0502020204030204" pitchFamily="34" charset="0"/>
              </a:rPr>
              <a:t>b)</a:t>
            </a:r>
            <a:r>
              <a:rPr lang="cs-CZ" sz="1600" kern="100" dirty="0">
                <a:solidFill>
                  <a:srgbClr val="30537D"/>
                </a:solidFill>
                <a:latin typeface="Calibri" panose="020F0502020204030204" pitchFamily="34" charset="0"/>
                <a:ea typeface="Calibri" panose="020F0502020204030204" pitchFamily="34" charset="0"/>
                <a:cs typeface="Calibri" panose="020F0502020204030204" pitchFamily="34" charset="0"/>
              </a:rPr>
              <a:t> pro hodnotu </a:t>
            </a:r>
            <a:r>
              <a:rPr lang="cs-CZ" sz="1600" kern="100" dirty="0" err="1">
                <a:solidFill>
                  <a:srgbClr val="30537D"/>
                </a:solidFill>
                <a:latin typeface="Calibri" panose="020F0502020204030204" pitchFamily="34" charset="0"/>
                <a:ea typeface="Calibri" panose="020F0502020204030204" pitchFamily="34" charset="0"/>
                <a:cs typeface="Calibri" panose="020F0502020204030204" pitchFamily="34" charset="0"/>
              </a:rPr>
              <a:t>U</a:t>
            </a:r>
            <a:r>
              <a:rPr lang="cs-CZ" sz="1600" kern="100" baseline="-25000" dirty="0" err="1">
                <a:solidFill>
                  <a:srgbClr val="30537D"/>
                </a:solidFill>
                <a:latin typeface="Calibri" panose="020F0502020204030204" pitchFamily="34" charset="0"/>
                <a:ea typeface="Calibri" panose="020F0502020204030204" pitchFamily="34" charset="0"/>
                <a:cs typeface="Calibri" panose="020F0502020204030204" pitchFamily="34" charset="0"/>
              </a:rPr>
              <a:t>em</a:t>
            </a:r>
            <a:r>
              <a:rPr lang="cs-CZ" sz="1600" kern="100" dirty="0">
                <a:solidFill>
                  <a:srgbClr val="30537D"/>
                </a:solidFill>
                <a:latin typeface="Calibri" panose="020F0502020204030204" pitchFamily="34" charset="0"/>
                <a:ea typeface="Calibri" panose="020F0502020204030204" pitchFamily="34" charset="0"/>
                <a:cs typeface="Calibri" panose="020F0502020204030204" pitchFamily="34" charset="0"/>
              </a:rPr>
              <a:t> vyšší než limitní hodnota pro klasifikační třídu C energetické náročnosti budovy a současně nižší nebo rovnou hodnotě pro klasifikační třídu E tohoto ukazatele ve výši 50 %,</a:t>
            </a:r>
          </a:p>
          <a:p>
            <a:pPr algn="just">
              <a:lnSpc>
                <a:spcPct val="107000"/>
              </a:lnSpc>
              <a:spcAft>
                <a:spcPts val="800"/>
              </a:spcAft>
            </a:pPr>
            <a:r>
              <a:rPr lang="cs-CZ" sz="1600" b="1" kern="100" dirty="0">
                <a:solidFill>
                  <a:srgbClr val="30537D"/>
                </a:solidFill>
                <a:latin typeface="Calibri" panose="020F0502020204030204" pitchFamily="34" charset="0"/>
                <a:ea typeface="Calibri" panose="020F0502020204030204" pitchFamily="34" charset="0"/>
                <a:cs typeface="Calibri" panose="020F0502020204030204" pitchFamily="34" charset="0"/>
              </a:rPr>
              <a:t>c)</a:t>
            </a:r>
            <a:r>
              <a:rPr lang="cs-CZ" sz="1600" kern="100" dirty="0">
                <a:solidFill>
                  <a:srgbClr val="30537D"/>
                </a:solidFill>
                <a:latin typeface="Calibri" panose="020F0502020204030204" pitchFamily="34" charset="0"/>
                <a:ea typeface="Calibri" panose="020F0502020204030204" pitchFamily="34" charset="0"/>
                <a:cs typeface="Calibri" panose="020F0502020204030204" pitchFamily="34" charset="0"/>
              </a:rPr>
              <a:t> pro ostatní budovy a budovy, kde není hodnota </a:t>
            </a:r>
            <a:r>
              <a:rPr lang="cs-CZ" sz="1600" kern="100" dirty="0" err="1">
                <a:solidFill>
                  <a:srgbClr val="30537D"/>
                </a:solidFill>
                <a:latin typeface="Calibri" panose="020F0502020204030204" pitchFamily="34" charset="0"/>
                <a:ea typeface="Calibri" panose="020F0502020204030204" pitchFamily="34" charset="0"/>
                <a:cs typeface="Calibri" panose="020F0502020204030204" pitchFamily="34" charset="0"/>
              </a:rPr>
              <a:t>U</a:t>
            </a:r>
            <a:r>
              <a:rPr lang="cs-CZ" sz="1600" kern="100" baseline="-25000" dirty="0" err="1">
                <a:solidFill>
                  <a:srgbClr val="30537D"/>
                </a:solidFill>
                <a:latin typeface="Calibri" panose="020F0502020204030204" pitchFamily="34" charset="0"/>
                <a:ea typeface="Calibri" panose="020F0502020204030204" pitchFamily="34" charset="0"/>
                <a:cs typeface="Calibri" panose="020F0502020204030204" pitchFamily="34" charset="0"/>
              </a:rPr>
              <a:t>em</a:t>
            </a:r>
            <a:r>
              <a:rPr lang="cs-CZ" sz="1600" kern="100" dirty="0">
                <a:solidFill>
                  <a:srgbClr val="30537D"/>
                </a:solidFill>
                <a:latin typeface="Calibri" panose="020F0502020204030204" pitchFamily="34" charset="0"/>
                <a:ea typeface="Calibri" panose="020F0502020204030204" pitchFamily="34" charset="0"/>
                <a:cs typeface="Calibri" panose="020F0502020204030204" pitchFamily="34" charset="0"/>
              </a:rPr>
              <a:t> známa, nebo ji zjistit nelze, ve výši 40 %.</a:t>
            </a:r>
          </a:p>
          <a:p>
            <a:pPr>
              <a:lnSpc>
                <a:spcPct val="107000"/>
              </a:lnSpc>
              <a:spcBef>
                <a:spcPts val="600"/>
              </a:spcBef>
            </a:pPr>
            <a:r>
              <a:rPr lang="cs-CZ" sz="1600" b="1" kern="100" dirty="0">
                <a:solidFill>
                  <a:srgbClr val="30537D"/>
                </a:solidFill>
                <a:latin typeface="Calibri" panose="020F0502020204030204" pitchFamily="34" charset="0"/>
                <a:ea typeface="Calibri" panose="020F0502020204030204" pitchFamily="34" charset="0"/>
                <a:cs typeface="Calibri" panose="020F0502020204030204" pitchFamily="34" charset="0"/>
              </a:rPr>
              <a:t>Základní složka:</a:t>
            </a:r>
            <a:endParaRPr lang="cs-CZ" sz="1600" kern="100" dirty="0">
              <a:solidFill>
                <a:srgbClr val="30537D"/>
              </a:solidFill>
              <a:latin typeface="Calibri" panose="020F0502020204030204" pitchFamily="34" charset="0"/>
              <a:ea typeface="Calibri" panose="020F0502020204030204" pitchFamily="34" charset="0"/>
              <a:cs typeface="Calibri" panose="020F0502020204030204" pitchFamily="34" charset="0"/>
            </a:endParaRPr>
          </a:p>
          <a:p>
            <a:pPr>
              <a:lnSpc>
                <a:spcPct val="107000"/>
              </a:lnSpc>
              <a:spcBef>
                <a:spcPts val="600"/>
              </a:spcBef>
            </a:pPr>
            <a:r>
              <a:rPr lang="cs-CZ" sz="1600" b="1" kern="100" dirty="0" err="1">
                <a:solidFill>
                  <a:srgbClr val="30537D"/>
                </a:solidFill>
                <a:latin typeface="Calibri" panose="020F0502020204030204" pitchFamily="34" charset="0"/>
                <a:ea typeface="Calibri" panose="020F0502020204030204" pitchFamily="34" charset="0"/>
                <a:cs typeface="Calibri" panose="020F0502020204030204" pitchFamily="34" charset="0"/>
              </a:rPr>
              <a:t>U</a:t>
            </a:r>
            <a:r>
              <a:rPr lang="cs-CZ" sz="1600" b="1" kern="100" baseline="-25000" dirty="0" err="1">
                <a:solidFill>
                  <a:srgbClr val="30537D"/>
                </a:solidFill>
                <a:latin typeface="Calibri" panose="020F0502020204030204" pitchFamily="34" charset="0"/>
                <a:ea typeface="Calibri" panose="020F0502020204030204" pitchFamily="34" charset="0"/>
                <a:cs typeface="Calibri" panose="020F0502020204030204" pitchFamily="34" charset="0"/>
              </a:rPr>
              <a:t>em</a:t>
            </a:r>
            <a:r>
              <a:rPr lang="cs-CZ" sz="1600" b="1" kern="100" dirty="0">
                <a:solidFill>
                  <a:srgbClr val="30537D"/>
                </a:solidFill>
                <a:latin typeface="Calibri" panose="020F0502020204030204" pitchFamily="34" charset="0"/>
                <a:ea typeface="Calibri" panose="020F0502020204030204" pitchFamily="34" charset="0"/>
                <a:cs typeface="Calibri" panose="020F0502020204030204" pitchFamily="34" charset="0"/>
              </a:rPr>
              <a:t> A až C = 60 %</a:t>
            </a:r>
            <a:endParaRPr lang="cs-CZ" sz="1600" kern="100" dirty="0">
              <a:solidFill>
                <a:srgbClr val="30537D"/>
              </a:solidFill>
              <a:latin typeface="Calibri" panose="020F0502020204030204" pitchFamily="34" charset="0"/>
              <a:ea typeface="Calibri" panose="020F0502020204030204" pitchFamily="34" charset="0"/>
              <a:cs typeface="Calibri" panose="020F0502020204030204" pitchFamily="34" charset="0"/>
            </a:endParaRPr>
          </a:p>
          <a:p>
            <a:pPr>
              <a:lnSpc>
                <a:spcPct val="107000"/>
              </a:lnSpc>
              <a:spcBef>
                <a:spcPts val="600"/>
              </a:spcBef>
            </a:pPr>
            <a:r>
              <a:rPr lang="cs-CZ" sz="1600" b="1" kern="100" dirty="0" err="1">
                <a:solidFill>
                  <a:srgbClr val="30537D"/>
                </a:solidFill>
                <a:latin typeface="Calibri" panose="020F0502020204030204" pitchFamily="34" charset="0"/>
                <a:ea typeface="Calibri" panose="020F0502020204030204" pitchFamily="34" charset="0"/>
                <a:cs typeface="Calibri" panose="020F0502020204030204" pitchFamily="34" charset="0"/>
              </a:rPr>
              <a:t>U</a:t>
            </a:r>
            <a:r>
              <a:rPr lang="cs-CZ" sz="1600" b="1" kern="100" baseline="-25000" dirty="0" err="1">
                <a:solidFill>
                  <a:srgbClr val="30537D"/>
                </a:solidFill>
                <a:latin typeface="Calibri" panose="020F0502020204030204" pitchFamily="34" charset="0"/>
                <a:ea typeface="Calibri" panose="020F0502020204030204" pitchFamily="34" charset="0"/>
                <a:cs typeface="Calibri" panose="020F0502020204030204" pitchFamily="34" charset="0"/>
              </a:rPr>
              <a:t>em</a:t>
            </a:r>
            <a:r>
              <a:rPr lang="cs-CZ" sz="1600" b="1" kern="100" dirty="0">
                <a:solidFill>
                  <a:srgbClr val="30537D"/>
                </a:solidFill>
                <a:latin typeface="Calibri" panose="020F0502020204030204" pitchFamily="34" charset="0"/>
                <a:ea typeface="Calibri" panose="020F0502020204030204" pitchFamily="34" charset="0"/>
                <a:cs typeface="Calibri" panose="020F0502020204030204" pitchFamily="34" charset="0"/>
              </a:rPr>
              <a:t> D až E = 50 %</a:t>
            </a:r>
            <a:endParaRPr lang="cs-CZ" sz="1600" kern="100" dirty="0">
              <a:solidFill>
                <a:srgbClr val="30537D"/>
              </a:solidFill>
              <a:latin typeface="Calibri" panose="020F0502020204030204" pitchFamily="34" charset="0"/>
              <a:ea typeface="Calibri" panose="020F0502020204030204" pitchFamily="34" charset="0"/>
              <a:cs typeface="Calibri" panose="020F0502020204030204" pitchFamily="34" charset="0"/>
            </a:endParaRPr>
          </a:p>
          <a:p>
            <a:pPr>
              <a:lnSpc>
                <a:spcPct val="107000"/>
              </a:lnSpc>
              <a:spcBef>
                <a:spcPts val="600"/>
              </a:spcBef>
            </a:pPr>
            <a:r>
              <a:rPr lang="cs-CZ" sz="1600" b="1" kern="100" dirty="0" err="1">
                <a:solidFill>
                  <a:srgbClr val="30537D"/>
                </a:solidFill>
                <a:latin typeface="Calibri" panose="020F0502020204030204" pitchFamily="34" charset="0"/>
                <a:ea typeface="Calibri" panose="020F0502020204030204" pitchFamily="34" charset="0"/>
                <a:cs typeface="Calibri" panose="020F0502020204030204" pitchFamily="34" charset="0"/>
              </a:rPr>
              <a:t>U</a:t>
            </a:r>
            <a:r>
              <a:rPr lang="cs-CZ" sz="1600" b="1" kern="100" baseline="-25000" dirty="0" err="1">
                <a:solidFill>
                  <a:srgbClr val="30537D"/>
                </a:solidFill>
                <a:latin typeface="Calibri" panose="020F0502020204030204" pitchFamily="34" charset="0"/>
                <a:ea typeface="Calibri" panose="020F0502020204030204" pitchFamily="34" charset="0"/>
                <a:cs typeface="Calibri" panose="020F0502020204030204" pitchFamily="34" charset="0"/>
              </a:rPr>
              <a:t>em</a:t>
            </a:r>
            <a:r>
              <a:rPr lang="cs-CZ" sz="1600" b="1" kern="100" dirty="0">
                <a:solidFill>
                  <a:srgbClr val="30537D"/>
                </a:solidFill>
                <a:latin typeface="Calibri" panose="020F0502020204030204" pitchFamily="34" charset="0"/>
                <a:ea typeface="Calibri" panose="020F0502020204030204" pitchFamily="34" charset="0"/>
                <a:cs typeface="Calibri" panose="020F0502020204030204" pitchFamily="34" charset="0"/>
              </a:rPr>
              <a:t> F až G = 40 %       ( + možná úprava o +/- 10 % )</a:t>
            </a:r>
            <a:endParaRPr lang="cs-CZ" sz="1600" kern="100" dirty="0">
              <a:solidFill>
                <a:srgbClr val="30537D"/>
              </a:solidFill>
              <a:latin typeface="Calibri" panose="020F0502020204030204" pitchFamily="34" charset="0"/>
              <a:ea typeface="Calibri" panose="020F0502020204030204" pitchFamily="34" charset="0"/>
              <a:cs typeface="Calibri" panose="020F0502020204030204" pitchFamily="34" charset="0"/>
            </a:endParaRPr>
          </a:p>
        </p:txBody>
      </p:sp>
      <p:pic>
        <p:nvPicPr>
          <p:cNvPr id="2" name="Picture 4">
            <a:extLst>
              <a:ext uri="{FF2B5EF4-FFF2-40B4-BE49-F238E27FC236}">
                <a16:creationId xmlns:a16="http://schemas.microsoft.com/office/drawing/2014/main" id="{25199595-5ED2-7B08-DBCD-E5A9DE50BD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4256" y="6099398"/>
            <a:ext cx="1800000" cy="571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84332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627A0-58FB-7124-2480-F72F7F670CE6}"/>
            </a:ext>
          </a:extLst>
        </p:cNvPr>
        <p:cNvGrpSpPr/>
        <p:nvPr/>
      </p:nvGrpSpPr>
      <p:grpSpPr>
        <a:xfrm>
          <a:off x="0" y="0"/>
          <a:ext cx="0" cy="0"/>
          <a:chOff x="0" y="0"/>
          <a:chExt cx="0" cy="0"/>
        </a:xfrm>
      </p:grpSpPr>
      <p:sp>
        <p:nvSpPr>
          <p:cNvPr id="5" name="Zástupný symbol pro obsah 2">
            <a:extLst>
              <a:ext uri="{FF2B5EF4-FFF2-40B4-BE49-F238E27FC236}">
                <a16:creationId xmlns:a16="http://schemas.microsoft.com/office/drawing/2014/main" id="{142EA0C1-59CC-CB41-03A5-678184168F26}"/>
              </a:ext>
            </a:extLst>
          </p:cNvPr>
          <p:cNvSpPr>
            <a:spLocks noGrp="1"/>
          </p:cNvSpPr>
          <p:nvPr>
            <p:ph idx="1"/>
          </p:nvPr>
        </p:nvSpPr>
        <p:spPr>
          <a:xfrm>
            <a:off x="251969" y="449554"/>
            <a:ext cx="8237728" cy="964866"/>
          </a:xfrm>
        </p:spPr>
        <p:txBody>
          <a:bodyPr>
            <a:noAutofit/>
          </a:bodyPr>
          <a:lstStyle/>
          <a:p>
            <a:pPr algn="ctr">
              <a:spcBef>
                <a:spcPts val="0"/>
              </a:spcBef>
              <a:buNone/>
              <a:defRPr/>
            </a:pPr>
            <a:r>
              <a:rPr lang="cs-CZ" sz="3200" b="1" dirty="0">
                <a:solidFill>
                  <a:srgbClr val="30537D"/>
                </a:solidFill>
                <a:effectLst>
                  <a:outerShdw blurRad="38100" dist="38100" dir="2700000" algn="tl">
                    <a:srgbClr val="000000">
                      <a:alpha val="43137"/>
                    </a:srgbClr>
                  </a:outerShdw>
                </a:effectLst>
              </a:rPr>
              <a:t>Některé změny v souvislosti s novou</a:t>
            </a:r>
          </a:p>
          <a:p>
            <a:pPr algn="ctr">
              <a:spcBef>
                <a:spcPts val="0"/>
              </a:spcBef>
              <a:buNone/>
              <a:defRPr/>
            </a:pPr>
            <a:r>
              <a:rPr lang="cs-CZ" sz="3200" b="1" dirty="0">
                <a:solidFill>
                  <a:srgbClr val="30537D"/>
                </a:solidFill>
                <a:effectLst>
                  <a:outerShdw blurRad="38100" dist="38100" dir="2700000" algn="tl">
                    <a:srgbClr val="000000">
                      <a:alpha val="43137"/>
                    </a:srgbClr>
                  </a:outerShdw>
                </a:effectLst>
              </a:rPr>
              <a:t>ČSN 73 0540 - 2 : 2025</a:t>
            </a:r>
            <a:endParaRPr lang="cs-CZ" altLang="cs-CZ" dirty="0"/>
          </a:p>
        </p:txBody>
      </p:sp>
      <p:sp>
        <p:nvSpPr>
          <p:cNvPr id="3" name="TextovéPole 2">
            <a:extLst>
              <a:ext uri="{FF2B5EF4-FFF2-40B4-BE49-F238E27FC236}">
                <a16:creationId xmlns:a16="http://schemas.microsoft.com/office/drawing/2014/main" id="{8F5A6AC2-F454-3ECE-323F-023181912FCB}"/>
              </a:ext>
            </a:extLst>
          </p:cNvPr>
          <p:cNvSpPr txBox="1"/>
          <p:nvPr/>
        </p:nvSpPr>
        <p:spPr>
          <a:xfrm>
            <a:off x="368597" y="1491660"/>
            <a:ext cx="8024025" cy="1477328"/>
          </a:xfrm>
          <a:prstGeom prst="rect">
            <a:avLst/>
          </a:prstGeom>
          <a:noFill/>
        </p:spPr>
        <p:txBody>
          <a:bodyPr wrap="square">
            <a:spAutoFit/>
          </a:bodyPr>
          <a:lstStyle/>
          <a:p>
            <a:pPr algn="l">
              <a:buNone/>
            </a:pPr>
            <a:r>
              <a:rPr lang="cs-CZ" b="1" dirty="0">
                <a:solidFill>
                  <a:srgbClr val="00476B"/>
                </a:solidFill>
                <a:latin typeface="tahoma" panose="020B0604030504040204" pitchFamily="34" charset="0"/>
              </a:rPr>
              <a:t>Citace z článku doc. Dr. Ing. Zbyňka Svobody na blogu K-CAD:</a:t>
            </a:r>
          </a:p>
          <a:p>
            <a:pPr algn="l">
              <a:buNone/>
            </a:pPr>
            <a:r>
              <a:rPr lang="cs-CZ" b="1" dirty="0">
                <a:solidFill>
                  <a:srgbClr val="00476B"/>
                </a:solidFill>
                <a:latin typeface="tahoma" panose="020B0604030504040204" pitchFamily="34" charset="0"/>
              </a:rPr>
              <a:t>Součinitel prostupu tepla</a:t>
            </a:r>
            <a:endParaRPr lang="cs-CZ" dirty="0">
              <a:solidFill>
                <a:srgbClr val="00476B"/>
              </a:solidFill>
              <a:latin typeface="tahoma" panose="020B0604030504040204" pitchFamily="34" charset="0"/>
            </a:endParaRPr>
          </a:p>
          <a:p>
            <a:pPr algn="just">
              <a:buNone/>
            </a:pPr>
            <a:r>
              <a:rPr lang="cs-CZ" i="1" dirty="0">
                <a:solidFill>
                  <a:srgbClr val="00476B"/>
                </a:solidFill>
                <a:effectLst>
                  <a:outerShdw blurRad="38100" dist="38100" dir="2700000" algn="tl">
                    <a:srgbClr val="000000">
                      <a:alpha val="43137"/>
                    </a:srgbClr>
                  </a:outerShdw>
                </a:effectLst>
                <a:latin typeface="tahoma" panose="020B0604030504040204" pitchFamily="34" charset="0"/>
              </a:rPr>
              <a:t>„V asi nejočekávanější části nové normy se ve skutečnosti velké změny neodehrají. Naprostá většina požadovaných, doporučených a cílových hodnot součinitele prostupu tepla zůstává stejná.“</a:t>
            </a:r>
          </a:p>
        </p:txBody>
      </p:sp>
      <p:sp>
        <p:nvSpPr>
          <p:cNvPr id="4" name="TextovéPole 3">
            <a:extLst>
              <a:ext uri="{FF2B5EF4-FFF2-40B4-BE49-F238E27FC236}">
                <a16:creationId xmlns:a16="http://schemas.microsoft.com/office/drawing/2014/main" id="{3F96B2E2-0ABB-F53F-3B2E-D8AD1EF2D5CA}"/>
              </a:ext>
            </a:extLst>
          </p:cNvPr>
          <p:cNvSpPr txBox="1"/>
          <p:nvPr/>
        </p:nvSpPr>
        <p:spPr>
          <a:xfrm>
            <a:off x="368596" y="3046228"/>
            <a:ext cx="8024025" cy="3447098"/>
          </a:xfrm>
          <a:prstGeom prst="rect">
            <a:avLst/>
          </a:prstGeom>
          <a:noFill/>
        </p:spPr>
        <p:txBody>
          <a:bodyPr wrap="square">
            <a:spAutoFit/>
          </a:bodyPr>
          <a:lstStyle/>
          <a:p>
            <a:pPr algn="l">
              <a:buNone/>
            </a:pPr>
            <a:r>
              <a:rPr lang="cs-CZ" b="1" dirty="0">
                <a:solidFill>
                  <a:srgbClr val="00476B"/>
                </a:solidFill>
                <a:latin typeface="tahoma" panose="020B0604030504040204" pitchFamily="34" charset="0"/>
              </a:rPr>
              <a:t>Strop a stěna vnitřní z vytápěného k nevytápěnému prostoru</a:t>
            </a:r>
          </a:p>
          <a:p>
            <a:r>
              <a:rPr lang="cs-CZ" dirty="0">
                <a:solidFill>
                  <a:srgbClr val="00476B"/>
                </a:solidFill>
                <a:latin typeface="tahoma" panose="020B0604030504040204" pitchFamily="34" charset="0"/>
              </a:rPr>
              <a:t>ČSN 73 0540 - 2 : 2012 : </a:t>
            </a:r>
            <a:r>
              <a:rPr lang="cs-CZ" dirty="0">
                <a:solidFill>
                  <a:srgbClr val="FF0000"/>
                </a:solidFill>
                <a:latin typeface="tahoma" panose="020B0604030504040204" pitchFamily="34" charset="0"/>
              </a:rPr>
              <a:t>U</a:t>
            </a:r>
            <a:r>
              <a:rPr lang="cs-CZ" baseline="-25000" dirty="0">
                <a:solidFill>
                  <a:srgbClr val="FF0000"/>
                </a:solidFill>
                <a:latin typeface="tahoma" panose="020B0604030504040204" pitchFamily="34" charset="0"/>
              </a:rPr>
              <a:t>N,20 </a:t>
            </a:r>
            <a:r>
              <a:rPr lang="cs-CZ" dirty="0">
                <a:solidFill>
                  <a:srgbClr val="FF0000"/>
                </a:solidFill>
                <a:latin typeface="tahoma" panose="020B0604030504040204" pitchFamily="34" charset="0"/>
              </a:rPr>
              <a:t>= 0,60 [W/m</a:t>
            </a:r>
            <a:r>
              <a:rPr lang="cs-CZ" baseline="30000" dirty="0">
                <a:solidFill>
                  <a:srgbClr val="FF0000"/>
                </a:solidFill>
                <a:latin typeface="tahoma" panose="020B0604030504040204" pitchFamily="34" charset="0"/>
              </a:rPr>
              <a:t>2</a:t>
            </a:r>
            <a:r>
              <a:rPr lang="cs-CZ" dirty="0">
                <a:solidFill>
                  <a:srgbClr val="FF0000"/>
                </a:solidFill>
                <a:latin typeface="tahoma" panose="020B0604030504040204" pitchFamily="34" charset="0"/>
              </a:rPr>
              <a:t>.K] ; U</a:t>
            </a:r>
            <a:r>
              <a:rPr lang="cs-CZ" baseline="-25000" dirty="0">
                <a:solidFill>
                  <a:srgbClr val="FF0000"/>
                </a:solidFill>
                <a:latin typeface="tahoma" panose="020B0604030504040204" pitchFamily="34" charset="0"/>
              </a:rPr>
              <a:t>rec,20 </a:t>
            </a:r>
            <a:r>
              <a:rPr lang="cs-CZ" dirty="0">
                <a:solidFill>
                  <a:srgbClr val="FF0000"/>
                </a:solidFill>
                <a:latin typeface="tahoma" panose="020B0604030504040204" pitchFamily="34" charset="0"/>
              </a:rPr>
              <a:t>= 0,40 [W/m</a:t>
            </a:r>
            <a:r>
              <a:rPr lang="cs-CZ" baseline="30000" dirty="0">
                <a:solidFill>
                  <a:srgbClr val="FF0000"/>
                </a:solidFill>
                <a:latin typeface="tahoma" panose="020B0604030504040204" pitchFamily="34" charset="0"/>
              </a:rPr>
              <a:t>2</a:t>
            </a:r>
            <a:r>
              <a:rPr lang="cs-CZ" dirty="0">
                <a:solidFill>
                  <a:srgbClr val="FF0000"/>
                </a:solidFill>
                <a:latin typeface="tahoma" panose="020B0604030504040204" pitchFamily="34" charset="0"/>
              </a:rPr>
              <a:t>.K] </a:t>
            </a:r>
          </a:p>
          <a:p>
            <a:pPr>
              <a:spcBef>
                <a:spcPts val="1200"/>
              </a:spcBef>
            </a:pPr>
            <a:r>
              <a:rPr lang="cs-CZ" b="1" dirty="0">
                <a:solidFill>
                  <a:srgbClr val="00476B"/>
                </a:solidFill>
                <a:latin typeface="tahoma" panose="020B0604030504040204" pitchFamily="34" charset="0"/>
              </a:rPr>
              <a:t>Strop a stěna vnitřní z vytápěného k nevytápěnému prostoru, který je převážně v kontaktu s exteriérem a zeminou (např. garáž )</a:t>
            </a:r>
          </a:p>
          <a:p>
            <a:r>
              <a:rPr lang="cs-CZ" dirty="0">
                <a:solidFill>
                  <a:srgbClr val="00476B"/>
                </a:solidFill>
                <a:latin typeface="tahoma" panose="020B0604030504040204" pitchFamily="34" charset="0"/>
              </a:rPr>
              <a:t>ČSN 73 0540 - 2 : 2025 : </a:t>
            </a:r>
            <a:r>
              <a:rPr lang="cs-CZ" dirty="0">
                <a:solidFill>
                  <a:srgbClr val="FF0000"/>
                </a:solidFill>
                <a:latin typeface="tahoma" panose="020B0604030504040204" pitchFamily="34" charset="0"/>
              </a:rPr>
              <a:t>U</a:t>
            </a:r>
            <a:r>
              <a:rPr lang="cs-CZ" baseline="-25000" dirty="0">
                <a:solidFill>
                  <a:srgbClr val="FF0000"/>
                </a:solidFill>
                <a:latin typeface="tahoma" panose="020B0604030504040204" pitchFamily="34" charset="0"/>
              </a:rPr>
              <a:t>N,20 </a:t>
            </a:r>
            <a:r>
              <a:rPr lang="cs-CZ" dirty="0">
                <a:solidFill>
                  <a:srgbClr val="FF0000"/>
                </a:solidFill>
                <a:latin typeface="tahoma" panose="020B0604030504040204" pitchFamily="34" charset="0"/>
              </a:rPr>
              <a:t>= 0,30 [W/m</a:t>
            </a:r>
            <a:r>
              <a:rPr lang="cs-CZ" baseline="30000" dirty="0">
                <a:solidFill>
                  <a:srgbClr val="FF0000"/>
                </a:solidFill>
                <a:latin typeface="tahoma" panose="020B0604030504040204" pitchFamily="34" charset="0"/>
              </a:rPr>
              <a:t>2</a:t>
            </a:r>
            <a:r>
              <a:rPr lang="cs-CZ" dirty="0">
                <a:solidFill>
                  <a:srgbClr val="FF0000"/>
                </a:solidFill>
                <a:latin typeface="tahoma" panose="020B0604030504040204" pitchFamily="34" charset="0"/>
              </a:rPr>
              <a:t>.K] ; U</a:t>
            </a:r>
            <a:r>
              <a:rPr lang="cs-CZ" baseline="-25000" dirty="0">
                <a:solidFill>
                  <a:srgbClr val="FF0000"/>
                </a:solidFill>
                <a:latin typeface="tahoma" panose="020B0604030504040204" pitchFamily="34" charset="0"/>
              </a:rPr>
              <a:t>REC,20 </a:t>
            </a:r>
            <a:r>
              <a:rPr lang="cs-CZ" dirty="0">
                <a:solidFill>
                  <a:srgbClr val="FF0000"/>
                </a:solidFill>
                <a:latin typeface="tahoma" panose="020B0604030504040204" pitchFamily="34" charset="0"/>
              </a:rPr>
              <a:t>= 0,20 [W/m</a:t>
            </a:r>
            <a:r>
              <a:rPr lang="cs-CZ" baseline="30000" dirty="0">
                <a:solidFill>
                  <a:srgbClr val="FF0000"/>
                </a:solidFill>
                <a:latin typeface="tahoma" panose="020B0604030504040204" pitchFamily="34" charset="0"/>
              </a:rPr>
              <a:t>2</a:t>
            </a:r>
            <a:r>
              <a:rPr lang="cs-CZ" dirty="0">
                <a:solidFill>
                  <a:srgbClr val="FF0000"/>
                </a:solidFill>
                <a:latin typeface="tahoma" panose="020B0604030504040204" pitchFamily="34" charset="0"/>
              </a:rPr>
              <a:t>.K] </a:t>
            </a:r>
          </a:p>
          <a:p>
            <a:pPr>
              <a:spcBef>
                <a:spcPts val="1200"/>
              </a:spcBef>
            </a:pPr>
            <a:r>
              <a:rPr lang="cs-CZ" b="1" dirty="0">
                <a:solidFill>
                  <a:srgbClr val="00476B"/>
                </a:solidFill>
                <a:latin typeface="tahoma" panose="020B0604030504040204" pitchFamily="34" charset="0"/>
              </a:rPr>
              <a:t>Strop a stěna vnitřní z vytápěného k nevytápěnému prostoru, který je převážně v kontaktu s dalšími vytápěnými prostory (např. vnitřní schodiště, zádveří )</a:t>
            </a:r>
          </a:p>
          <a:p>
            <a:r>
              <a:rPr lang="cs-CZ" dirty="0">
                <a:solidFill>
                  <a:srgbClr val="00476B"/>
                </a:solidFill>
                <a:latin typeface="tahoma" panose="020B0604030504040204" pitchFamily="34" charset="0"/>
              </a:rPr>
              <a:t>ČSN 73 0540 - 2 : 2025 : </a:t>
            </a:r>
            <a:r>
              <a:rPr lang="cs-CZ" dirty="0">
                <a:solidFill>
                  <a:srgbClr val="FF0000"/>
                </a:solidFill>
                <a:latin typeface="tahoma" panose="020B0604030504040204" pitchFamily="34" charset="0"/>
              </a:rPr>
              <a:t>U</a:t>
            </a:r>
            <a:r>
              <a:rPr lang="cs-CZ" baseline="-25000" dirty="0">
                <a:solidFill>
                  <a:srgbClr val="FF0000"/>
                </a:solidFill>
                <a:latin typeface="tahoma" panose="020B0604030504040204" pitchFamily="34" charset="0"/>
              </a:rPr>
              <a:t>N,20 </a:t>
            </a:r>
            <a:r>
              <a:rPr lang="cs-CZ" dirty="0">
                <a:solidFill>
                  <a:srgbClr val="FF0000"/>
                </a:solidFill>
                <a:latin typeface="tahoma" panose="020B0604030504040204" pitchFamily="34" charset="0"/>
              </a:rPr>
              <a:t>= 0,95 [W/m</a:t>
            </a:r>
            <a:r>
              <a:rPr lang="cs-CZ" baseline="30000" dirty="0">
                <a:solidFill>
                  <a:srgbClr val="FF0000"/>
                </a:solidFill>
                <a:latin typeface="tahoma" panose="020B0604030504040204" pitchFamily="34" charset="0"/>
              </a:rPr>
              <a:t>2</a:t>
            </a:r>
            <a:r>
              <a:rPr lang="cs-CZ" dirty="0">
                <a:solidFill>
                  <a:srgbClr val="FF0000"/>
                </a:solidFill>
                <a:latin typeface="tahoma" panose="020B0604030504040204" pitchFamily="34" charset="0"/>
              </a:rPr>
              <a:t>.K] ; U</a:t>
            </a:r>
            <a:r>
              <a:rPr lang="cs-CZ" baseline="-25000" dirty="0">
                <a:solidFill>
                  <a:srgbClr val="FF0000"/>
                </a:solidFill>
                <a:latin typeface="tahoma" panose="020B0604030504040204" pitchFamily="34" charset="0"/>
              </a:rPr>
              <a:t>REC,20 </a:t>
            </a:r>
            <a:r>
              <a:rPr lang="cs-CZ" dirty="0">
                <a:solidFill>
                  <a:srgbClr val="FF0000"/>
                </a:solidFill>
                <a:latin typeface="tahoma" panose="020B0604030504040204" pitchFamily="34" charset="0"/>
              </a:rPr>
              <a:t>= 0,60 [W/m</a:t>
            </a:r>
            <a:r>
              <a:rPr lang="cs-CZ" baseline="30000" dirty="0">
                <a:solidFill>
                  <a:srgbClr val="FF0000"/>
                </a:solidFill>
                <a:latin typeface="tahoma" panose="020B0604030504040204" pitchFamily="34" charset="0"/>
              </a:rPr>
              <a:t>2</a:t>
            </a:r>
            <a:r>
              <a:rPr lang="cs-CZ" dirty="0">
                <a:solidFill>
                  <a:srgbClr val="FF0000"/>
                </a:solidFill>
                <a:latin typeface="tahoma" panose="020B0604030504040204" pitchFamily="34" charset="0"/>
              </a:rPr>
              <a:t>.K] </a:t>
            </a:r>
          </a:p>
          <a:p>
            <a:endParaRPr lang="cs-CZ" dirty="0">
              <a:solidFill>
                <a:srgbClr val="00476B"/>
              </a:solidFill>
              <a:latin typeface="tahoma" panose="020B0604030504040204" pitchFamily="34" charset="0"/>
            </a:endParaRPr>
          </a:p>
          <a:p>
            <a:endParaRPr lang="cs-CZ" dirty="0">
              <a:solidFill>
                <a:srgbClr val="00476B"/>
              </a:solidFill>
              <a:latin typeface="tahoma" panose="020B0604030504040204" pitchFamily="34" charset="0"/>
            </a:endParaRPr>
          </a:p>
        </p:txBody>
      </p:sp>
      <p:pic>
        <p:nvPicPr>
          <p:cNvPr id="2" name="Picture 4">
            <a:extLst>
              <a:ext uri="{FF2B5EF4-FFF2-40B4-BE49-F238E27FC236}">
                <a16:creationId xmlns:a16="http://schemas.microsoft.com/office/drawing/2014/main" id="{F6CA0DAA-4956-49EB-5C01-306EE4F4E1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1840" y="6122929"/>
            <a:ext cx="1800000" cy="571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87822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56F31-DCEE-5879-D1BE-50ADD4CFF620}"/>
            </a:ext>
          </a:extLst>
        </p:cNvPr>
        <p:cNvGrpSpPr/>
        <p:nvPr/>
      </p:nvGrpSpPr>
      <p:grpSpPr>
        <a:xfrm>
          <a:off x="0" y="0"/>
          <a:ext cx="0" cy="0"/>
          <a:chOff x="0" y="0"/>
          <a:chExt cx="0" cy="0"/>
        </a:xfrm>
      </p:grpSpPr>
      <p:sp>
        <p:nvSpPr>
          <p:cNvPr id="5" name="Zástupný symbol pro obsah 2">
            <a:extLst>
              <a:ext uri="{FF2B5EF4-FFF2-40B4-BE49-F238E27FC236}">
                <a16:creationId xmlns:a16="http://schemas.microsoft.com/office/drawing/2014/main" id="{15F18D81-1F35-BA91-04C5-A28A4039FBF9}"/>
              </a:ext>
            </a:extLst>
          </p:cNvPr>
          <p:cNvSpPr>
            <a:spLocks noGrp="1"/>
          </p:cNvSpPr>
          <p:nvPr>
            <p:ph idx="1"/>
          </p:nvPr>
        </p:nvSpPr>
        <p:spPr>
          <a:xfrm>
            <a:off x="1" y="197317"/>
            <a:ext cx="8985380" cy="1114591"/>
          </a:xfrm>
        </p:spPr>
        <p:txBody>
          <a:bodyPr>
            <a:noAutofit/>
          </a:bodyPr>
          <a:lstStyle/>
          <a:p>
            <a:pPr algn="ctr">
              <a:spcBef>
                <a:spcPts val="0"/>
              </a:spcBef>
              <a:buNone/>
              <a:defRPr/>
            </a:pPr>
            <a:r>
              <a:rPr lang="cs-CZ" sz="3200" b="1" dirty="0">
                <a:solidFill>
                  <a:srgbClr val="30537D"/>
                </a:solidFill>
                <a:effectLst>
                  <a:outerShdw blurRad="38100" dist="38100" dir="2700000" algn="tl">
                    <a:srgbClr val="000000">
                      <a:alpha val="43137"/>
                    </a:srgbClr>
                  </a:outerShdw>
                </a:effectLst>
              </a:rPr>
              <a:t>Dosavadní praxe</a:t>
            </a:r>
          </a:p>
          <a:p>
            <a:pPr algn="ctr">
              <a:spcBef>
                <a:spcPts val="0"/>
              </a:spcBef>
              <a:buNone/>
              <a:defRPr/>
            </a:pPr>
            <a:r>
              <a:rPr lang="cs-CZ" sz="3200" b="1" dirty="0">
                <a:solidFill>
                  <a:srgbClr val="30537D"/>
                </a:solidFill>
                <a:effectLst>
                  <a:outerShdw blurRad="38100" dist="38100" dir="2700000" algn="tl">
                    <a:srgbClr val="000000">
                      <a:alpha val="43137"/>
                    </a:srgbClr>
                  </a:outerShdw>
                </a:effectLst>
              </a:rPr>
              <a:t>zateplování stropů nad suterénem</a:t>
            </a:r>
            <a:endParaRPr lang="cs-CZ" altLang="cs-CZ" dirty="0"/>
          </a:p>
        </p:txBody>
      </p:sp>
      <p:pic>
        <p:nvPicPr>
          <p:cNvPr id="6" name="Obrázek 5">
            <a:extLst>
              <a:ext uri="{FF2B5EF4-FFF2-40B4-BE49-F238E27FC236}">
                <a16:creationId xmlns:a16="http://schemas.microsoft.com/office/drawing/2014/main" id="{925285EE-485E-6BE8-7E1C-284629EBFE37}"/>
              </a:ext>
            </a:extLst>
          </p:cNvPr>
          <p:cNvPicPr>
            <a:picLocks noChangeAspect="1"/>
          </p:cNvPicPr>
          <p:nvPr/>
        </p:nvPicPr>
        <p:blipFill>
          <a:blip r:embed="rId2"/>
          <a:srcRect l="-613" t="-1256" r="613" b="1256"/>
          <a:stretch>
            <a:fillRect/>
          </a:stretch>
        </p:blipFill>
        <p:spPr>
          <a:xfrm>
            <a:off x="1702691" y="1263301"/>
            <a:ext cx="5580000" cy="4948498"/>
          </a:xfrm>
          <a:prstGeom prst="rect">
            <a:avLst/>
          </a:prstGeom>
        </p:spPr>
      </p:pic>
      <p:sp>
        <p:nvSpPr>
          <p:cNvPr id="7" name="Ovál 6">
            <a:extLst>
              <a:ext uri="{FF2B5EF4-FFF2-40B4-BE49-F238E27FC236}">
                <a16:creationId xmlns:a16="http://schemas.microsoft.com/office/drawing/2014/main" id="{D5E32C61-77CA-C0F8-351F-0811F24F7B8A}"/>
              </a:ext>
            </a:extLst>
          </p:cNvPr>
          <p:cNvSpPr/>
          <p:nvPr/>
        </p:nvSpPr>
        <p:spPr>
          <a:xfrm>
            <a:off x="2489200" y="1934310"/>
            <a:ext cx="1148862" cy="293077"/>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vál 7">
            <a:extLst>
              <a:ext uri="{FF2B5EF4-FFF2-40B4-BE49-F238E27FC236}">
                <a16:creationId xmlns:a16="http://schemas.microsoft.com/office/drawing/2014/main" id="{A909BDD5-89C5-2934-6F24-83CCCD3FFECC}"/>
              </a:ext>
            </a:extLst>
          </p:cNvPr>
          <p:cNvSpPr/>
          <p:nvPr/>
        </p:nvSpPr>
        <p:spPr>
          <a:xfrm>
            <a:off x="2930769" y="4189049"/>
            <a:ext cx="1148862" cy="293077"/>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vál 8">
            <a:extLst>
              <a:ext uri="{FF2B5EF4-FFF2-40B4-BE49-F238E27FC236}">
                <a16:creationId xmlns:a16="http://schemas.microsoft.com/office/drawing/2014/main" id="{FA3E8CA9-10EF-4D96-2D6D-D58FE396FAE8}"/>
              </a:ext>
            </a:extLst>
          </p:cNvPr>
          <p:cNvSpPr/>
          <p:nvPr/>
        </p:nvSpPr>
        <p:spPr>
          <a:xfrm>
            <a:off x="3227753" y="2668955"/>
            <a:ext cx="1148862" cy="293077"/>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vál 9">
            <a:extLst>
              <a:ext uri="{FF2B5EF4-FFF2-40B4-BE49-F238E27FC236}">
                <a16:creationId xmlns:a16="http://schemas.microsoft.com/office/drawing/2014/main" id="{D25C3AFA-D858-3750-BDEC-4D4F27F46755}"/>
              </a:ext>
            </a:extLst>
          </p:cNvPr>
          <p:cNvSpPr/>
          <p:nvPr/>
        </p:nvSpPr>
        <p:spPr>
          <a:xfrm>
            <a:off x="6342184" y="5697418"/>
            <a:ext cx="1148862" cy="293077"/>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 name="Picture 4">
            <a:extLst>
              <a:ext uri="{FF2B5EF4-FFF2-40B4-BE49-F238E27FC236}">
                <a16:creationId xmlns:a16="http://schemas.microsoft.com/office/drawing/2014/main" id="{88432C78-762D-EA7A-9AA9-ED97F09917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2691" y="6211799"/>
            <a:ext cx="1800000" cy="571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32923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C564F3-20E9-A065-DAC0-87B589F47A2E}"/>
            </a:ext>
          </a:extLst>
        </p:cNvPr>
        <p:cNvGrpSpPr/>
        <p:nvPr/>
      </p:nvGrpSpPr>
      <p:grpSpPr>
        <a:xfrm>
          <a:off x="0" y="0"/>
          <a:ext cx="0" cy="0"/>
          <a:chOff x="0" y="0"/>
          <a:chExt cx="0" cy="0"/>
        </a:xfrm>
      </p:grpSpPr>
      <p:pic>
        <p:nvPicPr>
          <p:cNvPr id="3" name="Obrázek 2" descr="Obsah obrázku text, diagram, řada/pruh, Plán&#10;&#10;Obsah generovaný pomocí AI může být nesprávný.">
            <a:extLst>
              <a:ext uri="{FF2B5EF4-FFF2-40B4-BE49-F238E27FC236}">
                <a16:creationId xmlns:a16="http://schemas.microsoft.com/office/drawing/2014/main" id="{1F39D313-781A-EB75-53E1-B3AA14CDF7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258869"/>
            <a:ext cx="9144000" cy="2889914"/>
          </a:xfrm>
          <a:prstGeom prst="rect">
            <a:avLst/>
          </a:prstGeom>
        </p:spPr>
      </p:pic>
      <p:sp>
        <p:nvSpPr>
          <p:cNvPr id="12" name="Zástupný symbol pro obsah 2">
            <a:extLst>
              <a:ext uri="{FF2B5EF4-FFF2-40B4-BE49-F238E27FC236}">
                <a16:creationId xmlns:a16="http://schemas.microsoft.com/office/drawing/2014/main" id="{6DCAABF4-458E-8751-0D3F-BCA431907B4E}"/>
              </a:ext>
            </a:extLst>
          </p:cNvPr>
          <p:cNvSpPr txBox="1">
            <a:spLocks/>
          </p:cNvSpPr>
          <p:nvPr/>
        </p:nvSpPr>
        <p:spPr>
          <a:xfrm>
            <a:off x="79310" y="230447"/>
            <a:ext cx="8985380" cy="15402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buNone/>
              <a:defRPr/>
            </a:pPr>
            <a:r>
              <a:rPr lang="cs-CZ" sz="3200" b="1" dirty="0">
                <a:solidFill>
                  <a:srgbClr val="30537D"/>
                </a:solidFill>
                <a:effectLst>
                  <a:outerShdw blurRad="38100" dist="38100" dir="2700000" algn="tl">
                    <a:srgbClr val="000000">
                      <a:alpha val="43137"/>
                    </a:srgbClr>
                  </a:outerShdw>
                </a:effectLst>
              </a:rPr>
              <a:t>Proč </a:t>
            </a:r>
            <a:r>
              <a:rPr lang="el-GR" sz="3200" b="1" dirty="0">
                <a:solidFill>
                  <a:srgbClr val="30537D"/>
                </a:solidFill>
                <a:effectLst>
                  <a:outerShdw blurRad="38100" dist="38100" dir="2700000" algn="tl">
                    <a:srgbClr val="000000">
                      <a:alpha val="43137"/>
                    </a:srgbClr>
                  </a:outerShdw>
                </a:effectLst>
              </a:rPr>
              <a:t>Δ</a:t>
            </a:r>
            <a:r>
              <a:rPr lang="cs-CZ" sz="3200" b="1" dirty="0">
                <a:solidFill>
                  <a:srgbClr val="30537D"/>
                </a:solidFill>
                <a:effectLst>
                  <a:outerShdw blurRad="38100" dist="38100" dir="2700000" algn="tl">
                    <a:srgbClr val="000000">
                      <a:alpha val="43137"/>
                    </a:srgbClr>
                  </a:outerShdw>
                </a:effectLst>
              </a:rPr>
              <a:t>U = 0,05 ? </a:t>
            </a:r>
          </a:p>
          <a:p>
            <a:pPr algn="ctr">
              <a:spcBef>
                <a:spcPts val="0"/>
              </a:spcBef>
              <a:buNone/>
              <a:defRPr/>
            </a:pPr>
            <a:r>
              <a:rPr lang="cs-CZ" altLang="cs-CZ" sz="3200" b="1" dirty="0">
                <a:solidFill>
                  <a:srgbClr val="30537D"/>
                </a:solidFill>
                <a:effectLst>
                  <a:outerShdw blurRad="38100" dist="38100" dir="2700000" algn="tl">
                    <a:srgbClr val="000000">
                      <a:alpha val="43137"/>
                    </a:srgbClr>
                  </a:outerShdw>
                </a:effectLst>
              </a:rPr>
              <a:t>Podrobný výpočet vlivu tepelných mostů stropu nad suterénem</a:t>
            </a:r>
          </a:p>
        </p:txBody>
      </p:sp>
      <p:pic>
        <p:nvPicPr>
          <p:cNvPr id="2" name="Picture 4">
            <a:extLst>
              <a:ext uri="{FF2B5EF4-FFF2-40B4-BE49-F238E27FC236}">
                <a16:creationId xmlns:a16="http://schemas.microsoft.com/office/drawing/2014/main" id="{067E752F-377C-1334-61C6-278DB44193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7702" y="6193182"/>
            <a:ext cx="1800000" cy="571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66592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E53871-F9A6-DC20-458F-73E4F4750225}"/>
            </a:ext>
          </a:extLst>
        </p:cNvPr>
        <p:cNvGrpSpPr/>
        <p:nvPr/>
      </p:nvGrpSpPr>
      <p:grpSpPr>
        <a:xfrm>
          <a:off x="0" y="0"/>
          <a:ext cx="0" cy="0"/>
          <a:chOff x="0" y="0"/>
          <a:chExt cx="0" cy="0"/>
        </a:xfrm>
      </p:grpSpPr>
      <p:sp>
        <p:nvSpPr>
          <p:cNvPr id="5" name="Zástupný symbol pro obsah 2">
            <a:extLst>
              <a:ext uri="{FF2B5EF4-FFF2-40B4-BE49-F238E27FC236}">
                <a16:creationId xmlns:a16="http://schemas.microsoft.com/office/drawing/2014/main" id="{3ECBE05A-0057-AC3E-3A71-1FB4EC18EDAB}"/>
              </a:ext>
            </a:extLst>
          </p:cNvPr>
          <p:cNvSpPr>
            <a:spLocks noGrp="1"/>
          </p:cNvSpPr>
          <p:nvPr>
            <p:ph idx="1"/>
          </p:nvPr>
        </p:nvSpPr>
        <p:spPr>
          <a:xfrm>
            <a:off x="79310" y="197316"/>
            <a:ext cx="8985380" cy="895988"/>
          </a:xfrm>
        </p:spPr>
        <p:txBody>
          <a:bodyPr>
            <a:noAutofit/>
          </a:bodyPr>
          <a:lstStyle/>
          <a:p>
            <a:pPr algn="ctr">
              <a:spcBef>
                <a:spcPts val="0"/>
              </a:spcBef>
              <a:buNone/>
              <a:defRPr/>
            </a:pPr>
            <a:r>
              <a:rPr lang="cs-CZ" sz="3200" b="1" dirty="0">
                <a:solidFill>
                  <a:srgbClr val="30537D"/>
                </a:solidFill>
                <a:effectLst>
                  <a:outerShdw blurRad="38100" dist="38100" dir="2700000" algn="tl">
                    <a:srgbClr val="000000">
                      <a:alpha val="43137"/>
                    </a:srgbClr>
                  </a:outerShdw>
                </a:effectLst>
              </a:rPr>
              <a:t>Proč </a:t>
            </a:r>
            <a:r>
              <a:rPr lang="el-GR" sz="3200" b="1" dirty="0">
                <a:solidFill>
                  <a:srgbClr val="30537D"/>
                </a:solidFill>
                <a:effectLst>
                  <a:outerShdw blurRad="38100" dist="38100" dir="2700000" algn="tl">
                    <a:srgbClr val="000000">
                      <a:alpha val="43137"/>
                    </a:srgbClr>
                  </a:outerShdw>
                </a:effectLst>
              </a:rPr>
              <a:t>Δ</a:t>
            </a:r>
            <a:r>
              <a:rPr lang="cs-CZ" sz="3200" b="1" dirty="0">
                <a:solidFill>
                  <a:srgbClr val="30537D"/>
                </a:solidFill>
                <a:effectLst>
                  <a:outerShdw blurRad="38100" dist="38100" dir="2700000" algn="tl">
                    <a:srgbClr val="000000">
                      <a:alpha val="43137"/>
                    </a:srgbClr>
                  </a:outerShdw>
                </a:effectLst>
              </a:rPr>
              <a:t>U = 0,05 ? </a:t>
            </a:r>
          </a:p>
          <a:p>
            <a:pPr algn="ctr">
              <a:spcBef>
                <a:spcPts val="0"/>
              </a:spcBef>
              <a:buNone/>
              <a:defRPr/>
            </a:pPr>
            <a:r>
              <a:rPr lang="cs-CZ" altLang="cs-CZ" sz="3200" b="1" dirty="0">
                <a:solidFill>
                  <a:srgbClr val="30537D"/>
                </a:solidFill>
                <a:effectLst>
                  <a:outerShdw blurRad="38100" dist="38100" dir="2700000" algn="tl">
                    <a:srgbClr val="000000">
                      <a:alpha val="43137"/>
                    </a:srgbClr>
                  </a:outerShdw>
                </a:effectLst>
              </a:rPr>
              <a:t>Podrobný výpočet vlivu tepelných mostů:</a:t>
            </a:r>
          </a:p>
        </p:txBody>
      </p:sp>
      <p:pic>
        <p:nvPicPr>
          <p:cNvPr id="4" name="Obrázek 3" descr="Obsah obrázku text, snímek obrazovky, diagram, software&#10;&#10;Obsah generovaný pomocí AI může být nesprávný.">
            <a:extLst>
              <a:ext uri="{FF2B5EF4-FFF2-40B4-BE49-F238E27FC236}">
                <a16:creationId xmlns:a16="http://schemas.microsoft.com/office/drawing/2014/main" id="{0B1A892A-6A0E-32AF-A337-AFE53D50A3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690" y="1239325"/>
            <a:ext cx="8856000" cy="3992949"/>
          </a:xfrm>
          <a:prstGeom prst="rect">
            <a:avLst/>
          </a:prstGeom>
        </p:spPr>
      </p:pic>
      <p:sp>
        <p:nvSpPr>
          <p:cNvPr id="6" name="Ovál 5">
            <a:extLst>
              <a:ext uri="{FF2B5EF4-FFF2-40B4-BE49-F238E27FC236}">
                <a16:creationId xmlns:a16="http://schemas.microsoft.com/office/drawing/2014/main" id="{48D37832-3714-E493-E163-F3B5908A3CF9}"/>
              </a:ext>
            </a:extLst>
          </p:cNvPr>
          <p:cNvSpPr/>
          <p:nvPr/>
        </p:nvSpPr>
        <p:spPr>
          <a:xfrm>
            <a:off x="7786448" y="3123239"/>
            <a:ext cx="1148862" cy="293077"/>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Rectangle 2">
            <a:extLst>
              <a:ext uri="{FF2B5EF4-FFF2-40B4-BE49-F238E27FC236}">
                <a16:creationId xmlns:a16="http://schemas.microsoft.com/office/drawing/2014/main" id="{4FB11152-DF39-3AA8-60B7-003245FEB60A}"/>
              </a:ext>
            </a:extLst>
          </p:cNvPr>
          <p:cNvSpPr txBox="1">
            <a:spLocks noChangeArrowheads="1"/>
          </p:cNvSpPr>
          <p:nvPr/>
        </p:nvSpPr>
        <p:spPr>
          <a:xfrm>
            <a:off x="87287" y="5485365"/>
            <a:ext cx="8156713" cy="801602"/>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pPr algn="ctr">
              <a:lnSpc>
                <a:spcPct val="100000"/>
              </a:lnSpc>
              <a:defRPr/>
            </a:pPr>
            <a:r>
              <a:rPr lang="cs-CZ" altLang="cs-CZ" sz="3100" dirty="0">
                <a:solidFill>
                  <a:srgbClr val="FF0000"/>
                </a:solidFill>
                <a:effectLst>
                  <a:outerShdw blurRad="38100" dist="38100" dir="2700000" algn="tl">
                    <a:srgbClr val="000000">
                      <a:alpha val="43137"/>
                    </a:srgbClr>
                  </a:outerShdw>
                </a:effectLst>
              </a:rPr>
              <a:t>Na strop nad suterénem si tedy netroufnu dát přirážku pouze 0,02 ( téměř bez tepelných mostů ) </a:t>
            </a:r>
            <a:br>
              <a:rPr lang="cs-CZ" altLang="cs-CZ" sz="2000" dirty="0"/>
            </a:br>
            <a:endParaRPr lang="cs-CZ" altLang="cs-CZ" sz="2000" dirty="0"/>
          </a:p>
        </p:txBody>
      </p:sp>
      <p:pic>
        <p:nvPicPr>
          <p:cNvPr id="2" name="Picture 4">
            <a:extLst>
              <a:ext uri="{FF2B5EF4-FFF2-40B4-BE49-F238E27FC236}">
                <a16:creationId xmlns:a16="http://schemas.microsoft.com/office/drawing/2014/main" id="{6CD342DB-A3BF-C022-FB11-E734984208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5310" y="6089651"/>
            <a:ext cx="1800000" cy="571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57931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60EC3-D94E-6A14-0BDC-E5E245C4CB15}"/>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2CB7393C-233C-3AAD-6A60-0EB184A733BA}"/>
              </a:ext>
            </a:extLst>
          </p:cNvPr>
          <p:cNvSpPr txBox="1">
            <a:spLocks/>
          </p:cNvSpPr>
          <p:nvPr/>
        </p:nvSpPr>
        <p:spPr>
          <a:xfrm>
            <a:off x="2" y="283537"/>
            <a:ext cx="6988101" cy="56980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4000" b="1" kern="1200" baseline="0">
                <a:solidFill>
                  <a:schemeClr val="tx1"/>
                </a:solidFill>
                <a:latin typeface="Arial" panose="020B0604020202020204" pitchFamily="34" charset="0"/>
                <a:ea typeface="+mj-ea"/>
                <a:cs typeface="Arial" panose="020B0604020202020204" pitchFamily="34" charset="0"/>
              </a:defRPr>
            </a:lvl1pPr>
          </a:lstStyle>
          <a:p>
            <a:pPr>
              <a:defRPr/>
            </a:pPr>
            <a:r>
              <a:rPr lang="cs-CZ" sz="3200" dirty="0">
                <a:solidFill>
                  <a:srgbClr val="30537D"/>
                </a:solidFill>
                <a:effectLst>
                  <a:outerShdw blurRad="38100" dist="38100" dir="2700000" algn="tl">
                    <a:srgbClr val="000000">
                      <a:alpha val="43137"/>
                    </a:srgbClr>
                  </a:outerShdw>
                </a:effectLst>
              </a:rPr>
              <a:t>Aktuální situace ( od 10.11.2025 )</a:t>
            </a:r>
            <a:endParaRPr lang="cs-CZ" sz="3200" dirty="0">
              <a:solidFill>
                <a:srgbClr val="30537D"/>
              </a:solidFill>
            </a:endParaRPr>
          </a:p>
        </p:txBody>
      </p:sp>
      <p:pic>
        <p:nvPicPr>
          <p:cNvPr id="5" name="Obrázek 4">
            <a:extLst>
              <a:ext uri="{FF2B5EF4-FFF2-40B4-BE49-F238E27FC236}">
                <a16:creationId xmlns:a16="http://schemas.microsoft.com/office/drawing/2014/main" id="{7848AA6D-78AE-9886-3422-5A506A7D3C79}"/>
              </a:ext>
            </a:extLst>
          </p:cNvPr>
          <p:cNvPicPr>
            <a:picLocks noChangeAspect="1"/>
          </p:cNvPicPr>
          <p:nvPr/>
        </p:nvPicPr>
        <p:blipFill>
          <a:blip r:embed="rId2"/>
          <a:stretch>
            <a:fillRect/>
          </a:stretch>
        </p:blipFill>
        <p:spPr>
          <a:xfrm>
            <a:off x="177800" y="930727"/>
            <a:ext cx="5004000" cy="3201657"/>
          </a:xfrm>
          <a:prstGeom prst="rect">
            <a:avLst/>
          </a:prstGeom>
        </p:spPr>
      </p:pic>
      <p:pic>
        <p:nvPicPr>
          <p:cNvPr id="7" name="Obrázek 6">
            <a:extLst>
              <a:ext uri="{FF2B5EF4-FFF2-40B4-BE49-F238E27FC236}">
                <a16:creationId xmlns:a16="http://schemas.microsoft.com/office/drawing/2014/main" id="{91049F6D-465E-1CB1-C12D-7AB13217041C}"/>
              </a:ext>
            </a:extLst>
          </p:cNvPr>
          <p:cNvPicPr>
            <a:picLocks noChangeAspect="1"/>
          </p:cNvPicPr>
          <p:nvPr/>
        </p:nvPicPr>
        <p:blipFill>
          <a:blip r:embed="rId3"/>
          <a:stretch>
            <a:fillRect/>
          </a:stretch>
        </p:blipFill>
        <p:spPr>
          <a:xfrm>
            <a:off x="2931532" y="2743092"/>
            <a:ext cx="6120000" cy="3184185"/>
          </a:xfrm>
          <a:prstGeom prst="rect">
            <a:avLst/>
          </a:prstGeom>
        </p:spPr>
      </p:pic>
      <p:pic>
        <p:nvPicPr>
          <p:cNvPr id="3" name="Picture 4">
            <a:extLst>
              <a:ext uri="{FF2B5EF4-FFF2-40B4-BE49-F238E27FC236}">
                <a16:creationId xmlns:a16="http://schemas.microsoft.com/office/drawing/2014/main" id="{EE6565A3-DF82-E50C-F3F0-86DF2EFB29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1532" y="6175597"/>
            <a:ext cx="1800000" cy="571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65359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02D4B-35CF-6889-318C-90AA7D60B207}"/>
            </a:ext>
          </a:extLst>
        </p:cNvPr>
        <p:cNvGrpSpPr/>
        <p:nvPr/>
      </p:nvGrpSpPr>
      <p:grpSpPr>
        <a:xfrm>
          <a:off x="0" y="0"/>
          <a:ext cx="0" cy="0"/>
          <a:chOff x="0" y="0"/>
          <a:chExt cx="0" cy="0"/>
        </a:xfrm>
      </p:grpSpPr>
      <p:sp>
        <p:nvSpPr>
          <p:cNvPr id="5" name="Zástupný symbol pro obsah 2">
            <a:extLst>
              <a:ext uri="{FF2B5EF4-FFF2-40B4-BE49-F238E27FC236}">
                <a16:creationId xmlns:a16="http://schemas.microsoft.com/office/drawing/2014/main" id="{229355F9-DEBF-7FE2-C1CD-536A3C016871}"/>
              </a:ext>
            </a:extLst>
          </p:cNvPr>
          <p:cNvSpPr>
            <a:spLocks noGrp="1"/>
          </p:cNvSpPr>
          <p:nvPr>
            <p:ph idx="1"/>
          </p:nvPr>
        </p:nvSpPr>
        <p:spPr>
          <a:xfrm>
            <a:off x="79310" y="309960"/>
            <a:ext cx="8985380" cy="862859"/>
          </a:xfrm>
        </p:spPr>
        <p:txBody>
          <a:bodyPr>
            <a:noAutofit/>
          </a:bodyPr>
          <a:lstStyle/>
          <a:p>
            <a:pPr algn="ctr">
              <a:spcBef>
                <a:spcPts val="0"/>
              </a:spcBef>
              <a:buNone/>
              <a:defRPr/>
            </a:pPr>
            <a:r>
              <a:rPr lang="cs-CZ" b="1" dirty="0">
                <a:solidFill>
                  <a:srgbClr val="30537D"/>
                </a:solidFill>
                <a:effectLst>
                  <a:outerShdw blurRad="38100" dist="38100" dir="2700000" algn="tl">
                    <a:srgbClr val="000000">
                      <a:alpha val="43137"/>
                    </a:srgbClr>
                  </a:outerShdw>
                </a:effectLst>
              </a:rPr>
              <a:t>Doporučená hodnota U</a:t>
            </a:r>
            <a:r>
              <a:rPr lang="cs-CZ" b="1" baseline="-25000" dirty="0">
                <a:solidFill>
                  <a:srgbClr val="30537D"/>
                </a:solidFill>
                <a:effectLst>
                  <a:outerShdw blurRad="38100" dist="38100" dir="2700000" algn="tl">
                    <a:srgbClr val="000000">
                      <a:alpha val="43137"/>
                    </a:srgbClr>
                  </a:outerShdw>
                </a:effectLst>
              </a:rPr>
              <a:t>REC,20</a:t>
            </a:r>
            <a:r>
              <a:rPr lang="cs-CZ" b="1" dirty="0">
                <a:solidFill>
                  <a:srgbClr val="30537D"/>
                </a:solidFill>
                <a:effectLst>
                  <a:outerShdw blurRad="38100" dist="38100" dir="2700000" algn="tl">
                    <a:srgbClr val="000000">
                      <a:alpha val="43137"/>
                    </a:srgbClr>
                  </a:outerShdw>
                </a:effectLst>
              </a:rPr>
              <a:t> = 0,20 W/m</a:t>
            </a:r>
            <a:r>
              <a:rPr lang="cs-CZ" b="1" baseline="30000" dirty="0">
                <a:solidFill>
                  <a:srgbClr val="30537D"/>
                </a:solidFill>
                <a:effectLst>
                  <a:outerShdw blurRad="38100" dist="38100" dir="2700000" algn="tl">
                    <a:srgbClr val="000000">
                      <a:alpha val="43137"/>
                    </a:srgbClr>
                  </a:outerShdw>
                </a:effectLst>
              </a:rPr>
              <a:t>2</a:t>
            </a:r>
            <a:r>
              <a:rPr lang="cs-CZ" b="1" dirty="0">
                <a:solidFill>
                  <a:srgbClr val="30537D"/>
                </a:solidFill>
                <a:effectLst>
                  <a:outerShdw blurRad="38100" dist="38100" dir="2700000" algn="tl">
                    <a:srgbClr val="000000">
                      <a:alpha val="43137"/>
                    </a:srgbClr>
                  </a:outerShdw>
                </a:effectLst>
              </a:rPr>
              <a:t>.K dnes znamená řádově 240 mm tepelné izolace na strop suterénu</a:t>
            </a:r>
            <a:endParaRPr lang="cs-CZ" altLang="cs-CZ" b="1" dirty="0">
              <a:solidFill>
                <a:srgbClr val="30537D"/>
              </a:solidFill>
              <a:effectLst>
                <a:outerShdw blurRad="38100" dist="38100" dir="2700000" algn="tl">
                  <a:srgbClr val="000000">
                    <a:alpha val="43137"/>
                  </a:srgbClr>
                </a:outerShdw>
              </a:effectLst>
            </a:endParaRPr>
          </a:p>
        </p:txBody>
      </p:sp>
      <p:pic>
        <p:nvPicPr>
          <p:cNvPr id="8" name="Obrázek 7">
            <a:extLst>
              <a:ext uri="{FF2B5EF4-FFF2-40B4-BE49-F238E27FC236}">
                <a16:creationId xmlns:a16="http://schemas.microsoft.com/office/drawing/2014/main" id="{EA0F1B90-2080-5ACF-A5E9-B6F83612F0B6}"/>
              </a:ext>
            </a:extLst>
          </p:cNvPr>
          <p:cNvPicPr>
            <a:picLocks noChangeAspect="1"/>
          </p:cNvPicPr>
          <p:nvPr/>
        </p:nvPicPr>
        <p:blipFill>
          <a:blip r:embed="rId2"/>
          <a:stretch>
            <a:fillRect/>
          </a:stretch>
        </p:blipFill>
        <p:spPr>
          <a:xfrm>
            <a:off x="1149241" y="1276947"/>
            <a:ext cx="5580000" cy="5172502"/>
          </a:xfrm>
          <a:prstGeom prst="rect">
            <a:avLst/>
          </a:prstGeom>
        </p:spPr>
      </p:pic>
      <p:sp>
        <p:nvSpPr>
          <p:cNvPr id="9" name="Ovál 8">
            <a:extLst>
              <a:ext uri="{FF2B5EF4-FFF2-40B4-BE49-F238E27FC236}">
                <a16:creationId xmlns:a16="http://schemas.microsoft.com/office/drawing/2014/main" id="{023E98BF-9F94-5C1E-413E-757643BD8E52}"/>
              </a:ext>
            </a:extLst>
          </p:cNvPr>
          <p:cNvSpPr/>
          <p:nvPr/>
        </p:nvSpPr>
        <p:spPr>
          <a:xfrm>
            <a:off x="2538333" y="4643220"/>
            <a:ext cx="1148862" cy="293077"/>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vál 9">
            <a:extLst>
              <a:ext uri="{FF2B5EF4-FFF2-40B4-BE49-F238E27FC236}">
                <a16:creationId xmlns:a16="http://schemas.microsoft.com/office/drawing/2014/main" id="{20106D44-6ED7-DD00-4472-F0DDF620DA4F}"/>
              </a:ext>
            </a:extLst>
          </p:cNvPr>
          <p:cNvSpPr/>
          <p:nvPr/>
        </p:nvSpPr>
        <p:spPr>
          <a:xfrm>
            <a:off x="5735418" y="5082013"/>
            <a:ext cx="1148862" cy="293077"/>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Ovál 1">
            <a:extLst>
              <a:ext uri="{FF2B5EF4-FFF2-40B4-BE49-F238E27FC236}">
                <a16:creationId xmlns:a16="http://schemas.microsoft.com/office/drawing/2014/main" id="{7746B333-CB17-5F18-F8D0-DBBC1CC4D10A}"/>
              </a:ext>
            </a:extLst>
          </p:cNvPr>
          <p:cNvSpPr/>
          <p:nvPr/>
        </p:nvSpPr>
        <p:spPr>
          <a:xfrm>
            <a:off x="1963902" y="1868949"/>
            <a:ext cx="1148862" cy="293077"/>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 name="Picture 4">
            <a:extLst>
              <a:ext uri="{FF2B5EF4-FFF2-40B4-BE49-F238E27FC236}">
                <a16:creationId xmlns:a16="http://schemas.microsoft.com/office/drawing/2014/main" id="{4821E4F4-8E08-9C67-A83B-F51495031D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4690" y="6152151"/>
            <a:ext cx="1800000" cy="571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83946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DACA6-8831-A46F-B344-FF6372006B45}"/>
            </a:ext>
          </a:extLst>
        </p:cNvPr>
        <p:cNvGrpSpPr/>
        <p:nvPr/>
      </p:nvGrpSpPr>
      <p:grpSpPr>
        <a:xfrm>
          <a:off x="0" y="0"/>
          <a:ext cx="0" cy="0"/>
          <a:chOff x="0" y="0"/>
          <a:chExt cx="0" cy="0"/>
        </a:xfrm>
      </p:grpSpPr>
      <p:sp>
        <p:nvSpPr>
          <p:cNvPr id="5" name="Zástupný symbol pro obsah 2">
            <a:extLst>
              <a:ext uri="{FF2B5EF4-FFF2-40B4-BE49-F238E27FC236}">
                <a16:creationId xmlns:a16="http://schemas.microsoft.com/office/drawing/2014/main" id="{221CF126-0F2E-1F79-9A2E-F270273F2A1C}"/>
              </a:ext>
            </a:extLst>
          </p:cNvPr>
          <p:cNvSpPr>
            <a:spLocks noGrp="1"/>
          </p:cNvSpPr>
          <p:nvPr>
            <p:ph idx="1"/>
          </p:nvPr>
        </p:nvSpPr>
        <p:spPr>
          <a:xfrm>
            <a:off x="136188" y="213688"/>
            <a:ext cx="8651132" cy="548434"/>
          </a:xfrm>
        </p:spPr>
        <p:txBody>
          <a:bodyPr>
            <a:noAutofit/>
          </a:bodyPr>
          <a:lstStyle/>
          <a:p>
            <a:pPr algn="ctr">
              <a:spcBef>
                <a:spcPts val="0"/>
              </a:spcBef>
              <a:buNone/>
              <a:defRPr/>
            </a:pPr>
            <a:r>
              <a:rPr lang="cs-CZ" b="1" dirty="0">
                <a:solidFill>
                  <a:srgbClr val="30537D"/>
                </a:solidFill>
                <a:effectLst>
                  <a:outerShdw blurRad="38100" dist="38100" dir="2700000" algn="tl">
                    <a:srgbClr val="000000">
                      <a:alpha val="43137"/>
                    </a:srgbClr>
                  </a:outerShdw>
                </a:effectLst>
              </a:rPr>
              <a:t>240 mm izolantu se na strop často nevejde ! </a:t>
            </a:r>
            <a:endParaRPr lang="cs-CZ" altLang="cs-CZ" b="1" dirty="0">
              <a:solidFill>
                <a:srgbClr val="30537D"/>
              </a:solidFill>
              <a:effectLst>
                <a:outerShdw blurRad="38100" dist="38100" dir="2700000" algn="tl">
                  <a:srgbClr val="000000">
                    <a:alpha val="43137"/>
                  </a:srgbClr>
                </a:outerShdw>
              </a:effectLst>
            </a:endParaRPr>
          </a:p>
        </p:txBody>
      </p:sp>
      <p:pic>
        <p:nvPicPr>
          <p:cNvPr id="3" name="Obrázek 2" descr="Obsah obrázku opuštěné, flétna/dudy, zeď, ocel&#10;&#10;Obsah generovaný pomocí AI může být nesprávný.">
            <a:extLst>
              <a:ext uri="{FF2B5EF4-FFF2-40B4-BE49-F238E27FC236}">
                <a16:creationId xmlns:a16="http://schemas.microsoft.com/office/drawing/2014/main" id="{A92A93D9-E62A-FCF9-76B5-C9D8663BD4E7}"/>
              </a:ext>
            </a:extLst>
          </p:cNvPr>
          <p:cNvPicPr>
            <a:picLocks noChangeAspect="1"/>
          </p:cNvPicPr>
          <p:nvPr/>
        </p:nvPicPr>
        <p:blipFill>
          <a:blip r:embed="rId2" cstate="print">
            <a:extLst>
              <a:ext uri="{28A0092B-C50C-407E-A947-70E740481C1C}">
                <a14:useLocalDpi xmlns:a14="http://schemas.microsoft.com/office/drawing/2010/main" val="0"/>
              </a:ext>
            </a:extLst>
          </a:blip>
          <a:srcRect b="10727"/>
          <a:stretch>
            <a:fillRect/>
          </a:stretch>
        </p:blipFill>
        <p:spPr>
          <a:xfrm>
            <a:off x="597627" y="762122"/>
            <a:ext cx="3600000" cy="2410365"/>
          </a:xfrm>
          <a:prstGeom prst="rect">
            <a:avLst/>
          </a:prstGeom>
        </p:spPr>
      </p:pic>
      <p:pic>
        <p:nvPicPr>
          <p:cNvPr id="6" name="Obrázek 5" descr="Obsah obrázku měřicí tyč, pravítko, nářadí, interiér&#10;&#10;Obsah generovaný pomocí AI může být nesprávný.">
            <a:extLst>
              <a:ext uri="{FF2B5EF4-FFF2-40B4-BE49-F238E27FC236}">
                <a16:creationId xmlns:a16="http://schemas.microsoft.com/office/drawing/2014/main" id="{EA33443E-FBCA-1DD8-062A-746421AF40AE}"/>
              </a:ext>
            </a:extLst>
          </p:cNvPr>
          <p:cNvPicPr>
            <a:picLocks noChangeAspect="1"/>
          </p:cNvPicPr>
          <p:nvPr/>
        </p:nvPicPr>
        <p:blipFill>
          <a:blip r:embed="rId3" cstate="print">
            <a:extLst>
              <a:ext uri="{28A0092B-C50C-407E-A947-70E740481C1C}">
                <a14:useLocalDpi xmlns:a14="http://schemas.microsoft.com/office/drawing/2010/main" val="0"/>
              </a:ext>
            </a:extLst>
          </a:blip>
          <a:srcRect b="10727"/>
          <a:stretch>
            <a:fillRect/>
          </a:stretch>
        </p:blipFill>
        <p:spPr>
          <a:xfrm>
            <a:off x="4339454" y="762122"/>
            <a:ext cx="3600000" cy="2410365"/>
          </a:xfrm>
          <a:prstGeom prst="rect">
            <a:avLst/>
          </a:prstGeom>
        </p:spPr>
      </p:pic>
      <p:pic>
        <p:nvPicPr>
          <p:cNvPr id="11" name="Obrázek 10" descr="Obsah obrázku interiér, hoblovat, strop, zeď&#10;&#10;Obsah generovaný pomocí AI může být nesprávný.">
            <a:extLst>
              <a:ext uri="{FF2B5EF4-FFF2-40B4-BE49-F238E27FC236}">
                <a16:creationId xmlns:a16="http://schemas.microsoft.com/office/drawing/2014/main" id="{3AE699F9-F18E-F857-3ED4-1C35FA354D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7627" y="3288323"/>
            <a:ext cx="3600000" cy="2700000"/>
          </a:xfrm>
          <a:prstGeom prst="rect">
            <a:avLst/>
          </a:prstGeom>
        </p:spPr>
      </p:pic>
      <p:pic>
        <p:nvPicPr>
          <p:cNvPr id="13" name="Obrázek 12" descr="Obsah obrázku interiér, zeď, strop, omítka&#10;&#10;Obsah generovaný pomocí AI může být nesprávný.">
            <a:extLst>
              <a:ext uri="{FF2B5EF4-FFF2-40B4-BE49-F238E27FC236}">
                <a16:creationId xmlns:a16="http://schemas.microsoft.com/office/drawing/2014/main" id="{3FFED37C-175C-6ABC-079E-781C4F09FB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39454" y="3288323"/>
            <a:ext cx="3600000" cy="2700000"/>
          </a:xfrm>
          <a:prstGeom prst="rect">
            <a:avLst/>
          </a:prstGeom>
        </p:spPr>
      </p:pic>
      <p:pic>
        <p:nvPicPr>
          <p:cNvPr id="2" name="Picture 4">
            <a:extLst>
              <a:ext uri="{FF2B5EF4-FFF2-40B4-BE49-F238E27FC236}">
                <a16:creationId xmlns:a16="http://schemas.microsoft.com/office/drawing/2014/main" id="{BD2CBAE3-3D10-E633-50FD-F248BBF4E2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75978" y="6181460"/>
            <a:ext cx="1800000" cy="571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1494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23206-822D-F7B9-AE46-040FAA2820E9}"/>
            </a:ext>
          </a:extLst>
        </p:cNvPr>
        <p:cNvGrpSpPr/>
        <p:nvPr/>
      </p:nvGrpSpPr>
      <p:grpSpPr>
        <a:xfrm>
          <a:off x="0" y="0"/>
          <a:ext cx="0" cy="0"/>
          <a:chOff x="0" y="0"/>
          <a:chExt cx="0" cy="0"/>
        </a:xfrm>
      </p:grpSpPr>
      <p:pic>
        <p:nvPicPr>
          <p:cNvPr id="8" name="Obrázek 7">
            <a:extLst>
              <a:ext uri="{FF2B5EF4-FFF2-40B4-BE49-F238E27FC236}">
                <a16:creationId xmlns:a16="http://schemas.microsoft.com/office/drawing/2014/main" id="{06475547-566C-BF57-10C8-280345C8B710}"/>
              </a:ext>
            </a:extLst>
          </p:cNvPr>
          <p:cNvPicPr>
            <a:picLocks noChangeAspect="1"/>
          </p:cNvPicPr>
          <p:nvPr/>
        </p:nvPicPr>
        <p:blipFill>
          <a:blip r:embed="rId2"/>
          <a:stretch>
            <a:fillRect/>
          </a:stretch>
        </p:blipFill>
        <p:spPr>
          <a:xfrm>
            <a:off x="2436295" y="191397"/>
            <a:ext cx="3888000" cy="5909009"/>
          </a:xfrm>
          <a:prstGeom prst="rect">
            <a:avLst/>
          </a:prstGeom>
        </p:spPr>
      </p:pic>
      <p:sp>
        <p:nvSpPr>
          <p:cNvPr id="9" name="Obdélník 8">
            <a:extLst>
              <a:ext uri="{FF2B5EF4-FFF2-40B4-BE49-F238E27FC236}">
                <a16:creationId xmlns:a16="http://schemas.microsoft.com/office/drawing/2014/main" id="{694F7040-5F26-C42F-DB26-620020E28882}"/>
              </a:ext>
            </a:extLst>
          </p:cNvPr>
          <p:cNvSpPr/>
          <p:nvPr/>
        </p:nvSpPr>
        <p:spPr>
          <a:xfrm>
            <a:off x="2332074" y="5160335"/>
            <a:ext cx="4061638" cy="793898"/>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 name="Picture 4">
            <a:extLst>
              <a:ext uri="{FF2B5EF4-FFF2-40B4-BE49-F238E27FC236}">
                <a16:creationId xmlns:a16="http://schemas.microsoft.com/office/drawing/2014/main" id="{D3A9F3F0-4E23-FCE7-5683-66055FD11B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2533" y="6100406"/>
            <a:ext cx="1800000" cy="571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08185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C95F1-1536-B9EB-B230-FC99ACF86262}"/>
            </a:ext>
          </a:extLst>
        </p:cNvPr>
        <p:cNvGrpSpPr/>
        <p:nvPr/>
      </p:nvGrpSpPr>
      <p:grpSpPr>
        <a:xfrm>
          <a:off x="0" y="0"/>
          <a:ext cx="0" cy="0"/>
          <a:chOff x="0" y="0"/>
          <a:chExt cx="0" cy="0"/>
        </a:xfrm>
      </p:grpSpPr>
      <p:sp>
        <p:nvSpPr>
          <p:cNvPr id="6" name="Zástupný symbol pro obsah 2">
            <a:extLst>
              <a:ext uri="{FF2B5EF4-FFF2-40B4-BE49-F238E27FC236}">
                <a16:creationId xmlns:a16="http://schemas.microsoft.com/office/drawing/2014/main" id="{1CA62F6B-E3EB-6F61-2397-DA4B3508EC7E}"/>
              </a:ext>
            </a:extLst>
          </p:cNvPr>
          <p:cNvSpPr>
            <a:spLocks noGrp="1"/>
          </p:cNvSpPr>
          <p:nvPr>
            <p:ph idx="1"/>
          </p:nvPr>
        </p:nvSpPr>
        <p:spPr>
          <a:xfrm>
            <a:off x="0" y="3586402"/>
            <a:ext cx="9144000" cy="2524113"/>
          </a:xfrm>
        </p:spPr>
        <p:txBody>
          <a:bodyPr>
            <a:noAutofit/>
          </a:bodyPr>
          <a:lstStyle/>
          <a:p>
            <a:pPr algn="ctr">
              <a:spcBef>
                <a:spcPts val="0"/>
              </a:spcBef>
              <a:buNone/>
              <a:defRPr/>
            </a:pPr>
            <a:r>
              <a:rPr lang="cs-CZ" sz="2100" b="1" dirty="0">
                <a:solidFill>
                  <a:srgbClr val="30537D"/>
                </a:solidFill>
                <a:effectLst>
                  <a:outerShdw blurRad="38100" dist="38100" dir="2700000" algn="tl">
                    <a:srgbClr val="000000">
                      <a:alpha val="43137"/>
                    </a:srgbClr>
                  </a:outerShdw>
                </a:effectLst>
              </a:rPr>
              <a:t>Na zateplení stropu nad suterénem tedy nově navrhujeme použití MW s deklarovanou tepelnou vodivostí </a:t>
            </a:r>
            <a:r>
              <a:rPr lang="el-GR" sz="2100" b="1" dirty="0">
                <a:solidFill>
                  <a:srgbClr val="30537D"/>
                </a:solidFill>
                <a:effectLst>
                  <a:outerShdw blurRad="38100" dist="38100" dir="2700000" algn="tl">
                    <a:srgbClr val="000000">
                      <a:alpha val="43137"/>
                    </a:srgbClr>
                  </a:outerShdw>
                </a:effectLst>
              </a:rPr>
              <a:t>λ</a:t>
            </a:r>
            <a:r>
              <a:rPr lang="cs-CZ" sz="2100" b="1" baseline="-25000" dirty="0">
                <a:solidFill>
                  <a:srgbClr val="30537D"/>
                </a:solidFill>
                <a:effectLst>
                  <a:outerShdw blurRad="38100" dist="38100" dir="2700000" algn="tl">
                    <a:srgbClr val="000000">
                      <a:alpha val="43137"/>
                    </a:srgbClr>
                  </a:outerShdw>
                </a:effectLst>
              </a:rPr>
              <a:t>D</a:t>
            </a:r>
            <a:r>
              <a:rPr lang="cs-CZ" sz="2100" b="1" dirty="0">
                <a:solidFill>
                  <a:srgbClr val="30537D"/>
                </a:solidFill>
                <a:effectLst>
                  <a:outerShdw blurRad="38100" dist="38100" dir="2700000" algn="tl">
                    <a:srgbClr val="000000">
                      <a:alpha val="43137"/>
                    </a:srgbClr>
                  </a:outerShdw>
                </a:effectLst>
              </a:rPr>
              <a:t> = 0,031 W/m.K, tl. 120 mm.</a:t>
            </a:r>
          </a:p>
          <a:p>
            <a:pPr algn="ctr">
              <a:spcBef>
                <a:spcPts val="0"/>
              </a:spcBef>
              <a:buNone/>
              <a:defRPr/>
            </a:pPr>
            <a:r>
              <a:rPr lang="cs-CZ" sz="2100" b="1" dirty="0">
                <a:solidFill>
                  <a:srgbClr val="30537D"/>
                </a:solidFill>
                <a:effectLst>
                  <a:outerShdw blurRad="38100" dist="38100" dir="2700000" algn="tl">
                    <a:srgbClr val="000000">
                      <a:alpha val="43137"/>
                    </a:srgbClr>
                  </a:outerShdw>
                </a:effectLst>
              </a:rPr>
              <a:t>U ≤ 0,30 W/m</a:t>
            </a:r>
            <a:r>
              <a:rPr lang="cs-CZ" sz="2100" b="1" baseline="30000" dirty="0">
                <a:solidFill>
                  <a:srgbClr val="30537D"/>
                </a:solidFill>
                <a:effectLst>
                  <a:outerShdw blurRad="38100" dist="38100" dir="2700000" algn="tl">
                    <a:srgbClr val="000000">
                      <a:alpha val="43137"/>
                    </a:srgbClr>
                  </a:outerShdw>
                </a:effectLst>
              </a:rPr>
              <a:t>2</a:t>
            </a:r>
            <a:r>
              <a:rPr lang="cs-CZ" sz="2100" b="1" dirty="0">
                <a:solidFill>
                  <a:srgbClr val="30537D"/>
                </a:solidFill>
                <a:effectLst>
                  <a:outerShdw blurRad="38100" dist="38100" dir="2700000" algn="tl">
                    <a:srgbClr val="000000">
                      <a:alpha val="43137"/>
                    </a:srgbClr>
                  </a:outerShdw>
                </a:effectLst>
              </a:rPr>
              <a:t>.K</a:t>
            </a:r>
          </a:p>
          <a:p>
            <a:pPr algn="ctr">
              <a:spcBef>
                <a:spcPts val="0"/>
              </a:spcBef>
              <a:buNone/>
              <a:defRPr/>
            </a:pPr>
            <a:r>
              <a:rPr lang="cs-CZ" sz="2100" b="1" dirty="0">
                <a:solidFill>
                  <a:srgbClr val="30537D"/>
                </a:solidFill>
                <a:effectLst>
                  <a:outerShdw blurRad="38100" dist="38100" dir="2700000" algn="tl">
                    <a:srgbClr val="000000">
                      <a:alpha val="43137"/>
                    </a:srgbClr>
                  </a:outerShdw>
                </a:effectLst>
              </a:rPr>
              <a:t>Je tedy splněna požadovaná hodnota U</a:t>
            </a:r>
            <a:r>
              <a:rPr lang="cs-CZ" sz="2100" b="1" baseline="-25000" dirty="0">
                <a:solidFill>
                  <a:srgbClr val="30537D"/>
                </a:solidFill>
                <a:effectLst>
                  <a:outerShdw blurRad="38100" dist="38100" dir="2700000" algn="tl">
                    <a:srgbClr val="000000">
                      <a:alpha val="43137"/>
                    </a:srgbClr>
                  </a:outerShdw>
                </a:effectLst>
              </a:rPr>
              <a:t>N,20. </a:t>
            </a:r>
            <a:r>
              <a:rPr lang="cs-CZ" sz="2100" b="1" dirty="0">
                <a:solidFill>
                  <a:srgbClr val="30537D"/>
                </a:solidFill>
                <a:effectLst>
                  <a:outerShdw blurRad="38100" dist="38100" dir="2700000" algn="tl">
                    <a:srgbClr val="000000">
                      <a:alpha val="43137"/>
                    </a:srgbClr>
                  </a:outerShdw>
                </a:effectLst>
              </a:rPr>
              <a:t>Pouze ale v případech, kdy je splněn požadavek na hodnotu průměrného součinitele prostupu tepla obálky budovy </a:t>
            </a:r>
            <a:r>
              <a:rPr lang="cs-CZ" sz="2100" b="1" dirty="0" err="1">
                <a:solidFill>
                  <a:srgbClr val="30537D"/>
                </a:solidFill>
                <a:effectLst>
                  <a:outerShdw blurRad="38100" dist="38100" dir="2700000" algn="tl">
                    <a:srgbClr val="000000">
                      <a:alpha val="43137"/>
                    </a:srgbClr>
                  </a:outerShdw>
                </a:effectLst>
              </a:rPr>
              <a:t>U</a:t>
            </a:r>
            <a:r>
              <a:rPr lang="cs-CZ" sz="2100" b="1" baseline="-25000" dirty="0" err="1">
                <a:solidFill>
                  <a:srgbClr val="30537D"/>
                </a:solidFill>
                <a:effectLst>
                  <a:outerShdw blurRad="38100" dist="38100" dir="2700000" algn="tl">
                    <a:srgbClr val="000000">
                      <a:alpha val="43137"/>
                    </a:srgbClr>
                  </a:outerShdw>
                </a:effectLst>
              </a:rPr>
              <a:t>em</a:t>
            </a:r>
            <a:r>
              <a:rPr lang="cs-CZ" sz="2100" b="1" dirty="0">
                <a:solidFill>
                  <a:srgbClr val="30537D"/>
                </a:solidFill>
                <a:effectLst>
                  <a:outerShdw blurRad="38100" dist="38100" dir="2700000" algn="tl">
                    <a:srgbClr val="000000">
                      <a:alpha val="43137"/>
                    </a:srgbClr>
                  </a:outerShdw>
                </a:effectLst>
              </a:rPr>
              <a:t>.</a:t>
            </a:r>
          </a:p>
          <a:p>
            <a:pPr algn="ctr">
              <a:spcBef>
                <a:spcPts val="0"/>
              </a:spcBef>
              <a:buNone/>
              <a:defRPr/>
            </a:pPr>
            <a:r>
              <a:rPr lang="cs-CZ" sz="2100" b="1" dirty="0">
                <a:solidFill>
                  <a:srgbClr val="30537D"/>
                </a:solidFill>
                <a:effectLst>
                  <a:outerShdw blurRad="38100" dist="38100" dir="2700000" algn="tl">
                    <a:srgbClr val="000000">
                      <a:alpha val="43137"/>
                    </a:srgbClr>
                  </a:outerShdw>
                </a:effectLst>
              </a:rPr>
              <a:t>Pokud se nezatepluje celá obálka budovy a není splněn </a:t>
            </a:r>
            <a:r>
              <a:rPr lang="cs-CZ" sz="2100" b="1" dirty="0" err="1">
                <a:solidFill>
                  <a:srgbClr val="30537D"/>
                </a:solidFill>
                <a:effectLst>
                  <a:outerShdw blurRad="38100" dist="38100" dir="2700000" algn="tl">
                    <a:srgbClr val="000000">
                      <a:alpha val="43137"/>
                    </a:srgbClr>
                  </a:outerShdw>
                </a:effectLst>
              </a:rPr>
              <a:t>U</a:t>
            </a:r>
            <a:r>
              <a:rPr lang="cs-CZ" sz="2100" b="1" baseline="-25000" dirty="0" err="1">
                <a:solidFill>
                  <a:srgbClr val="30537D"/>
                </a:solidFill>
                <a:effectLst>
                  <a:outerShdw blurRad="38100" dist="38100" dir="2700000" algn="tl">
                    <a:srgbClr val="000000">
                      <a:alpha val="43137"/>
                    </a:srgbClr>
                  </a:outerShdw>
                </a:effectLst>
              </a:rPr>
              <a:t>em</a:t>
            </a:r>
            <a:r>
              <a:rPr lang="cs-CZ" sz="2100" b="1" dirty="0">
                <a:solidFill>
                  <a:srgbClr val="30537D"/>
                </a:solidFill>
                <a:effectLst>
                  <a:outerShdw blurRad="38100" dist="38100" dir="2700000" algn="tl">
                    <a:srgbClr val="000000">
                      <a:alpha val="43137"/>
                    </a:srgbClr>
                  </a:outerShdw>
                </a:effectLst>
              </a:rPr>
              <a:t>, zateplení stropu suterénu se většinou neprovádí.  </a:t>
            </a:r>
          </a:p>
          <a:p>
            <a:pPr algn="ctr">
              <a:spcBef>
                <a:spcPts val="0"/>
              </a:spcBef>
              <a:buNone/>
              <a:defRPr/>
            </a:pPr>
            <a:endParaRPr lang="cs-CZ" b="1" baseline="-25000" dirty="0">
              <a:solidFill>
                <a:srgbClr val="30537D"/>
              </a:solidFill>
              <a:effectLst>
                <a:outerShdw blurRad="38100" dist="38100" dir="2700000" algn="tl">
                  <a:srgbClr val="000000">
                    <a:alpha val="43137"/>
                  </a:srgbClr>
                </a:outerShdw>
              </a:effectLst>
            </a:endParaRPr>
          </a:p>
          <a:p>
            <a:pPr algn="ctr">
              <a:spcBef>
                <a:spcPts val="0"/>
              </a:spcBef>
              <a:buNone/>
              <a:defRPr/>
            </a:pPr>
            <a:endParaRPr lang="cs-CZ" b="1" baseline="-25000" dirty="0">
              <a:solidFill>
                <a:srgbClr val="30537D"/>
              </a:solidFill>
              <a:effectLst>
                <a:outerShdw blurRad="38100" dist="38100" dir="2700000" algn="tl">
                  <a:srgbClr val="000000">
                    <a:alpha val="43137"/>
                  </a:srgbClr>
                </a:outerShdw>
              </a:effectLst>
            </a:endParaRPr>
          </a:p>
          <a:p>
            <a:pPr algn="ctr">
              <a:spcBef>
                <a:spcPts val="0"/>
              </a:spcBef>
              <a:buNone/>
              <a:defRPr/>
            </a:pPr>
            <a:endParaRPr lang="cs-CZ" b="1" dirty="0">
              <a:solidFill>
                <a:srgbClr val="30537D"/>
              </a:solidFill>
              <a:effectLst>
                <a:outerShdw blurRad="38100" dist="38100" dir="2700000" algn="tl">
                  <a:srgbClr val="000000">
                    <a:alpha val="43137"/>
                  </a:srgbClr>
                </a:outerShdw>
              </a:effectLst>
            </a:endParaRPr>
          </a:p>
          <a:p>
            <a:pPr algn="ctr">
              <a:spcBef>
                <a:spcPts val="0"/>
              </a:spcBef>
              <a:buNone/>
              <a:defRPr/>
            </a:pPr>
            <a:endParaRPr lang="cs-CZ" b="1" dirty="0">
              <a:solidFill>
                <a:srgbClr val="30537D"/>
              </a:solidFill>
              <a:effectLst>
                <a:outerShdw blurRad="38100" dist="38100" dir="2700000" algn="tl">
                  <a:srgbClr val="000000">
                    <a:alpha val="43137"/>
                  </a:srgbClr>
                </a:outerShdw>
              </a:effectLst>
            </a:endParaRPr>
          </a:p>
          <a:p>
            <a:pPr algn="ctr">
              <a:spcBef>
                <a:spcPts val="0"/>
              </a:spcBef>
              <a:buNone/>
              <a:defRPr/>
            </a:pPr>
            <a:r>
              <a:rPr lang="cs-CZ" b="1" dirty="0">
                <a:solidFill>
                  <a:srgbClr val="30537D"/>
                </a:solidFill>
                <a:effectLst>
                  <a:outerShdw blurRad="38100" dist="38100" dir="2700000" algn="tl">
                    <a:srgbClr val="000000">
                      <a:alpha val="43137"/>
                    </a:srgbClr>
                  </a:outerShdw>
                </a:effectLst>
              </a:rPr>
              <a:t> </a:t>
            </a:r>
            <a:endParaRPr lang="cs-CZ" altLang="cs-CZ" b="1" dirty="0">
              <a:solidFill>
                <a:srgbClr val="30537D"/>
              </a:solidFill>
              <a:effectLst>
                <a:outerShdw blurRad="38100" dist="38100" dir="2700000" algn="tl">
                  <a:srgbClr val="000000">
                    <a:alpha val="43137"/>
                  </a:srgbClr>
                </a:outerShdw>
              </a:effectLst>
            </a:endParaRPr>
          </a:p>
        </p:txBody>
      </p:sp>
      <p:pic>
        <p:nvPicPr>
          <p:cNvPr id="2054" name="Picture 6">
            <a:extLst>
              <a:ext uri="{FF2B5EF4-FFF2-40B4-BE49-F238E27FC236}">
                <a16:creationId xmlns:a16="http://schemas.microsoft.com/office/drawing/2014/main" id="{BBFC756A-2070-BBB6-B04F-2CE1057365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8875" r="22431" b="29701"/>
          <a:stretch>
            <a:fillRect/>
          </a:stretch>
        </p:blipFill>
        <p:spPr bwMode="auto">
          <a:xfrm>
            <a:off x="-744084" y="355600"/>
            <a:ext cx="4224176" cy="2916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a:extLst>
              <a:ext uri="{FF2B5EF4-FFF2-40B4-BE49-F238E27FC236}">
                <a16:creationId xmlns:a16="http://schemas.microsoft.com/office/drawing/2014/main" id="{C03559BF-7F6B-ACDA-29A4-F64F792F76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4948" y="6110515"/>
            <a:ext cx="1800000" cy="571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85865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BF44E-3B5B-62B9-83AC-1748F0FFAD9F}"/>
            </a:ext>
          </a:extLst>
        </p:cNvPr>
        <p:cNvGrpSpPr/>
        <p:nvPr/>
      </p:nvGrpSpPr>
      <p:grpSpPr>
        <a:xfrm>
          <a:off x="0" y="0"/>
          <a:ext cx="0" cy="0"/>
          <a:chOff x="0" y="0"/>
          <a:chExt cx="0" cy="0"/>
        </a:xfrm>
      </p:grpSpPr>
      <p:sp>
        <p:nvSpPr>
          <p:cNvPr id="5" name="Zástupný symbol pro obsah 2">
            <a:extLst>
              <a:ext uri="{FF2B5EF4-FFF2-40B4-BE49-F238E27FC236}">
                <a16:creationId xmlns:a16="http://schemas.microsoft.com/office/drawing/2014/main" id="{D742B60D-0DCD-CF49-E33F-D50949C0424F}"/>
              </a:ext>
            </a:extLst>
          </p:cNvPr>
          <p:cNvSpPr>
            <a:spLocks noGrp="1"/>
          </p:cNvSpPr>
          <p:nvPr>
            <p:ph idx="1"/>
          </p:nvPr>
        </p:nvSpPr>
        <p:spPr>
          <a:xfrm>
            <a:off x="281510" y="235387"/>
            <a:ext cx="8256955" cy="980478"/>
          </a:xfrm>
        </p:spPr>
        <p:txBody>
          <a:bodyPr>
            <a:noAutofit/>
          </a:bodyPr>
          <a:lstStyle/>
          <a:p>
            <a:pPr algn="ctr">
              <a:spcBef>
                <a:spcPts val="0"/>
              </a:spcBef>
              <a:buNone/>
              <a:defRPr/>
            </a:pPr>
            <a:r>
              <a:rPr lang="cs-CZ" sz="3200" b="1" dirty="0">
                <a:solidFill>
                  <a:srgbClr val="30537D"/>
                </a:solidFill>
                <a:effectLst>
                  <a:outerShdw blurRad="38100" dist="38100" dir="2700000" algn="tl">
                    <a:srgbClr val="000000">
                      <a:alpha val="43137"/>
                    </a:srgbClr>
                  </a:outerShdw>
                </a:effectLst>
              </a:rPr>
              <a:t>Některé změny v souvislosti s novou</a:t>
            </a:r>
          </a:p>
          <a:p>
            <a:pPr algn="ctr">
              <a:spcBef>
                <a:spcPts val="0"/>
              </a:spcBef>
              <a:buNone/>
              <a:defRPr/>
            </a:pPr>
            <a:r>
              <a:rPr lang="cs-CZ" sz="3200" b="1" dirty="0">
                <a:solidFill>
                  <a:srgbClr val="30537D"/>
                </a:solidFill>
                <a:effectLst>
                  <a:outerShdw blurRad="38100" dist="38100" dir="2700000" algn="tl">
                    <a:srgbClr val="000000">
                      <a:alpha val="43137"/>
                    </a:srgbClr>
                  </a:outerShdw>
                </a:effectLst>
              </a:rPr>
              <a:t>ČSN 73 0540 - 2 : 2025</a:t>
            </a:r>
            <a:endParaRPr lang="cs-CZ" altLang="cs-CZ" dirty="0"/>
          </a:p>
        </p:txBody>
      </p:sp>
      <p:sp>
        <p:nvSpPr>
          <p:cNvPr id="3" name="TextovéPole 2">
            <a:extLst>
              <a:ext uri="{FF2B5EF4-FFF2-40B4-BE49-F238E27FC236}">
                <a16:creationId xmlns:a16="http://schemas.microsoft.com/office/drawing/2014/main" id="{1FA33EC2-91AE-E882-4C86-593DEB9ACF82}"/>
              </a:ext>
            </a:extLst>
          </p:cNvPr>
          <p:cNvSpPr txBox="1"/>
          <p:nvPr/>
        </p:nvSpPr>
        <p:spPr>
          <a:xfrm>
            <a:off x="368596" y="1305641"/>
            <a:ext cx="3717176" cy="369332"/>
          </a:xfrm>
          <a:prstGeom prst="rect">
            <a:avLst/>
          </a:prstGeom>
          <a:noFill/>
        </p:spPr>
        <p:txBody>
          <a:bodyPr wrap="square">
            <a:spAutoFit/>
          </a:bodyPr>
          <a:lstStyle/>
          <a:p>
            <a:pPr algn="l">
              <a:buNone/>
            </a:pPr>
            <a:r>
              <a:rPr lang="cs-CZ" b="1" dirty="0">
                <a:solidFill>
                  <a:srgbClr val="00476B"/>
                </a:solidFill>
                <a:effectLst>
                  <a:outerShdw blurRad="38100" dist="38100" dir="2700000" algn="tl">
                    <a:srgbClr val="000000">
                      <a:alpha val="43137"/>
                    </a:srgbClr>
                  </a:outerShdw>
                </a:effectLst>
                <a:latin typeface="tahoma" panose="020B0604030504040204" pitchFamily="34" charset="0"/>
              </a:rPr>
              <a:t>Průvzdušnost obálky budovy</a:t>
            </a:r>
            <a:endParaRPr lang="cs-CZ" i="1" dirty="0">
              <a:solidFill>
                <a:srgbClr val="00476B"/>
              </a:solidFill>
              <a:effectLst>
                <a:outerShdw blurRad="38100" dist="38100" dir="2700000" algn="tl">
                  <a:srgbClr val="000000">
                    <a:alpha val="43137"/>
                  </a:srgbClr>
                </a:outerShdw>
              </a:effectLst>
              <a:latin typeface="tahoma" panose="020B0604030504040204" pitchFamily="34" charset="0"/>
            </a:endParaRPr>
          </a:p>
        </p:txBody>
      </p:sp>
      <p:pic>
        <p:nvPicPr>
          <p:cNvPr id="6" name="Obrázek 5">
            <a:extLst>
              <a:ext uri="{FF2B5EF4-FFF2-40B4-BE49-F238E27FC236}">
                <a16:creationId xmlns:a16="http://schemas.microsoft.com/office/drawing/2014/main" id="{BD56FBF5-EB90-755C-EEED-2FDAA92A3BD7}"/>
              </a:ext>
            </a:extLst>
          </p:cNvPr>
          <p:cNvPicPr>
            <a:picLocks noChangeAspect="1"/>
          </p:cNvPicPr>
          <p:nvPr/>
        </p:nvPicPr>
        <p:blipFill>
          <a:blip r:embed="rId2"/>
          <a:stretch>
            <a:fillRect/>
          </a:stretch>
        </p:blipFill>
        <p:spPr>
          <a:xfrm>
            <a:off x="368596" y="2110744"/>
            <a:ext cx="5400000" cy="1043814"/>
          </a:xfrm>
          <a:prstGeom prst="rect">
            <a:avLst/>
          </a:prstGeom>
        </p:spPr>
      </p:pic>
      <p:pic>
        <p:nvPicPr>
          <p:cNvPr id="8" name="Obrázek 7">
            <a:extLst>
              <a:ext uri="{FF2B5EF4-FFF2-40B4-BE49-F238E27FC236}">
                <a16:creationId xmlns:a16="http://schemas.microsoft.com/office/drawing/2014/main" id="{EFB01D44-8930-8E0B-2E2E-AB701190CFC6}"/>
              </a:ext>
            </a:extLst>
          </p:cNvPr>
          <p:cNvPicPr>
            <a:picLocks noChangeAspect="1"/>
          </p:cNvPicPr>
          <p:nvPr/>
        </p:nvPicPr>
        <p:blipFill>
          <a:blip r:embed="rId3"/>
          <a:stretch>
            <a:fillRect/>
          </a:stretch>
        </p:blipFill>
        <p:spPr>
          <a:xfrm>
            <a:off x="368596" y="3695347"/>
            <a:ext cx="5400000" cy="1028572"/>
          </a:xfrm>
          <a:prstGeom prst="rect">
            <a:avLst/>
          </a:prstGeom>
        </p:spPr>
      </p:pic>
      <p:sp>
        <p:nvSpPr>
          <p:cNvPr id="9" name="TextovéPole 8">
            <a:extLst>
              <a:ext uri="{FF2B5EF4-FFF2-40B4-BE49-F238E27FC236}">
                <a16:creationId xmlns:a16="http://schemas.microsoft.com/office/drawing/2014/main" id="{08726217-9DA9-380F-D47D-99D9B0C107A6}"/>
              </a:ext>
            </a:extLst>
          </p:cNvPr>
          <p:cNvSpPr txBox="1"/>
          <p:nvPr/>
        </p:nvSpPr>
        <p:spPr>
          <a:xfrm>
            <a:off x="368596" y="1723849"/>
            <a:ext cx="5016204" cy="338554"/>
          </a:xfrm>
          <a:prstGeom prst="rect">
            <a:avLst/>
          </a:prstGeom>
          <a:noFill/>
        </p:spPr>
        <p:txBody>
          <a:bodyPr wrap="square">
            <a:spAutoFit/>
          </a:bodyPr>
          <a:lstStyle/>
          <a:p>
            <a:pPr algn="l">
              <a:buNone/>
            </a:pPr>
            <a:r>
              <a:rPr lang="cs-CZ" sz="1600" b="1" dirty="0">
                <a:solidFill>
                  <a:srgbClr val="00476B"/>
                </a:solidFill>
                <a:effectLst>
                  <a:outerShdw blurRad="38100" dist="38100" dir="2700000" algn="tl">
                    <a:srgbClr val="000000">
                      <a:alpha val="43137"/>
                    </a:srgbClr>
                  </a:outerShdw>
                </a:effectLst>
                <a:latin typeface="tahoma" panose="020B0604030504040204" pitchFamily="34" charset="0"/>
              </a:rPr>
              <a:t>Podle ČSN 73 0540 - 2 : 2012 jsme zadávali:</a:t>
            </a:r>
            <a:endParaRPr lang="cs-CZ" sz="1600" i="1" dirty="0">
              <a:solidFill>
                <a:srgbClr val="00476B"/>
              </a:solidFill>
              <a:effectLst>
                <a:outerShdw blurRad="38100" dist="38100" dir="2700000" algn="tl">
                  <a:srgbClr val="000000">
                    <a:alpha val="43137"/>
                  </a:srgbClr>
                </a:outerShdw>
              </a:effectLst>
              <a:latin typeface="tahoma" panose="020B0604030504040204" pitchFamily="34" charset="0"/>
            </a:endParaRPr>
          </a:p>
        </p:txBody>
      </p:sp>
      <p:sp>
        <p:nvSpPr>
          <p:cNvPr id="11" name="TextovéPole 10">
            <a:extLst>
              <a:ext uri="{FF2B5EF4-FFF2-40B4-BE49-F238E27FC236}">
                <a16:creationId xmlns:a16="http://schemas.microsoft.com/office/drawing/2014/main" id="{57F2837D-1AE6-7EDC-C7CC-5FF7FC99F4F2}"/>
              </a:ext>
            </a:extLst>
          </p:cNvPr>
          <p:cNvSpPr txBox="1"/>
          <p:nvPr/>
        </p:nvSpPr>
        <p:spPr>
          <a:xfrm>
            <a:off x="281510" y="3244334"/>
            <a:ext cx="6540204" cy="369332"/>
          </a:xfrm>
          <a:prstGeom prst="rect">
            <a:avLst/>
          </a:prstGeom>
          <a:noFill/>
        </p:spPr>
        <p:txBody>
          <a:bodyPr wrap="square">
            <a:spAutoFit/>
          </a:bodyPr>
          <a:lstStyle/>
          <a:p>
            <a:pPr algn="l">
              <a:buNone/>
            </a:pPr>
            <a:r>
              <a:rPr lang="cs-CZ" b="1" dirty="0">
                <a:solidFill>
                  <a:srgbClr val="00476B"/>
                </a:solidFill>
                <a:effectLst>
                  <a:outerShdw blurRad="38100" dist="38100" dir="2700000" algn="tl">
                    <a:srgbClr val="000000">
                      <a:alpha val="43137"/>
                    </a:srgbClr>
                  </a:outerShdw>
                </a:effectLst>
                <a:latin typeface="tahoma" panose="020B0604030504040204" pitchFamily="34" charset="0"/>
              </a:rPr>
              <a:t>Nově, podle ČSN 73 0540 - 2 : 2025, zatím zadáváme:</a:t>
            </a:r>
            <a:endParaRPr lang="cs-CZ" i="1" dirty="0">
              <a:solidFill>
                <a:srgbClr val="00476B"/>
              </a:solidFill>
              <a:effectLst>
                <a:outerShdw blurRad="38100" dist="38100" dir="2700000" algn="tl">
                  <a:srgbClr val="000000">
                    <a:alpha val="43137"/>
                  </a:srgbClr>
                </a:outerShdw>
              </a:effectLst>
              <a:latin typeface="tahoma" panose="020B0604030504040204" pitchFamily="34" charset="0"/>
            </a:endParaRPr>
          </a:p>
        </p:txBody>
      </p:sp>
      <p:sp>
        <p:nvSpPr>
          <p:cNvPr id="12" name="TextovéPole 11">
            <a:extLst>
              <a:ext uri="{FF2B5EF4-FFF2-40B4-BE49-F238E27FC236}">
                <a16:creationId xmlns:a16="http://schemas.microsoft.com/office/drawing/2014/main" id="{9F2AFA65-6DFB-81B2-F12C-A911595096F5}"/>
              </a:ext>
            </a:extLst>
          </p:cNvPr>
          <p:cNvSpPr txBox="1"/>
          <p:nvPr/>
        </p:nvSpPr>
        <p:spPr>
          <a:xfrm>
            <a:off x="368596" y="4806642"/>
            <a:ext cx="8091714" cy="1491434"/>
          </a:xfrm>
          <a:prstGeom prst="rect">
            <a:avLst/>
          </a:prstGeom>
          <a:noFill/>
        </p:spPr>
        <p:txBody>
          <a:bodyPr wrap="square">
            <a:spAutoFit/>
          </a:bodyPr>
          <a:lstStyle/>
          <a:p>
            <a:pPr marL="342900" indent="-342900" algn="just">
              <a:lnSpc>
                <a:spcPct val="115000"/>
              </a:lnSpc>
              <a:buFont typeface="Calibri" panose="020F0502020204030204" pitchFamily="34" charset="0"/>
              <a:buChar char="-"/>
            </a:pPr>
            <a:r>
              <a:rPr lang="cs-CZ" sz="1600" b="1" dirty="0">
                <a:solidFill>
                  <a:srgbClr val="30537D"/>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Typ zadání: průvzdušnost obálkou q50</a:t>
            </a:r>
            <a:endParaRPr lang="cs-CZ" sz="1600" b="1" dirty="0">
              <a:solidFill>
                <a:srgbClr val="30537D"/>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15000"/>
              </a:lnSpc>
              <a:buFont typeface="Calibri" panose="020F0502020204030204" pitchFamily="34" charset="0"/>
              <a:buChar char="-"/>
            </a:pPr>
            <a:r>
              <a:rPr lang="cs-CZ" sz="1600" b="1" dirty="0">
                <a:solidFill>
                  <a:srgbClr val="30537D"/>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Původní stav ( nezateplený dům s původními dřevěnými okny ) : 4,5</a:t>
            </a:r>
            <a:endParaRPr lang="cs-CZ" sz="1600" b="1" dirty="0">
              <a:solidFill>
                <a:srgbClr val="30537D"/>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15000"/>
              </a:lnSpc>
              <a:buFont typeface="Calibri" panose="020F0502020204030204" pitchFamily="34" charset="0"/>
              <a:buChar char="-"/>
            </a:pPr>
            <a:r>
              <a:rPr lang="cs-CZ" sz="1600" b="1" dirty="0">
                <a:solidFill>
                  <a:srgbClr val="30537D"/>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Po výměně oken bez zateplení fasády : 3,0</a:t>
            </a:r>
            <a:endParaRPr lang="cs-CZ" sz="1600" b="1" dirty="0">
              <a:solidFill>
                <a:srgbClr val="30537D"/>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15000"/>
              </a:lnSpc>
              <a:buFont typeface="Calibri" panose="020F0502020204030204" pitchFamily="34" charset="0"/>
              <a:buChar char="-"/>
            </a:pPr>
            <a:r>
              <a:rPr lang="cs-CZ" sz="1600" b="1" dirty="0">
                <a:solidFill>
                  <a:srgbClr val="30537D"/>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Po výměně oken a zateplení fasády ( </a:t>
            </a:r>
            <a:r>
              <a:rPr lang="cs-CZ" sz="1600" b="1" dirty="0">
                <a:solidFill>
                  <a:srgbClr val="30537D"/>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bez parotěsných pásek) : 2,5</a:t>
            </a:r>
            <a:endParaRPr lang="cs-CZ" sz="1600" b="1" dirty="0">
              <a:solidFill>
                <a:srgbClr val="30537D"/>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15000"/>
              </a:lnSpc>
              <a:spcAft>
                <a:spcPts val="1000"/>
              </a:spcAft>
              <a:buFont typeface="Calibri" panose="020F0502020204030204" pitchFamily="34" charset="0"/>
              <a:buChar char="-"/>
            </a:pPr>
            <a:r>
              <a:rPr lang="cs-CZ" sz="1600" b="1" dirty="0">
                <a:solidFill>
                  <a:srgbClr val="30537D"/>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Po výměně oken s parotěsnými páskami a po kompletním zateplení : 2,0</a:t>
            </a:r>
            <a:endParaRPr lang="cs-CZ" sz="1600" b="1" dirty="0">
              <a:solidFill>
                <a:srgbClr val="30537D"/>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4">
            <a:extLst>
              <a:ext uri="{FF2B5EF4-FFF2-40B4-BE49-F238E27FC236}">
                <a16:creationId xmlns:a16="http://schemas.microsoft.com/office/drawing/2014/main" id="{75E0C0F8-CEF4-2D78-DF7B-6646E1244F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5286" y="6140428"/>
            <a:ext cx="1800000" cy="571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31284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3">
            <a:extLst>
              <a:ext uri="{FF2B5EF4-FFF2-40B4-BE49-F238E27FC236}">
                <a16:creationId xmlns:a16="http://schemas.microsoft.com/office/drawing/2014/main" id="{8F6354FC-61B6-117C-4381-453417B960EB}"/>
              </a:ext>
            </a:extLst>
          </p:cNvPr>
          <p:cNvSpPr>
            <a:spLocks noChangeArrowheads="1"/>
          </p:cNvSpPr>
          <p:nvPr/>
        </p:nvSpPr>
        <p:spPr bwMode="auto">
          <a:xfrm>
            <a:off x="168863" y="200947"/>
            <a:ext cx="9041257" cy="1077218"/>
          </a:xfrm>
          <a:prstGeom prst="rect">
            <a:avLst/>
          </a:prstGeom>
          <a:noFill/>
          <a:ln w="9525">
            <a:noFill/>
            <a:miter lim="800000"/>
            <a:headEnd/>
            <a:tailEnd/>
          </a:ln>
          <a:effectLst/>
        </p:spPr>
        <p:txBody>
          <a:bodyPr wrap="none" anchor="ctr">
            <a:spAutoFit/>
          </a:bodyPr>
          <a:lstStyle/>
          <a:p>
            <a:pPr algn="ctr">
              <a:tabLst>
                <a:tab pos="3219450" algn="l"/>
              </a:tabLst>
              <a:defRPr/>
            </a:pPr>
            <a:r>
              <a:rPr lang="cs-CZ" sz="3200" b="1" dirty="0">
                <a:solidFill>
                  <a:srgbClr val="00476B"/>
                </a:solidFill>
                <a:effectLst>
                  <a:outerShdw blurRad="38100" dist="38100" dir="2700000" algn="tl">
                    <a:srgbClr val="000000">
                      <a:alpha val="43137"/>
                    </a:srgbClr>
                  </a:outerShdw>
                </a:effectLst>
                <a:latin typeface="Arial" charset="0"/>
              </a:rPr>
              <a:t>Od září 2025 nová pravidla pro létání dronem,</a:t>
            </a:r>
          </a:p>
          <a:p>
            <a:pPr algn="ctr">
              <a:tabLst>
                <a:tab pos="3219450" algn="l"/>
              </a:tabLst>
              <a:defRPr/>
            </a:pPr>
            <a:r>
              <a:rPr lang="cs-CZ" sz="3200" b="1" dirty="0">
                <a:solidFill>
                  <a:srgbClr val="00476B"/>
                </a:solidFill>
                <a:effectLst>
                  <a:outerShdw blurRad="38100" dist="38100" dir="2700000" algn="tl">
                    <a:srgbClr val="000000">
                      <a:alpha val="43137"/>
                    </a:srgbClr>
                  </a:outerShdw>
                </a:effectLst>
                <a:latin typeface="Arial" charset="0"/>
              </a:rPr>
              <a:t> i „nad hustě osídleným prostorem“</a:t>
            </a:r>
            <a:endParaRPr lang="cs-CZ" dirty="0">
              <a:solidFill>
                <a:srgbClr val="000000"/>
              </a:solidFill>
            </a:endParaRPr>
          </a:p>
        </p:txBody>
      </p:sp>
      <p:sp>
        <p:nvSpPr>
          <p:cNvPr id="256003" name="Rectangle 4">
            <a:extLst>
              <a:ext uri="{FF2B5EF4-FFF2-40B4-BE49-F238E27FC236}">
                <a16:creationId xmlns:a16="http://schemas.microsoft.com/office/drawing/2014/main" id="{734BDE1D-1713-4E32-51C9-6AE93CE60DB3}"/>
              </a:ext>
            </a:extLst>
          </p:cNvPr>
          <p:cNvSpPr>
            <a:spLocks noChangeArrowheads="1"/>
          </p:cNvSpPr>
          <p:nvPr/>
        </p:nvSpPr>
        <p:spPr bwMode="auto">
          <a:xfrm>
            <a:off x="2" y="2725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800">
              <a:solidFill>
                <a:srgbClr val="000000"/>
              </a:solidFill>
            </a:endParaRPr>
          </a:p>
        </p:txBody>
      </p:sp>
      <p:pic>
        <p:nvPicPr>
          <p:cNvPr id="3" name="Obrázek 2">
            <a:extLst>
              <a:ext uri="{FF2B5EF4-FFF2-40B4-BE49-F238E27FC236}">
                <a16:creationId xmlns:a16="http://schemas.microsoft.com/office/drawing/2014/main" id="{7C680A42-7A10-82D6-725B-1479A4FD09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000" y="1409482"/>
            <a:ext cx="4320000" cy="2430000"/>
          </a:xfrm>
          <a:prstGeom prst="rect">
            <a:avLst/>
          </a:prstGeom>
        </p:spPr>
      </p:pic>
      <p:pic>
        <p:nvPicPr>
          <p:cNvPr id="6" name="Obrázek 5">
            <a:extLst>
              <a:ext uri="{FF2B5EF4-FFF2-40B4-BE49-F238E27FC236}">
                <a16:creationId xmlns:a16="http://schemas.microsoft.com/office/drawing/2014/main" id="{72708A62-56DB-DE9A-2793-BCBF9F282E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000" y="3912742"/>
            <a:ext cx="4320000" cy="2430000"/>
          </a:xfrm>
          <a:prstGeom prst="rect">
            <a:avLst/>
          </a:prstGeom>
        </p:spPr>
      </p:pic>
      <p:pic>
        <p:nvPicPr>
          <p:cNvPr id="8" name="Obrázek 7">
            <a:extLst>
              <a:ext uri="{FF2B5EF4-FFF2-40B4-BE49-F238E27FC236}">
                <a16:creationId xmlns:a16="http://schemas.microsoft.com/office/drawing/2014/main" id="{660233C7-2F23-E593-BE29-AD10C6B4B90D}"/>
              </a:ext>
            </a:extLst>
          </p:cNvPr>
          <p:cNvPicPr>
            <a:picLocks noChangeAspect="1"/>
          </p:cNvPicPr>
          <p:nvPr/>
        </p:nvPicPr>
        <p:blipFill>
          <a:blip r:embed="rId4"/>
          <a:stretch>
            <a:fillRect/>
          </a:stretch>
        </p:blipFill>
        <p:spPr>
          <a:xfrm>
            <a:off x="4032000" y="2183202"/>
            <a:ext cx="5112000" cy="3197760"/>
          </a:xfrm>
          <a:prstGeom prst="rect">
            <a:avLst/>
          </a:prstGeom>
        </p:spPr>
      </p:pic>
      <p:sp>
        <p:nvSpPr>
          <p:cNvPr id="9" name="Rectangle 3">
            <a:extLst>
              <a:ext uri="{FF2B5EF4-FFF2-40B4-BE49-F238E27FC236}">
                <a16:creationId xmlns:a16="http://schemas.microsoft.com/office/drawing/2014/main" id="{C1327097-5EBF-0CA1-5117-FF4F21EC03D2}"/>
              </a:ext>
            </a:extLst>
          </p:cNvPr>
          <p:cNvSpPr>
            <a:spLocks noChangeArrowheads="1"/>
          </p:cNvSpPr>
          <p:nvPr/>
        </p:nvSpPr>
        <p:spPr bwMode="auto">
          <a:xfrm>
            <a:off x="4506686" y="1596287"/>
            <a:ext cx="2946400" cy="400110"/>
          </a:xfrm>
          <a:prstGeom prst="rect">
            <a:avLst/>
          </a:prstGeom>
          <a:noFill/>
          <a:ln w="9525">
            <a:noFill/>
            <a:miter lim="800000"/>
            <a:headEnd/>
            <a:tailEnd/>
          </a:ln>
          <a:effectLst/>
        </p:spPr>
        <p:txBody>
          <a:bodyPr wrap="square" anchor="ctr">
            <a:spAutoFit/>
          </a:bodyPr>
          <a:lstStyle/>
          <a:p>
            <a:pPr algn="ctr">
              <a:tabLst>
                <a:tab pos="3219450" algn="l"/>
              </a:tabLst>
              <a:defRPr/>
            </a:pPr>
            <a:r>
              <a:rPr lang="cs-CZ" sz="2000" b="1" dirty="0">
                <a:solidFill>
                  <a:srgbClr val="00476B"/>
                </a:solidFill>
                <a:effectLst>
                  <a:outerShdw blurRad="38100" dist="38100" dir="2700000" algn="tl">
                    <a:srgbClr val="000000">
                      <a:alpha val="43137"/>
                    </a:srgbClr>
                  </a:outerShdw>
                </a:effectLst>
                <a:latin typeface="Arial" charset="0"/>
              </a:rPr>
              <a:t>Aplikace </a:t>
            </a:r>
            <a:r>
              <a:rPr lang="cs-CZ" sz="2000" b="1" dirty="0" err="1">
                <a:solidFill>
                  <a:srgbClr val="00476B"/>
                </a:solidFill>
                <a:effectLst>
                  <a:outerShdw blurRad="38100" dist="38100" dir="2700000" algn="tl">
                    <a:srgbClr val="000000">
                      <a:alpha val="43137"/>
                    </a:srgbClr>
                  </a:outerShdw>
                </a:effectLst>
                <a:latin typeface="Arial" charset="0"/>
              </a:rPr>
              <a:t>DroneMap</a:t>
            </a:r>
            <a:r>
              <a:rPr lang="cs-CZ" sz="2000" b="1" dirty="0">
                <a:solidFill>
                  <a:srgbClr val="00476B"/>
                </a:solidFill>
                <a:effectLst>
                  <a:outerShdw blurRad="38100" dist="38100" dir="2700000" algn="tl">
                    <a:srgbClr val="000000">
                      <a:alpha val="43137"/>
                    </a:srgbClr>
                  </a:outerShdw>
                </a:effectLst>
                <a:latin typeface="Arial" charset="0"/>
              </a:rPr>
              <a:t>:</a:t>
            </a:r>
            <a:endParaRPr lang="cs-CZ" sz="2000" dirty="0">
              <a:solidFill>
                <a:srgbClr val="000000"/>
              </a:solidFill>
            </a:endParaRPr>
          </a:p>
        </p:txBody>
      </p:sp>
      <p:pic>
        <p:nvPicPr>
          <p:cNvPr id="2" name="Picture 4">
            <a:extLst>
              <a:ext uri="{FF2B5EF4-FFF2-40B4-BE49-F238E27FC236}">
                <a16:creationId xmlns:a16="http://schemas.microsoft.com/office/drawing/2014/main" id="{46E657F1-68E7-C870-15FA-FAD3AD4B9E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1840" y="6154682"/>
            <a:ext cx="1800000" cy="571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3">
            <a:extLst>
              <a:ext uri="{FF2B5EF4-FFF2-40B4-BE49-F238E27FC236}">
                <a16:creationId xmlns:a16="http://schemas.microsoft.com/office/drawing/2014/main" id="{E5670C5E-CF9F-8899-9F58-1C045ED927D1}"/>
              </a:ext>
            </a:extLst>
          </p:cNvPr>
          <p:cNvSpPr>
            <a:spLocks noGrp="1" noChangeArrowheads="1"/>
          </p:cNvSpPr>
          <p:nvPr>
            <p:ph idx="1"/>
          </p:nvPr>
        </p:nvSpPr>
        <p:spPr>
          <a:xfrm>
            <a:off x="468313" y="765177"/>
            <a:ext cx="8229600" cy="5265511"/>
          </a:xfrm>
        </p:spPr>
        <p:txBody>
          <a:bodyPr>
            <a:normAutofit lnSpcReduction="10000"/>
          </a:bodyPr>
          <a:lstStyle/>
          <a:p>
            <a:pPr algn="ctr" eaLnBrk="1" hangingPunct="1">
              <a:lnSpc>
                <a:spcPct val="90000"/>
              </a:lnSpc>
              <a:buFontTx/>
              <a:buNone/>
              <a:defRPr/>
            </a:pPr>
            <a:r>
              <a:rPr lang="cs-CZ" sz="6600" b="1" dirty="0">
                <a:solidFill>
                  <a:srgbClr val="00476B"/>
                </a:solidFill>
                <a:effectLst>
                  <a:outerShdw blurRad="38100" dist="38100" dir="2700000" algn="tl">
                    <a:srgbClr val="000000">
                      <a:alpha val="43137"/>
                    </a:srgbClr>
                  </a:outerShdw>
                </a:effectLst>
              </a:rPr>
              <a:t>Děkuji za pozornost</a:t>
            </a:r>
          </a:p>
          <a:p>
            <a:pPr algn="ctr">
              <a:spcBef>
                <a:spcPts val="3000"/>
              </a:spcBef>
              <a:buNone/>
              <a:defRPr/>
            </a:pPr>
            <a:r>
              <a:rPr lang="cs-CZ" sz="4800" b="1" dirty="0">
                <a:solidFill>
                  <a:srgbClr val="00476B"/>
                </a:solidFill>
                <a:effectLst>
                  <a:outerShdw blurRad="38100" dist="38100" dir="2700000" algn="tl">
                    <a:srgbClr val="000000">
                      <a:alpha val="43137"/>
                    </a:srgbClr>
                  </a:outerShdw>
                </a:effectLst>
              </a:rPr>
              <a:t>Robert Šafránek</a:t>
            </a:r>
          </a:p>
          <a:p>
            <a:pPr algn="ctr" eaLnBrk="1" hangingPunct="1">
              <a:lnSpc>
                <a:spcPct val="90000"/>
              </a:lnSpc>
              <a:buFontTx/>
              <a:buNone/>
              <a:defRPr/>
            </a:pPr>
            <a:endParaRPr lang="cs-CZ" sz="4800" dirty="0">
              <a:solidFill>
                <a:srgbClr val="00476B"/>
              </a:solidFill>
            </a:endParaRPr>
          </a:p>
          <a:p>
            <a:pPr algn="ctr" eaLnBrk="1" hangingPunct="1">
              <a:lnSpc>
                <a:spcPct val="90000"/>
              </a:lnSpc>
              <a:buFontTx/>
              <a:buNone/>
              <a:defRPr/>
            </a:pPr>
            <a:endParaRPr lang="cs-CZ" sz="4800" dirty="0">
              <a:solidFill>
                <a:srgbClr val="00476B"/>
              </a:solidFill>
            </a:endParaRPr>
          </a:p>
          <a:p>
            <a:pPr algn="ctr">
              <a:spcBef>
                <a:spcPts val="2400"/>
              </a:spcBef>
              <a:buNone/>
              <a:defRPr/>
            </a:pPr>
            <a:endParaRPr lang="cs-CZ" sz="4800" b="1" dirty="0">
              <a:solidFill>
                <a:srgbClr val="00476B"/>
              </a:solidFill>
            </a:endParaRPr>
          </a:p>
          <a:p>
            <a:pPr algn="ctr">
              <a:spcBef>
                <a:spcPts val="2400"/>
              </a:spcBef>
              <a:buNone/>
              <a:defRPr/>
            </a:pPr>
            <a:r>
              <a:rPr lang="cs-CZ" sz="4800" b="1" dirty="0" err="1">
                <a:solidFill>
                  <a:srgbClr val="00476B"/>
                </a:solidFill>
              </a:rPr>
              <a:t>safranek</a:t>
            </a:r>
            <a:r>
              <a:rPr lang="cs-CZ" sz="4800" b="1" dirty="0">
                <a:solidFill>
                  <a:srgbClr val="00476B"/>
                </a:solidFill>
              </a:rPr>
              <a:t>@</a:t>
            </a:r>
            <a:r>
              <a:rPr lang="cs-CZ" sz="4800" b="1" dirty="0" err="1">
                <a:solidFill>
                  <a:srgbClr val="00476B"/>
                </a:solidFill>
              </a:rPr>
              <a:t>stopterm.cz</a:t>
            </a:r>
            <a:endParaRPr lang="cs-CZ" sz="4800" b="1" dirty="0">
              <a:solidFill>
                <a:srgbClr val="00476B"/>
              </a:solidFill>
            </a:endParaRPr>
          </a:p>
          <a:p>
            <a:pPr algn="ctr" eaLnBrk="1" hangingPunct="1">
              <a:lnSpc>
                <a:spcPct val="90000"/>
              </a:lnSpc>
              <a:buFontTx/>
              <a:buNone/>
              <a:defRPr/>
            </a:pPr>
            <a:endParaRPr lang="cs-CZ" sz="4400" dirty="0"/>
          </a:p>
        </p:txBody>
      </p:sp>
      <p:pic>
        <p:nvPicPr>
          <p:cNvPr id="279555" name="Picture 4">
            <a:extLst>
              <a:ext uri="{FF2B5EF4-FFF2-40B4-BE49-F238E27FC236}">
                <a16:creationId xmlns:a16="http://schemas.microsoft.com/office/drawing/2014/main" id="{B822D1EB-6C8E-D353-9ABD-349A9E83EC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2884" y="2945268"/>
            <a:ext cx="6811962"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CB103-8854-3714-19B2-75CFCADF6278}"/>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38E71E10-7498-CC6F-BB32-F180DFDCDEBA}"/>
              </a:ext>
            </a:extLst>
          </p:cNvPr>
          <p:cNvSpPr txBox="1">
            <a:spLocks/>
          </p:cNvSpPr>
          <p:nvPr/>
        </p:nvSpPr>
        <p:spPr>
          <a:xfrm>
            <a:off x="677079" y="121863"/>
            <a:ext cx="7886077" cy="171268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4000" b="1" kern="1200" baseline="0">
                <a:solidFill>
                  <a:schemeClr val="tx1"/>
                </a:solidFill>
                <a:latin typeface="Arial" panose="020B0604020202020204" pitchFamily="34" charset="0"/>
                <a:ea typeface="+mj-ea"/>
                <a:cs typeface="Arial" panose="020B0604020202020204" pitchFamily="34" charset="0"/>
              </a:defRPr>
            </a:lvl1pPr>
          </a:lstStyle>
          <a:p>
            <a:pPr>
              <a:defRPr/>
            </a:pPr>
            <a:r>
              <a:rPr lang="cs-CZ" sz="3200" dirty="0">
                <a:solidFill>
                  <a:srgbClr val="30537D"/>
                </a:solidFill>
                <a:effectLst>
                  <a:outerShdw blurRad="38100" dist="38100" dir="2700000" algn="tl">
                    <a:srgbClr val="000000">
                      <a:alpha val="43137"/>
                    </a:srgbClr>
                  </a:outerShdw>
                </a:effectLst>
              </a:rPr>
              <a:t>Počet energetických dokumentů po ukončení dotace Zelená úsporám 29.10.2010</a:t>
            </a:r>
            <a:endParaRPr lang="cs-CZ" sz="3200" dirty="0">
              <a:solidFill>
                <a:srgbClr val="30537D"/>
              </a:solidFill>
            </a:endParaRPr>
          </a:p>
        </p:txBody>
      </p:sp>
      <p:pic>
        <p:nvPicPr>
          <p:cNvPr id="1026" name="Picture 2" descr="Prodej fotoaparátů setrvale klesá, v únoru zaznamenal strmý pád –  DIGIarena.cz">
            <a:extLst>
              <a:ext uri="{FF2B5EF4-FFF2-40B4-BE49-F238E27FC236}">
                <a16:creationId xmlns:a16="http://schemas.microsoft.com/office/drawing/2014/main" id="{041804F6-1EE4-A6BF-0468-39FEE58568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7777" y="1834550"/>
            <a:ext cx="5544000" cy="2772000"/>
          </a:xfrm>
          <a:prstGeom prst="rect">
            <a:avLst/>
          </a:prstGeom>
          <a:noFill/>
          <a:extLst>
            <a:ext uri="{909E8E84-426E-40DD-AFC4-6F175D3DCCD1}">
              <a14:hiddenFill xmlns:a14="http://schemas.microsoft.com/office/drawing/2010/main">
                <a:solidFill>
                  <a:srgbClr val="FFFFFF"/>
                </a:solidFill>
              </a14:hiddenFill>
            </a:ext>
          </a:extLst>
        </p:spPr>
      </p:pic>
      <p:sp>
        <p:nvSpPr>
          <p:cNvPr id="3" name="Nadpis 1">
            <a:extLst>
              <a:ext uri="{FF2B5EF4-FFF2-40B4-BE49-F238E27FC236}">
                <a16:creationId xmlns:a16="http://schemas.microsoft.com/office/drawing/2014/main" id="{216F5EBE-F549-BEF6-D2F0-7143288E132F}"/>
              </a:ext>
            </a:extLst>
          </p:cNvPr>
          <p:cNvSpPr txBox="1">
            <a:spLocks/>
          </p:cNvSpPr>
          <p:nvPr/>
        </p:nvSpPr>
        <p:spPr>
          <a:xfrm>
            <a:off x="-249892" y="4660694"/>
            <a:ext cx="7886078" cy="95980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4000" b="1" kern="1200" baseline="0">
                <a:solidFill>
                  <a:schemeClr val="tx1"/>
                </a:solidFill>
                <a:latin typeface="Arial" panose="020B0604020202020204" pitchFamily="34" charset="0"/>
                <a:ea typeface="+mj-ea"/>
                <a:cs typeface="Arial" panose="020B0604020202020204" pitchFamily="34" charset="0"/>
              </a:defRPr>
            </a:lvl1pPr>
          </a:lstStyle>
          <a:p>
            <a:pPr>
              <a:defRPr/>
            </a:pPr>
            <a:r>
              <a:rPr lang="cs-CZ" sz="2400" dirty="0">
                <a:solidFill>
                  <a:srgbClr val="30537D"/>
                </a:solidFill>
                <a:effectLst>
                  <a:outerShdw blurRad="38100" dist="38100" dir="2700000" algn="tl">
                    <a:srgbClr val="000000">
                      <a:alpha val="43137"/>
                    </a:srgbClr>
                  </a:outerShdw>
                </a:effectLst>
              </a:rPr>
              <a:t>Místo zakázek začaly chodit důkladné kontroly podaných žádostí a zpracovaných dokumentů</a:t>
            </a:r>
            <a:r>
              <a:rPr lang="cs-CZ" sz="3200" dirty="0">
                <a:solidFill>
                  <a:srgbClr val="30537D"/>
                </a:solidFill>
                <a:effectLst>
                  <a:outerShdw blurRad="38100" dist="38100" dir="2700000" algn="tl">
                    <a:srgbClr val="000000">
                      <a:alpha val="43137"/>
                    </a:srgbClr>
                  </a:outerShdw>
                </a:effectLst>
              </a:rPr>
              <a:t>. </a:t>
            </a:r>
          </a:p>
        </p:txBody>
      </p:sp>
      <p:sp>
        <p:nvSpPr>
          <p:cNvPr id="9" name="Nadpis 1">
            <a:extLst>
              <a:ext uri="{FF2B5EF4-FFF2-40B4-BE49-F238E27FC236}">
                <a16:creationId xmlns:a16="http://schemas.microsoft.com/office/drawing/2014/main" id="{D127C5E8-B6F5-B607-15CF-A055CD0654CA}"/>
              </a:ext>
            </a:extLst>
          </p:cNvPr>
          <p:cNvSpPr txBox="1">
            <a:spLocks/>
          </p:cNvSpPr>
          <p:nvPr/>
        </p:nvSpPr>
        <p:spPr>
          <a:xfrm>
            <a:off x="-1579188" y="5443293"/>
            <a:ext cx="7886077" cy="64527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4000" b="1" kern="1200" baseline="0">
                <a:solidFill>
                  <a:schemeClr val="tx1"/>
                </a:solidFill>
                <a:latin typeface="Arial" panose="020B0604020202020204" pitchFamily="34" charset="0"/>
                <a:ea typeface="+mj-ea"/>
                <a:cs typeface="Arial" panose="020B0604020202020204" pitchFamily="34" charset="0"/>
              </a:defRPr>
            </a:lvl1pPr>
          </a:lstStyle>
          <a:p>
            <a:pPr>
              <a:defRPr/>
            </a:pPr>
            <a:r>
              <a:rPr lang="cs-CZ" sz="2400" dirty="0">
                <a:solidFill>
                  <a:srgbClr val="30537D"/>
                </a:solidFill>
                <a:effectLst>
                  <a:outerShdw blurRad="38100" dist="38100" dir="2700000" algn="tl">
                    <a:srgbClr val="000000">
                      <a:alpha val="43137"/>
                    </a:srgbClr>
                  </a:outerShdw>
                </a:effectLst>
              </a:rPr>
              <a:t>Bude se historie opakovat ? </a:t>
            </a:r>
            <a:endParaRPr lang="cs-CZ" sz="3200" dirty="0">
              <a:solidFill>
                <a:srgbClr val="30537D"/>
              </a:solidFill>
              <a:effectLst>
                <a:outerShdw blurRad="38100" dist="38100" dir="2700000" algn="tl">
                  <a:srgbClr val="000000">
                    <a:alpha val="43137"/>
                  </a:srgbClr>
                </a:outerShdw>
              </a:effectLst>
            </a:endParaRPr>
          </a:p>
        </p:txBody>
      </p:sp>
      <p:pic>
        <p:nvPicPr>
          <p:cNvPr id="4" name="Picture 4">
            <a:extLst>
              <a:ext uri="{FF2B5EF4-FFF2-40B4-BE49-F238E27FC236}">
                <a16:creationId xmlns:a16="http://schemas.microsoft.com/office/drawing/2014/main" id="{A3A8D6B8-BC0A-CCC5-E9AA-FE36FFA2CA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9763" y="6165104"/>
            <a:ext cx="1800000" cy="571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931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02522-4681-AB9B-0400-170579DBFFAC}"/>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D68F0C2B-F936-F45A-6D40-78B120677459}"/>
              </a:ext>
            </a:extLst>
          </p:cNvPr>
          <p:cNvSpPr txBox="1">
            <a:spLocks/>
          </p:cNvSpPr>
          <p:nvPr/>
        </p:nvSpPr>
        <p:spPr>
          <a:xfrm>
            <a:off x="258551" y="200768"/>
            <a:ext cx="3907692" cy="55095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4000" b="1" kern="1200" baseline="0">
                <a:solidFill>
                  <a:schemeClr val="tx1"/>
                </a:solidFill>
                <a:latin typeface="Arial" panose="020B0604020202020204" pitchFamily="34" charset="0"/>
                <a:ea typeface="+mj-ea"/>
                <a:cs typeface="Arial" panose="020B0604020202020204" pitchFamily="34" charset="0"/>
              </a:defRPr>
            </a:lvl1pPr>
          </a:lstStyle>
          <a:p>
            <a:pPr>
              <a:defRPr/>
            </a:pPr>
            <a:r>
              <a:rPr lang="cs-CZ" sz="3200" dirty="0">
                <a:solidFill>
                  <a:srgbClr val="30537D"/>
                </a:solidFill>
                <a:effectLst>
                  <a:outerShdw blurRad="38100" dist="38100" dir="2700000" algn="tl">
                    <a:srgbClr val="000000">
                      <a:alpha val="43137"/>
                    </a:srgbClr>
                  </a:outerShdw>
                </a:effectLst>
              </a:rPr>
              <a:t>Směrnice EPBD 4</a:t>
            </a:r>
            <a:endParaRPr lang="cs-CZ" sz="3200" dirty="0">
              <a:solidFill>
                <a:srgbClr val="30537D"/>
              </a:solidFill>
            </a:endParaRPr>
          </a:p>
        </p:txBody>
      </p:sp>
      <p:sp>
        <p:nvSpPr>
          <p:cNvPr id="3" name="Nadpis 1">
            <a:extLst>
              <a:ext uri="{FF2B5EF4-FFF2-40B4-BE49-F238E27FC236}">
                <a16:creationId xmlns:a16="http://schemas.microsoft.com/office/drawing/2014/main" id="{D7318213-13E1-8A00-8B89-8854727BFC51}"/>
              </a:ext>
            </a:extLst>
          </p:cNvPr>
          <p:cNvSpPr txBox="1">
            <a:spLocks/>
          </p:cNvSpPr>
          <p:nvPr/>
        </p:nvSpPr>
        <p:spPr>
          <a:xfrm>
            <a:off x="275730" y="665075"/>
            <a:ext cx="8601923" cy="139360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4000" b="1" kern="1200" baseline="0">
                <a:solidFill>
                  <a:schemeClr val="tx1"/>
                </a:solidFill>
                <a:latin typeface="Arial" panose="020B0604020202020204" pitchFamily="34" charset="0"/>
                <a:ea typeface="+mj-ea"/>
                <a:cs typeface="Arial" panose="020B0604020202020204" pitchFamily="34" charset="0"/>
              </a:defRPr>
            </a:lvl1pPr>
          </a:lstStyle>
          <a:p>
            <a:pPr>
              <a:defRPr/>
            </a:pPr>
            <a:r>
              <a:rPr lang="cs-CZ" sz="1600" dirty="0">
                <a:solidFill>
                  <a:srgbClr val="30537D"/>
                </a:solidFill>
                <a:effectLst>
                  <a:outerShdw blurRad="38100" dist="38100" dir="2700000" algn="tl">
                    <a:srgbClr val="000000">
                      <a:alpha val="43137"/>
                    </a:srgbClr>
                  </a:outerShdw>
                </a:effectLst>
              </a:rPr>
              <a:t>Členské státy přijmou nezbytná opatření k zajištění toho, aby se se v případě, že budova prochází větší renovací, energetická náročnost budovy nebo jejích renovovaných částí snížila s cílem </a:t>
            </a:r>
            <a:r>
              <a:rPr lang="cs-CZ" sz="1600" dirty="0">
                <a:solidFill>
                  <a:srgbClr val="FF0000"/>
                </a:solidFill>
                <a:effectLst>
                  <a:outerShdw blurRad="38100" dist="38100" dir="2700000" algn="tl">
                    <a:srgbClr val="000000">
                      <a:alpha val="43137"/>
                    </a:srgbClr>
                  </a:outerShdw>
                </a:effectLst>
              </a:rPr>
              <a:t>splnit</a:t>
            </a:r>
            <a:r>
              <a:rPr lang="cs-CZ" sz="1600" dirty="0">
                <a:solidFill>
                  <a:srgbClr val="30537D"/>
                </a:solidFill>
                <a:effectLst>
                  <a:outerShdw blurRad="38100" dist="38100" dir="2700000" algn="tl">
                    <a:srgbClr val="000000">
                      <a:alpha val="43137"/>
                    </a:srgbClr>
                  </a:outerShdw>
                </a:effectLst>
              </a:rPr>
              <a:t> minimální </a:t>
            </a:r>
            <a:r>
              <a:rPr lang="cs-CZ" sz="1600" dirty="0">
                <a:solidFill>
                  <a:srgbClr val="FF0000"/>
                </a:solidFill>
                <a:effectLst>
                  <a:outerShdw blurRad="38100" dist="38100" dir="2700000" algn="tl">
                    <a:srgbClr val="000000">
                      <a:alpha val="43137"/>
                    </a:srgbClr>
                  </a:outerShdw>
                </a:effectLst>
              </a:rPr>
              <a:t>požadavky</a:t>
            </a:r>
            <a:r>
              <a:rPr lang="cs-CZ" sz="1600" dirty="0">
                <a:solidFill>
                  <a:srgbClr val="30537D"/>
                </a:solidFill>
                <a:effectLst>
                  <a:outerShdw blurRad="38100" dist="38100" dir="2700000" algn="tl">
                    <a:srgbClr val="000000">
                      <a:alpha val="43137"/>
                    </a:srgbClr>
                  </a:outerShdw>
                </a:effectLst>
              </a:rPr>
              <a:t> na energetickou náročnost stanovené podle článku 5, </a:t>
            </a:r>
            <a:r>
              <a:rPr lang="cs-CZ" sz="1600" dirty="0">
                <a:solidFill>
                  <a:srgbClr val="FF0000"/>
                </a:solidFill>
                <a:effectLst>
                  <a:outerShdw blurRad="38100" dist="38100" dir="2700000" algn="tl">
                    <a:srgbClr val="000000">
                      <a:alpha val="43137"/>
                    </a:srgbClr>
                  </a:outerShdw>
                </a:effectLst>
              </a:rPr>
              <a:t>pokud je to technicky, funkčně a ekonomicky proveditelné</a:t>
            </a:r>
            <a:r>
              <a:rPr lang="cs-CZ" sz="1600" dirty="0">
                <a:solidFill>
                  <a:srgbClr val="30537D"/>
                </a:solidFill>
                <a:effectLst>
                  <a:outerShdw blurRad="38100" dist="38100" dir="2700000" algn="tl">
                    <a:srgbClr val="000000">
                      <a:alpha val="43137"/>
                    </a:srgbClr>
                  </a:outerShdw>
                </a:effectLst>
              </a:rPr>
              <a:t>.</a:t>
            </a:r>
            <a:endParaRPr lang="cs-CZ" sz="1600" dirty="0">
              <a:solidFill>
                <a:srgbClr val="30537D"/>
              </a:solidFill>
            </a:endParaRPr>
          </a:p>
        </p:txBody>
      </p:sp>
      <p:pic>
        <p:nvPicPr>
          <p:cNvPr id="9" name="Obrázek 8">
            <a:extLst>
              <a:ext uri="{FF2B5EF4-FFF2-40B4-BE49-F238E27FC236}">
                <a16:creationId xmlns:a16="http://schemas.microsoft.com/office/drawing/2014/main" id="{A607FF93-5CF9-B943-FF3C-5BA2F98A9EE6}"/>
              </a:ext>
            </a:extLst>
          </p:cNvPr>
          <p:cNvPicPr>
            <a:picLocks noChangeAspect="1"/>
          </p:cNvPicPr>
          <p:nvPr/>
        </p:nvPicPr>
        <p:blipFill>
          <a:blip r:embed="rId2"/>
          <a:stretch>
            <a:fillRect/>
          </a:stretch>
        </p:blipFill>
        <p:spPr>
          <a:xfrm>
            <a:off x="258551" y="2088355"/>
            <a:ext cx="5220000" cy="888377"/>
          </a:xfrm>
          <a:prstGeom prst="rect">
            <a:avLst/>
          </a:prstGeom>
        </p:spPr>
      </p:pic>
      <p:pic>
        <p:nvPicPr>
          <p:cNvPr id="11" name="Obrázek 10">
            <a:extLst>
              <a:ext uri="{FF2B5EF4-FFF2-40B4-BE49-F238E27FC236}">
                <a16:creationId xmlns:a16="http://schemas.microsoft.com/office/drawing/2014/main" id="{66B6317B-69BA-138F-44EE-CF6D028FC3B9}"/>
              </a:ext>
            </a:extLst>
          </p:cNvPr>
          <p:cNvPicPr>
            <a:picLocks noChangeAspect="1"/>
          </p:cNvPicPr>
          <p:nvPr/>
        </p:nvPicPr>
        <p:blipFill>
          <a:blip r:embed="rId3"/>
          <a:stretch>
            <a:fillRect/>
          </a:stretch>
        </p:blipFill>
        <p:spPr>
          <a:xfrm>
            <a:off x="2624449" y="2662227"/>
            <a:ext cx="6325483" cy="514422"/>
          </a:xfrm>
          <a:prstGeom prst="rect">
            <a:avLst/>
          </a:prstGeom>
        </p:spPr>
      </p:pic>
      <p:pic>
        <p:nvPicPr>
          <p:cNvPr id="13" name="Obrázek 12">
            <a:extLst>
              <a:ext uri="{FF2B5EF4-FFF2-40B4-BE49-F238E27FC236}">
                <a16:creationId xmlns:a16="http://schemas.microsoft.com/office/drawing/2014/main" id="{D681D21B-F825-B825-FCEB-D44FD58A9F82}"/>
              </a:ext>
            </a:extLst>
          </p:cNvPr>
          <p:cNvPicPr>
            <a:picLocks noChangeAspect="1"/>
          </p:cNvPicPr>
          <p:nvPr/>
        </p:nvPicPr>
        <p:blipFill>
          <a:blip r:embed="rId4"/>
          <a:stretch>
            <a:fillRect/>
          </a:stretch>
        </p:blipFill>
        <p:spPr>
          <a:xfrm>
            <a:off x="258553" y="3280607"/>
            <a:ext cx="7478169" cy="1162212"/>
          </a:xfrm>
          <a:prstGeom prst="rect">
            <a:avLst/>
          </a:prstGeom>
        </p:spPr>
      </p:pic>
      <p:pic>
        <p:nvPicPr>
          <p:cNvPr id="15" name="Obrázek 14">
            <a:extLst>
              <a:ext uri="{FF2B5EF4-FFF2-40B4-BE49-F238E27FC236}">
                <a16:creationId xmlns:a16="http://schemas.microsoft.com/office/drawing/2014/main" id="{D9D21D5C-4273-586A-4D4F-4986143A2CF9}"/>
              </a:ext>
            </a:extLst>
          </p:cNvPr>
          <p:cNvPicPr>
            <a:picLocks noChangeAspect="1"/>
          </p:cNvPicPr>
          <p:nvPr/>
        </p:nvPicPr>
        <p:blipFill>
          <a:blip r:embed="rId5"/>
          <a:stretch>
            <a:fillRect/>
          </a:stretch>
        </p:blipFill>
        <p:spPr>
          <a:xfrm>
            <a:off x="0" y="4588840"/>
            <a:ext cx="9144000" cy="657586"/>
          </a:xfrm>
          <a:prstGeom prst="rect">
            <a:avLst/>
          </a:prstGeom>
        </p:spPr>
      </p:pic>
      <p:pic>
        <p:nvPicPr>
          <p:cNvPr id="17" name="Obrázek 16">
            <a:extLst>
              <a:ext uri="{FF2B5EF4-FFF2-40B4-BE49-F238E27FC236}">
                <a16:creationId xmlns:a16="http://schemas.microsoft.com/office/drawing/2014/main" id="{C5D6C140-9415-35C0-8913-3910CDF1181A}"/>
              </a:ext>
            </a:extLst>
          </p:cNvPr>
          <p:cNvPicPr>
            <a:picLocks noChangeAspect="1"/>
          </p:cNvPicPr>
          <p:nvPr/>
        </p:nvPicPr>
        <p:blipFill>
          <a:blip r:embed="rId6"/>
          <a:stretch>
            <a:fillRect/>
          </a:stretch>
        </p:blipFill>
        <p:spPr>
          <a:xfrm>
            <a:off x="210424" y="5341344"/>
            <a:ext cx="7240010" cy="895475"/>
          </a:xfrm>
          <a:prstGeom prst="rect">
            <a:avLst/>
          </a:prstGeom>
        </p:spPr>
      </p:pic>
      <p:pic>
        <p:nvPicPr>
          <p:cNvPr id="4" name="Picture 4">
            <a:extLst>
              <a:ext uri="{FF2B5EF4-FFF2-40B4-BE49-F238E27FC236}">
                <a16:creationId xmlns:a16="http://schemas.microsoft.com/office/drawing/2014/main" id="{566FE890-BD9B-0BAB-4AEE-350EFBD11E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44000" y="6236819"/>
            <a:ext cx="1800000" cy="571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00290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B0E87A-935A-3CA8-4A2F-2BCBAA5A248B}"/>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5170BF8F-6765-09FB-B62D-44106A61C8F2}"/>
              </a:ext>
            </a:extLst>
          </p:cNvPr>
          <p:cNvSpPr txBox="1">
            <a:spLocks/>
          </p:cNvSpPr>
          <p:nvPr/>
        </p:nvSpPr>
        <p:spPr>
          <a:xfrm>
            <a:off x="343878" y="275063"/>
            <a:ext cx="6971322" cy="55095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4000" b="1" kern="1200" baseline="0">
                <a:solidFill>
                  <a:schemeClr val="tx1"/>
                </a:solidFill>
                <a:latin typeface="Arial" panose="020B0604020202020204" pitchFamily="34" charset="0"/>
                <a:ea typeface="+mj-ea"/>
                <a:cs typeface="Arial" panose="020B0604020202020204" pitchFamily="34" charset="0"/>
              </a:defRPr>
            </a:lvl1pPr>
          </a:lstStyle>
          <a:p>
            <a:pPr algn="l">
              <a:defRPr/>
            </a:pPr>
            <a:r>
              <a:rPr lang="cs-CZ" sz="3200" dirty="0">
                <a:solidFill>
                  <a:srgbClr val="30537D"/>
                </a:solidFill>
                <a:effectLst>
                  <a:outerShdw blurRad="38100" dist="38100" dir="2700000" algn="tl">
                    <a:srgbClr val="000000">
                      <a:alpha val="43137"/>
                    </a:srgbClr>
                  </a:outerShdw>
                </a:effectLst>
              </a:rPr>
              <a:t>Směrnice EPBD 4 </a:t>
            </a:r>
            <a:endParaRPr lang="cs-CZ" sz="3200" dirty="0">
              <a:solidFill>
                <a:srgbClr val="30537D"/>
              </a:solidFill>
            </a:endParaRPr>
          </a:p>
        </p:txBody>
      </p:sp>
      <p:sp>
        <p:nvSpPr>
          <p:cNvPr id="7" name="TextovéPole 6">
            <a:extLst>
              <a:ext uri="{FF2B5EF4-FFF2-40B4-BE49-F238E27FC236}">
                <a16:creationId xmlns:a16="http://schemas.microsoft.com/office/drawing/2014/main" id="{A4F5BBA0-5B75-E722-BEF7-DD3581D1C2CB}"/>
              </a:ext>
            </a:extLst>
          </p:cNvPr>
          <p:cNvSpPr txBox="1"/>
          <p:nvPr/>
        </p:nvSpPr>
        <p:spPr>
          <a:xfrm>
            <a:off x="203201" y="1213431"/>
            <a:ext cx="8757920" cy="4081117"/>
          </a:xfrm>
          <a:prstGeom prst="rect">
            <a:avLst/>
          </a:prstGeom>
          <a:noFill/>
        </p:spPr>
        <p:txBody>
          <a:bodyPr wrap="square">
            <a:spAutoFit/>
          </a:bodyPr>
          <a:lstStyle/>
          <a:p>
            <a:pPr algn="ctr">
              <a:lnSpc>
                <a:spcPct val="90000"/>
              </a:lnSpc>
              <a:spcBef>
                <a:spcPct val="0"/>
              </a:spcBef>
              <a:defRPr/>
            </a:pPr>
            <a:r>
              <a:rPr lang="pl-PL" sz="2400" b="1" dirty="0">
                <a:solidFill>
                  <a:srgbClr val="00476B"/>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Měl by být k dispozici </a:t>
            </a:r>
            <a:r>
              <a:rPr lang="pl-PL" sz="2400" b="1" dirty="0">
                <a:solidFill>
                  <a:srgbClr val="FF0000"/>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dostatečný počet spolehlivých profesionálů </a:t>
            </a:r>
            <a:r>
              <a:rPr lang="pl-PL" sz="2400" b="1" dirty="0">
                <a:solidFill>
                  <a:srgbClr val="00476B"/>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specializovaných na oblast energetické účinnosti, </a:t>
            </a:r>
            <a:r>
              <a:rPr lang="pl-PL" sz="2400" b="1" dirty="0">
                <a:solidFill>
                  <a:srgbClr val="FF0000"/>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aby byla zajištěna dostatečná kapacita pro provádění kvalitních renovačních prací </a:t>
            </a:r>
            <a:r>
              <a:rPr lang="pl-PL" sz="2400" b="1" dirty="0">
                <a:solidFill>
                  <a:srgbClr val="00476B"/>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v požadovaném rozsahu. Je-li  to vhodné a proveditelné, členské státy by proto měly zavést systémy certifikace pro integrované renovační práce, </a:t>
            </a:r>
            <a:r>
              <a:rPr lang="pl-PL" sz="2400" b="1" dirty="0">
                <a:solidFill>
                  <a:srgbClr val="30537D"/>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které vyžadují odborné znalosti různých stavebních prvků nebo systémů, jako jsou izolace budov, elektrické systémy a otopné soustavy a instalace solárních technologií; mezi odborníky, jež by byli do těchto prací zapojeni, mohou patřit projektanti, generální dodavatelé,  specializovaní dodavatelé a osoby provádějící instalaci.</a:t>
            </a:r>
            <a:endParaRPr lang="cs-CZ" sz="2400" b="1" dirty="0">
              <a:solidFill>
                <a:srgbClr val="30537D"/>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endParaRPr>
          </a:p>
        </p:txBody>
      </p:sp>
      <p:pic>
        <p:nvPicPr>
          <p:cNvPr id="3" name="Picture 4">
            <a:extLst>
              <a:ext uri="{FF2B5EF4-FFF2-40B4-BE49-F238E27FC236}">
                <a16:creationId xmlns:a16="http://schemas.microsoft.com/office/drawing/2014/main" id="{DE9AA3D5-1F11-403A-33E4-40297E818C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6169736"/>
            <a:ext cx="1800000" cy="571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22853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39AD4-CAAA-C453-88B1-AE89CFD4BA05}"/>
            </a:ext>
          </a:extLst>
        </p:cNvPr>
        <p:cNvGrpSpPr/>
        <p:nvPr/>
      </p:nvGrpSpPr>
      <p:grpSpPr>
        <a:xfrm>
          <a:off x="0" y="0"/>
          <a:ext cx="0" cy="0"/>
          <a:chOff x="0" y="0"/>
          <a:chExt cx="0" cy="0"/>
        </a:xfrm>
      </p:grpSpPr>
      <p:sp>
        <p:nvSpPr>
          <p:cNvPr id="5" name="Zástupný symbol pro obsah 2">
            <a:extLst>
              <a:ext uri="{FF2B5EF4-FFF2-40B4-BE49-F238E27FC236}">
                <a16:creationId xmlns:a16="http://schemas.microsoft.com/office/drawing/2014/main" id="{2F04EDC9-239A-28C4-0F33-DC481C53DE98}"/>
              </a:ext>
            </a:extLst>
          </p:cNvPr>
          <p:cNvSpPr>
            <a:spLocks noGrp="1"/>
          </p:cNvSpPr>
          <p:nvPr>
            <p:ph idx="1"/>
          </p:nvPr>
        </p:nvSpPr>
        <p:spPr>
          <a:xfrm>
            <a:off x="659232" y="344695"/>
            <a:ext cx="7825539" cy="505856"/>
          </a:xfrm>
        </p:spPr>
        <p:txBody>
          <a:bodyPr>
            <a:normAutofit lnSpcReduction="10000"/>
          </a:bodyPr>
          <a:lstStyle/>
          <a:p>
            <a:pPr algn="ctr">
              <a:spcBef>
                <a:spcPts val="0"/>
              </a:spcBef>
              <a:buNone/>
              <a:defRPr/>
            </a:pPr>
            <a:r>
              <a:rPr lang="cs-CZ" sz="3200" b="1" dirty="0">
                <a:solidFill>
                  <a:srgbClr val="30537D"/>
                </a:solidFill>
                <a:effectLst>
                  <a:outerShdw blurRad="38100" dist="38100" dir="2700000" algn="tl">
                    <a:srgbClr val="000000">
                      <a:alpha val="43137"/>
                    </a:srgbClr>
                  </a:outerShdw>
                </a:effectLst>
              </a:rPr>
              <a:t>Dostatečný počet spolehlivých profesionálů ? </a:t>
            </a:r>
            <a:endParaRPr lang="cs-CZ" altLang="cs-CZ" dirty="0"/>
          </a:p>
        </p:txBody>
      </p:sp>
      <p:pic>
        <p:nvPicPr>
          <p:cNvPr id="2" name="Obrázek 9">
            <a:extLst>
              <a:ext uri="{FF2B5EF4-FFF2-40B4-BE49-F238E27FC236}">
                <a16:creationId xmlns:a16="http://schemas.microsoft.com/office/drawing/2014/main" id="{8B0A1BC2-2F6E-1AFF-D014-D8ABE5519E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3714" t="9230" r="19936" b="14474"/>
          <a:stretch>
            <a:fillRect/>
          </a:stretch>
        </p:blipFill>
        <p:spPr bwMode="auto">
          <a:xfrm>
            <a:off x="304555" y="4906473"/>
            <a:ext cx="1079500"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Obrázek 3" descr="Obsah obrázku budova, venku, rostlina, obloha&#10;&#10;Obsah generovaný pomocí AI může být nesprávný.">
            <a:extLst>
              <a:ext uri="{FF2B5EF4-FFF2-40B4-BE49-F238E27FC236}">
                <a16:creationId xmlns:a16="http://schemas.microsoft.com/office/drawing/2014/main" id="{666CD789-1C0E-19C6-ACD6-4F39C1FACC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555" y="897584"/>
            <a:ext cx="4608000" cy="3456000"/>
          </a:xfrm>
          <a:prstGeom prst="rect">
            <a:avLst/>
          </a:prstGeom>
        </p:spPr>
      </p:pic>
      <p:pic>
        <p:nvPicPr>
          <p:cNvPr id="7" name="Obrázek 6" descr="Obsah obrázku osoba, Elektrické vedení, území, konektor&#10;&#10;Obsah generovaný pomocí AI může být nesprávný.">
            <a:extLst>
              <a:ext uri="{FF2B5EF4-FFF2-40B4-BE49-F238E27FC236}">
                <a16:creationId xmlns:a16="http://schemas.microsoft.com/office/drawing/2014/main" id="{7D5350E0-B4DB-D868-DCBB-146E063BDD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669259" y="1527584"/>
            <a:ext cx="5040000" cy="3780000"/>
          </a:xfrm>
          <a:prstGeom prst="rect">
            <a:avLst/>
          </a:prstGeom>
        </p:spPr>
      </p:pic>
      <p:pic>
        <p:nvPicPr>
          <p:cNvPr id="3" name="Picture 4">
            <a:extLst>
              <a:ext uri="{FF2B5EF4-FFF2-40B4-BE49-F238E27FC236}">
                <a16:creationId xmlns:a16="http://schemas.microsoft.com/office/drawing/2014/main" id="{F6001BC7-36FC-F722-2418-F6AE0450B4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40456" y="6175034"/>
            <a:ext cx="1800000" cy="571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20903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D3FBE-7143-848C-053B-39DF0EFE3103}"/>
            </a:ext>
          </a:extLst>
        </p:cNvPr>
        <p:cNvGrpSpPr/>
        <p:nvPr/>
      </p:nvGrpSpPr>
      <p:grpSpPr>
        <a:xfrm>
          <a:off x="0" y="0"/>
          <a:ext cx="0" cy="0"/>
          <a:chOff x="0" y="0"/>
          <a:chExt cx="0" cy="0"/>
        </a:xfrm>
      </p:grpSpPr>
      <p:sp>
        <p:nvSpPr>
          <p:cNvPr id="5" name="Zástupný symbol pro obsah 2">
            <a:extLst>
              <a:ext uri="{FF2B5EF4-FFF2-40B4-BE49-F238E27FC236}">
                <a16:creationId xmlns:a16="http://schemas.microsoft.com/office/drawing/2014/main" id="{929983A4-3798-B69A-DA5B-18011E428ECE}"/>
              </a:ext>
            </a:extLst>
          </p:cNvPr>
          <p:cNvSpPr>
            <a:spLocks noGrp="1"/>
          </p:cNvSpPr>
          <p:nvPr>
            <p:ph idx="1"/>
          </p:nvPr>
        </p:nvSpPr>
        <p:spPr>
          <a:xfrm>
            <a:off x="483546" y="390359"/>
            <a:ext cx="7825539" cy="611104"/>
          </a:xfrm>
        </p:spPr>
        <p:txBody>
          <a:bodyPr>
            <a:normAutofit/>
          </a:bodyPr>
          <a:lstStyle/>
          <a:p>
            <a:pPr algn="ctr">
              <a:spcBef>
                <a:spcPts val="0"/>
              </a:spcBef>
              <a:buNone/>
              <a:defRPr/>
            </a:pPr>
            <a:r>
              <a:rPr lang="cs-CZ" sz="3200" b="1" dirty="0">
                <a:solidFill>
                  <a:srgbClr val="30537D"/>
                </a:solidFill>
                <a:effectLst>
                  <a:outerShdw blurRad="38100" dist="38100" dir="2700000" algn="tl">
                    <a:srgbClr val="000000">
                      <a:alpha val="43137"/>
                    </a:srgbClr>
                  </a:outerShdw>
                </a:effectLst>
              </a:rPr>
              <a:t>Dostatečný počet spolehlivých profesionálů ? </a:t>
            </a:r>
            <a:endParaRPr lang="cs-CZ" altLang="cs-CZ" dirty="0"/>
          </a:p>
        </p:txBody>
      </p:sp>
      <p:pic>
        <p:nvPicPr>
          <p:cNvPr id="2" name="Obrázek 9">
            <a:extLst>
              <a:ext uri="{FF2B5EF4-FFF2-40B4-BE49-F238E27FC236}">
                <a16:creationId xmlns:a16="http://schemas.microsoft.com/office/drawing/2014/main" id="{45A4A7BE-6C7B-137F-05B6-500BA44A24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3714" t="9230" r="19936" b="14474"/>
          <a:stretch>
            <a:fillRect/>
          </a:stretch>
        </p:blipFill>
        <p:spPr bwMode="auto">
          <a:xfrm>
            <a:off x="279972" y="4978876"/>
            <a:ext cx="1079500"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5" descr="Obsah obrázku jeskyně, oblečení, zeď, strop&#10;&#10;Obsah generovaný pomocí AI může být nesprávný.">
            <a:extLst>
              <a:ext uri="{FF2B5EF4-FFF2-40B4-BE49-F238E27FC236}">
                <a16:creationId xmlns:a16="http://schemas.microsoft.com/office/drawing/2014/main" id="{BA68084B-B844-903B-080B-C44B328038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6314" y="1001463"/>
            <a:ext cx="3852000" cy="5136000"/>
          </a:xfrm>
          <a:prstGeom prst="rect">
            <a:avLst/>
          </a:prstGeom>
        </p:spPr>
      </p:pic>
      <p:pic>
        <p:nvPicPr>
          <p:cNvPr id="9" name="Obrázek 8">
            <a:extLst>
              <a:ext uri="{FF2B5EF4-FFF2-40B4-BE49-F238E27FC236}">
                <a16:creationId xmlns:a16="http://schemas.microsoft.com/office/drawing/2014/main" id="{D21B98AA-ACD9-84BD-7370-B625F79C60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288" y="1001463"/>
            <a:ext cx="4032000" cy="3024000"/>
          </a:xfrm>
          <a:prstGeom prst="rect">
            <a:avLst/>
          </a:prstGeom>
        </p:spPr>
      </p:pic>
      <p:pic>
        <p:nvPicPr>
          <p:cNvPr id="11" name="Obrázek 10">
            <a:extLst>
              <a:ext uri="{FF2B5EF4-FFF2-40B4-BE49-F238E27FC236}">
                <a16:creationId xmlns:a16="http://schemas.microsoft.com/office/drawing/2014/main" id="{6DB1DD2E-47A8-E73C-2B39-DE9F40B95363}"/>
              </a:ext>
            </a:extLst>
          </p:cNvPr>
          <p:cNvPicPr>
            <a:picLocks noChangeAspect="1"/>
          </p:cNvPicPr>
          <p:nvPr/>
        </p:nvPicPr>
        <p:blipFill>
          <a:blip r:embed="rId5"/>
          <a:stretch>
            <a:fillRect/>
          </a:stretch>
        </p:blipFill>
        <p:spPr>
          <a:xfrm>
            <a:off x="1551584" y="3779629"/>
            <a:ext cx="3924000" cy="2357834"/>
          </a:xfrm>
          <a:prstGeom prst="rect">
            <a:avLst/>
          </a:prstGeom>
        </p:spPr>
      </p:pic>
      <p:sp>
        <p:nvSpPr>
          <p:cNvPr id="3" name="Zástupný symbol pro obsah 2">
            <a:extLst>
              <a:ext uri="{FF2B5EF4-FFF2-40B4-BE49-F238E27FC236}">
                <a16:creationId xmlns:a16="http://schemas.microsoft.com/office/drawing/2014/main" id="{6F4975C7-2E8E-4171-BC62-0FBD4B1528C6}"/>
              </a:ext>
            </a:extLst>
          </p:cNvPr>
          <p:cNvSpPr txBox="1">
            <a:spLocks/>
          </p:cNvSpPr>
          <p:nvPr/>
        </p:nvSpPr>
        <p:spPr>
          <a:xfrm>
            <a:off x="2" y="6467642"/>
            <a:ext cx="3924001" cy="259730"/>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buNone/>
              <a:defRPr/>
            </a:pPr>
            <a:r>
              <a:rPr lang="cs-CZ" sz="1400" b="1" dirty="0">
                <a:solidFill>
                  <a:srgbClr val="30537D"/>
                </a:solidFill>
                <a:effectLst>
                  <a:outerShdw blurRad="38100" dist="38100" dir="2700000" algn="tl">
                    <a:srgbClr val="000000">
                      <a:alpha val="43137"/>
                    </a:srgbClr>
                  </a:outerShdw>
                </a:effectLst>
              </a:rPr>
              <a:t>Zdroj fotografií: FB skupina EKIS a MAS - NZÚ Light</a:t>
            </a:r>
            <a:endParaRPr lang="cs-CZ" altLang="cs-CZ" dirty="0"/>
          </a:p>
        </p:txBody>
      </p:sp>
      <p:pic>
        <p:nvPicPr>
          <p:cNvPr id="4" name="Picture 4">
            <a:extLst>
              <a:ext uri="{FF2B5EF4-FFF2-40B4-BE49-F238E27FC236}">
                <a16:creationId xmlns:a16="http://schemas.microsoft.com/office/drawing/2014/main" id="{4FC95ADE-8311-6493-9631-0E0C3D7597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69763" y="6182124"/>
            <a:ext cx="1800000" cy="571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85349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7" name="TextovéPole 8">
            <a:extLst>
              <a:ext uri="{FF2B5EF4-FFF2-40B4-BE49-F238E27FC236}">
                <a16:creationId xmlns:a16="http://schemas.microsoft.com/office/drawing/2014/main" id="{62E02BB8-53A9-4073-5D0E-4659033F1A01}"/>
              </a:ext>
            </a:extLst>
          </p:cNvPr>
          <p:cNvSpPr txBox="1">
            <a:spLocks noChangeArrowheads="1"/>
          </p:cNvSpPr>
          <p:nvPr/>
        </p:nvSpPr>
        <p:spPr bwMode="auto">
          <a:xfrm>
            <a:off x="323852" y="404815"/>
            <a:ext cx="8569325" cy="954087"/>
          </a:xfrm>
          <a:prstGeom prst="rect">
            <a:avLst/>
          </a:prstGeom>
          <a:noFill/>
          <a:ln w="9525">
            <a:noFill/>
            <a:miter lim="800000"/>
            <a:headEnd/>
            <a:tailEnd/>
          </a:ln>
        </p:spPr>
        <p:txBody>
          <a:bodyPr>
            <a:spAutoFit/>
          </a:bodyPr>
          <a:lstStyle/>
          <a:p>
            <a:pPr algn="ctr" eaLnBrk="1" hangingPunct="1">
              <a:defRPr/>
            </a:pPr>
            <a:r>
              <a:rPr lang="cs-CZ" sz="2800" b="1" dirty="0">
                <a:solidFill>
                  <a:srgbClr val="00476B"/>
                </a:solidFill>
                <a:effectLst>
                  <a:outerShdw blurRad="38100" dist="38100" dir="2700000" algn="tl">
                    <a:srgbClr val="000000">
                      <a:alpha val="43137"/>
                    </a:srgbClr>
                  </a:outerShdw>
                </a:effectLst>
                <a:latin typeface="Arial" charset="0"/>
              </a:rPr>
              <a:t>Zděné domy </a:t>
            </a:r>
          </a:p>
          <a:p>
            <a:pPr algn="ctr" eaLnBrk="1" hangingPunct="1">
              <a:defRPr/>
            </a:pPr>
            <a:r>
              <a:rPr lang="cs-CZ" sz="2800" b="1" dirty="0">
                <a:solidFill>
                  <a:srgbClr val="00476B"/>
                </a:solidFill>
                <a:effectLst>
                  <a:outerShdw blurRad="38100" dist="38100" dir="2700000" algn="tl">
                    <a:srgbClr val="000000">
                      <a:alpha val="43137"/>
                    </a:srgbClr>
                  </a:outerShdw>
                </a:effectLst>
                <a:latin typeface="Arial" charset="0"/>
              </a:rPr>
              <a:t>dosažitelná úspora po zateplení &gt; 70 %</a:t>
            </a:r>
          </a:p>
        </p:txBody>
      </p:sp>
      <p:pic>
        <p:nvPicPr>
          <p:cNvPr id="241667" name="Obrázek 5" descr="D:\Termovize 2\Termovize E4\Vrchlického\IR_0321.jpg">
            <a:extLst>
              <a:ext uri="{FF2B5EF4-FFF2-40B4-BE49-F238E27FC236}">
                <a16:creationId xmlns:a16="http://schemas.microsoft.com/office/drawing/2014/main" id="{8ADCABEC-276C-4FC2-90C9-69B24A54D3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1628777"/>
            <a:ext cx="2876550"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68" name="Obrázek 6" descr="D:\Fotky - termovize\Vrchlického\P1130762.JPG">
            <a:extLst>
              <a:ext uri="{FF2B5EF4-FFF2-40B4-BE49-F238E27FC236}">
                <a16:creationId xmlns:a16="http://schemas.microsoft.com/office/drawing/2014/main" id="{192D52C4-3FFE-49FB-7A50-EB604211A8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628777"/>
            <a:ext cx="2876550"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69" name="Obrázek 7" descr="D:\Termovize 2\Termovize E4\Vrchlického\IR_0322.jpg">
            <a:extLst>
              <a:ext uri="{FF2B5EF4-FFF2-40B4-BE49-F238E27FC236}">
                <a16:creationId xmlns:a16="http://schemas.microsoft.com/office/drawing/2014/main" id="{4CE0F87A-DA5C-CADB-7809-9F791C99D3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3933827"/>
            <a:ext cx="2876550"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70" name="Obrázek 8" descr="D:\Fotky - termovize\Vrchlického\P1130763.JPG">
            <a:extLst>
              <a:ext uri="{FF2B5EF4-FFF2-40B4-BE49-F238E27FC236}">
                <a16:creationId xmlns:a16="http://schemas.microsoft.com/office/drawing/2014/main" id="{2746791F-0EAB-A70A-8CF1-F1ECAEF10D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2275" y="3933827"/>
            <a:ext cx="2876550"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4">
            <a:extLst>
              <a:ext uri="{FF2B5EF4-FFF2-40B4-BE49-F238E27FC236}">
                <a16:creationId xmlns:a16="http://schemas.microsoft.com/office/drawing/2014/main" id="{CAFA98B5-9653-80F1-3DD5-0F6FA7015D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11148" y="6238877"/>
            <a:ext cx="1800000" cy="571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Motiv Office 2013–2022">
  <a:themeElements>
    <a:clrScheme name="Motiv Office 2013–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tiv Office 2013–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2013–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2013 - 2022 Theme</Template>
  <TotalTime>174</TotalTime>
  <Words>1997</Words>
  <Application>Microsoft Office PowerPoint</Application>
  <PresentationFormat>Předvádění na obrazovce (4:3)</PresentationFormat>
  <Paragraphs>128</Paragraphs>
  <Slides>36</Slides>
  <Notes>0</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36</vt:i4>
      </vt:variant>
    </vt:vector>
  </HeadingPairs>
  <TitlesOfParts>
    <vt:vector size="43" baseType="lpstr">
      <vt:lpstr>Aptos</vt:lpstr>
      <vt:lpstr>Arial</vt:lpstr>
      <vt:lpstr>Calibri</vt:lpstr>
      <vt:lpstr>Calibri Light</vt:lpstr>
      <vt:lpstr>tahoma</vt:lpstr>
      <vt:lpstr>Times New Roman</vt:lpstr>
      <vt:lpstr>Motiv Office 2013–2022</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Obvyklý stav tepelných izolací rozvodů</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Robert Šafránek</dc:creator>
  <cp:lastModifiedBy>Robert Šafránek</cp:lastModifiedBy>
  <cp:revision>23</cp:revision>
  <dcterms:created xsi:type="dcterms:W3CDTF">2025-11-23T10:00:42Z</dcterms:created>
  <dcterms:modified xsi:type="dcterms:W3CDTF">2025-11-26T11:35:44Z</dcterms:modified>
</cp:coreProperties>
</file>