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44" r:id="rId2"/>
    <p:sldId id="794" r:id="rId3"/>
    <p:sldId id="592" r:id="rId4"/>
    <p:sldId id="793" r:id="rId5"/>
    <p:sldId id="841" r:id="rId6"/>
    <p:sldId id="797" r:id="rId7"/>
    <p:sldId id="840" r:id="rId8"/>
    <p:sldId id="838" r:id="rId9"/>
    <p:sldId id="842" r:id="rId10"/>
    <p:sldId id="844" r:id="rId11"/>
    <p:sldId id="845" r:id="rId12"/>
    <p:sldId id="847" r:id="rId13"/>
    <p:sldId id="846" r:id="rId14"/>
    <p:sldId id="849" r:id="rId15"/>
    <p:sldId id="850" r:id="rId16"/>
    <p:sldId id="851" r:id="rId17"/>
    <p:sldId id="827" r:id="rId18"/>
    <p:sldId id="837" r:id="rId19"/>
    <p:sldId id="831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pos="4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ří Nová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B2B2B2"/>
    <a:srgbClr val="FFFFFF"/>
    <a:srgbClr val="DDDDDD"/>
    <a:srgbClr val="F4B6AA"/>
    <a:srgbClr val="FFFFCC"/>
    <a:srgbClr val="FFCCCC"/>
    <a:srgbClr val="0037A4"/>
    <a:srgbClr val="0041C4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6381" autoAdjust="0"/>
  </p:normalViewPr>
  <p:slideViewPr>
    <p:cSldViewPr>
      <p:cViewPr varScale="1">
        <p:scale>
          <a:sx n="64" d="100"/>
          <a:sy n="64" d="100"/>
        </p:scale>
        <p:origin x="1662" y="66"/>
      </p:cViewPr>
      <p:guideLst>
        <p:guide orient="horz" pos="3521"/>
        <p:guide pos="499"/>
      </p:guideLst>
    </p:cSldViewPr>
  </p:slideViewPr>
  <p:outlineViewPr>
    <p:cViewPr>
      <p:scale>
        <a:sx n="100" d="100"/>
        <a:sy n="100" d="100"/>
      </p:scale>
      <p:origin x="0" y="-49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E3E587-9031-4745-A8D8-B1E57C69ECDC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72B6C3-5768-417F-8C56-2FD1F36620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52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slide</a:t>
            </a:r>
            <a:r>
              <a:rPr lang="cs-CZ" dirty="0"/>
              <a:t> s reálnými budovami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2B6C3-5768-417F-8C56-2FD1F366201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4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VYSVĚTLIT, KDE SE VZALY ČÍSELNÉ HODNOTY 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2B6C3-5768-417F-8C56-2FD1F366201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5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opravit V na q...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2B6C3-5768-417F-8C56-2FD1F3662011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záhlaví 9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FE86-025C-447D-985C-3CC13268E43F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265B-7A2D-4834-9EB1-EE589C3006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4EE7-BACD-4296-9407-3DC075830187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EA02-ADF1-4067-B70F-C51ECAB66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C9FF-BB92-4D80-9849-1AC4ADFC16E5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948F-5C80-45B1-AC84-AACA511B0C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6E83-3A14-41D9-8376-3B9C7C7BC7F4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9A55-061B-4A8D-AA6A-FB195E8A8C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62F1-6712-426A-A4F3-D2268A4EF121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0EC5-12B5-4977-B54A-888B3200F2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2EF7-5B72-4A58-9498-74A08E32059D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C868-0208-4585-885C-0D3699E936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49FD-7FFF-4FDF-9317-7A9A84434702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BF5B-3796-456A-BE83-C1E122D06C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EB8F-BA74-45B6-9675-14DB36AE102E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34A9-3368-46E7-8850-3436E6B25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34B4-8F8C-4837-821B-92EDFF015811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F87C-CCCE-47B7-A879-CE8E9BBBB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D446-5B4C-4F79-8ED3-0D50F1BBE4F8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E521-1110-4267-8766-4D9F07C94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C38D-AD6A-4A36-941C-EF4705164B42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B66C-FCFD-42FB-8E3C-84D583490A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0B83D-82D8-4C04-BE25-D6759ECA149E}" type="datetimeFigureOut">
              <a:rPr lang="cs-CZ"/>
              <a:pPr>
                <a:defRPr/>
              </a:pPr>
              <a:t>27.11.2025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2D5E38-2B78-4858-AE88-B6D699AED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6.jpe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emf"/><Relationship Id="rId4" Type="http://schemas.openxmlformats.org/officeDocument/2006/relationships/image" Target="../media/image14.w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0" y="1509753"/>
            <a:ext cx="9143999" cy="1562755"/>
          </a:xfrm>
          <a:prstGeom prst="rect">
            <a:avLst/>
          </a:prstGeom>
          <a:solidFill>
            <a:srgbClr val="E60000"/>
          </a:solidFill>
        </p:spPr>
        <p:txBody>
          <a:bodyPr wrap="square" lIns="432000" tIns="180000" rIns="0" bIns="180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ČSN 73 0540-2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Nové požadavky na vzduchotěsnost budov</a:t>
            </a:r>
          </a:p>
          <a:p>
            <a:pPr>
              <a:lnSpc>
                <a:spcPct val="120000"/>
              </a:lnSpc>
            </a:pPr>
            <a:endParaRPr lang="cs-CZ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49291" y="3625007"/>
            <a:ext cx="3393139" cy="13936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endParaRPr lang="cs-CZ" sz="1000" b="1" dirty="0">
              <a:solidFill>
                <a:srgbClr val="72A2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Jiří Novák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 Narrow" panose="020B0606020202030204" pitchFamily="34" charset="0"/>
                <a:cs typeface="Arial" panose="020B0604020202020204" pitchFamily="34" charset="0"/>
              </a:rPr>
              <a:t>jiri.novak.4@fsv.cvut.cz</a:t>
            </a:r>
          </a:p>
          <a:p>
            <a:r>
              <a:rPr lang="cs-CZ" sz="2200" dirty="0">
                <a:latin typeface="Arial Narrow" panose="020B0606020202030204" pitchFamily="34" charset="0"/>
                <a:cs typeface="Arial" panose="020B0604020202020204" pitchFamily="34" charset="0"/>
              </a:rPr>
              <a:t>info@asociaceblowerdoor.cz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5749291" y="5274950"/>
            <a:ext cx="2127050" cy="1404000"/>
            <a:chOff x="5749291" y="5305430"/>
            <a:chExt cx="2243054" cy="1480570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291" y="6138000"/>
              <a:ext cx="2180548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348"/>
            <a:stretch/>
          </p:blipFill>
          <p:spPr>
            <a:xfrm>
              <a:off x="5749291" y="5305430"/>
              <a:ext cx="720089" cy="720000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2" y="5305430"/>
              <a:ext cx="720000" cy="72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45" y="53054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4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91847461-A823-4959-851D-3AB25DE2E8A0}"/>
              </a:ext>
            </a:extLst>
          </p:cNvPr>
          <p:cNvSpPr/>
          <p:nvPr/>
        </p:nvSpPr>
        <p:spPr>
          <a:xfrm>
            <a:off x="536571" y="1650847"/>
            <a:ext cx="1800229" cy="720000"/>
          </a:xfrm>
          <a:prstGeom prst="roundRect">
            <a:avLst>
              <a:gd name="adj" fmla="val 15747"/>
            </a:avLst>
          </a:prstGeom>
          <a:solidFill>
            <a:srgbClr val="F4B6AA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t="1" r="88885" b="-32730"/>
          <a:stretch/>
        </p:blipFill>
        <p:spPr>
          <a:xfrm>
            <a:off x="611495" y="1780962"/>
            <a:ext cx="1800230" cy="54006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xmlns="" id="{62B3DD99-2CB5-4F8C-8B7D-118294DE7AEA}"/>
              </a:ext>
            </a:extLst>
          </p:cNvPr>
          <p:cNvCxnSpPr>
            <a:cxnSpLocks/>
          </p:cNvCxnSpPr>
          <p:nvPr/>
        </p:nvCxnSpPr>
        <p:spPr>
          <a:xfrm>
            <a:off x="1331640" y="2383902"/>
            <a:ext cx="0" cy="373585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612D8031-6C76-4270-823C-1887F07EDE01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86359F7A-F869-40C9-BE05-251E19C73FDA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Zavedení požadované hodnoty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315D1BF7-33C8-4632-93F1-83F177CD6FE5}"/>
              </a:ext>
            </a:extLst>
          </p:cNvPr>
          <p:cNvSpPr txBox="1"/>
          <p:nvPr/>
        </p:nvSpPr>
        <p:spPr>
          <a:xfrm>
            <a:off x="415465" y="2757600"/>
            <a:ext cx="8477010" cy="1403067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podmínka se musí splnit pokud to vyžaduje:</a:t>
            </a:r>
          </a:p>
          <a:p>
            <a:pPr>
              <a:tabLst>
                <a:tab pos="1619250" algn="l"/>
                <a:tab pos="1971675" algn="l"/>
              </a:tabLst>
            </a:pPr>
            <a:endParaRPr lang="cs-CZ" sz="1200" dirty="0"/>
          </a:p>
          <a:p>
            <a:pPr marL="628650">
              <a:buFont typeface="Arial" pitchFamily="34" charset="0"/>
              <a:buChar char="−"/>
              <a:tabLst>
                <a:tab pos="1611313" algn="l"/>
                <a:tab pos="1971675" algn="l"/>
                <a:tab pos="3135313" algn="l"/>
              </a:tabLst>
            </a:pPr>
            <a:r>
              <a:rPr lang="cs-CZ" dirty="0"/>
              <a:t>právní předpis 	(</a:t>
            </a:r>
            <a:r>
              <a:rPr lang="cs-CZ" dirty="0" err="1"/>
              <a:t>Vyhl</a:t>
            </a:r>
            <a:r>
              <a:rPr lang="cs-CZ" dirty="0"/>
              <a:t>. 146/2024 Sb., § 22)</a:t>
            </a:r>
          </a:p>
          <a:p>
            <a:pPr marL="628650">
              <a:buFont typeface="Arial" pitchFamily="34" charset="0"/>
              <a:buChar char="−"/>
              <a:tabLst>
                <a:tab pos="1611313" algn="l"/>
                <a:tab pos="1971675" algn="l"/>
                <a:tab pos="3135313" algn="l"/>
              </a:tabLst>
            </a:pPr>
            <a:r>
              <a:rPr lang="cs-CZ" dirty="0"/>
              <a:t>smluvní ujednání 	(dotační titul)</a:t>
            </a:r>
          </a:p>
        </p:txBody>
      </p:sp>
    </p:spTree>
    <p:extLst>
      <p:ext uri="{BB962C8B-B14F-4D97-AF65-F5344CB8AC3E}">
        <p14:creationId xmlns:p14="http://schemas.microsoft.com/office/powerpoint/2010/main" val="215894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BB881BC7-F2F0-455D-8056-20FD378BEB45}"/>
              </a:ext>
            </a:extLst>
          </p:cNvPr>
          <p:cNvSpPr txBox="1"/>
          <p:nvPr/>
        </p:nvSpPr>
        <p:spPr>
          <a:xfrm>
            <a:off x="431470" y="1472400"/>
            <a:ext cx="1476234" cy="1596967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čl. 7.8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čl. 7.9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čl. 7.10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čl. 7.11</a:t>
            </a:r>
          </a:p>
        </p:txBody>
      </p:sp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xmlns="" id="{8A34B841-8C1A-443B-9D4F-444A3961C0B9}"/>
              </a:ext>
            </a:extLst>
          </p:cNvPr>
          <p:cNvSpPr/>
          <p:nvPr/>
        </p:nvSpPr>
        <p:spPr>
          <a:xfrm>
            <a:off x="1979712" y="1556792"/>
            <a:ext cx="432048" cy="1512575"/>
          </a:xfrm>
          <a:prstGeom prst="rightBrace">
            <a:avLst>
              <a:gd name="adj1" fmla="val 31546"/>
              <a:gd name="adj2" fmla="val 50000"/>
            </a:avLst>
          </a:prstGeom>
          <a:ln w="190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6AB9759-B25B-46F2-AE7C-A3083697A43A}"/>
              </a:ext>
            </a:extLst>
          </p:cNvPr>
          <p:cNvSpPr txBox="1"/>
          <p:nvPr/>
        </p:nvSpPr>
        <p:spPr>
          <a:xfrm>
            <a:off x="2627784" y="1860198"/>
            <a:ext cx="6408712" cy="821370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dirty="0"/>
              <a:t>jaké hodnoty </a:t>
            </a:r>
            <a:r>
              <a:rPr lang="cs-CZ" i="1" dirty="0"/>
              <a:t>n</a:t>
            </a:r>
            <a:r>
              <a:rPr lang="cs-CZ" baseline="-25000" dirty="0"/>
              <a:t>50</a:t>
            </a:r>
            <a:r>
              <a:rPr lang="cs-CZ" dirty="0"/>
              <a:t> nebo </a:t>
            </a:r>
            <a:r>
              <a:rPr lang="cs-CZ" i="1" dirty="0"/>
              <a:t>q</a:t>
            </a:r>
            <a:r>
              <a:rPr lang="cs-CZ" baseline="-25000" dirty="0"/>
              <a:t>E,50 </a:t>
            </a:r>
          </a:p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dirty="0"/>
              <a:t>dosazovat do výpočtů </a:t>
            </a:r>
            <a:r>
              <a:rPr lang="cs-CZ" dirty="0" err="1"/>
              <a:t>energ</a:t>
            </a:r>
            <a:r>
              <a:rPr lang="cs-CZ" dirty="0"/>
              <a:t>. náročnosti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C4CBB430-D9F1-485F-AF90-C8E82F85FD3F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Pokyny pro výpočty</a:t>
            </a: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xmlns="" id="{EDC5CA28-62B5-436B-8C30-6AF3E3FD9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55469"/>
              </p:ext>
            </p:extLst>
          </p:nvPr>
        </p:nvGraphicFramePr>
        <p:xfrm>
          <a:off x="2808858" y="2836898"/>
          <a:ext cx="18351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1" name="Equation" r:id="rId3" imgW="1828800" imgH="736560" progId="Equation.DSMT4">
                  <p:embed/>
                </p:oleObj>
              </mc:Choice>
              <mc:Fallback>
                <p:oleObj name="Equation" r:id="rId3" imgW="1828800" imgH="736560" progId="Equation.DSMT4">
                  <p:embed/>
                  <p:pic>
                    <p:nvPicPr>
                      <p:cNvPr id="33" name="Objek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858" y="2836898"/>
                        <a:ext cx="18351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53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5234B3B0-06BD-4261-909B-B3DF58D20CD0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Pokyny pro výpočty - důvody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9497D8EC-8C48-4BBB-AB10-2FC1972FCDAD}"/>
              </a:ext>
            </a:extLst>
          </p:cNvPr>
          <p:cNvSpPr txBox="1"/>
          <p:nvPr/>
        </p:nvSpPr>
        <p:spPr>
          <a:xfrm>
            <a:off x="431470" y="1472400"/>
            <a:ext cx="8605026" cy="2372563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jiné předpisy problém neřeší...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motivace k měření průvzdušnosti - čl. 7.9</a:t>
            </a:r>
          </a:p>
          <a:p>
            <a:pPr marL="23812" indent="0">
              <a:buNone/>
              <a:tabLst>
                <a:tab pos="271463" algn="l"/>
                <a:tab pos="1619250" algn="l"/>
                <a:tab pos="1971675" algn="l"/>
              </a:tabLst>
            </a:pPr>
            <a:r>
              <a:rPr lang="cs-CZ" dirty="0"/>
              <a:t>	(penalizující hodnoty, pokud se vzduchotěsnost neměří...)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ochrana před spekulacemi - čl. 7.10</a:t>
            </a:r>
          </a:p>
          <a:p>
            <a:pPr marL="23812" indent="0">
              <a:buNone/>
              <a:tabLst>
                <a:tab pos="271463" algn="l"/>
                <a:tab pos="1619250" algn="l"/>
                <a:tab pos="1971675" algn="l"/>
              </a:tabLst>
            </a:pPr>
            <a:r>
              <a:rPr lang="cs-CZ" dirty="0"/>
              <a:t>	(stanovení </a:t>
            </a:r>
            <a:r>
              <a:rPr lang="cs-CZ" dirty="0">
                <a:solidFill>
                  <a:srgbClr val="E60000"/>
                </a:solidFill>
              </a:rPr>
              <a:t>rozdílu </a:t>
            </a:r>
            <a:r>
              <a:rPr lang="cs-CZ" dirty="0"/>
              <a:t>ENB mezi stavy před a po změně)</a:t>
            </a:r>
          </a:p>
          <a:p>
            <a:pPr marL="23812" indent="0">
              <a:buNone/>
              <a:tabLst>
                <a:tab pos="271463" algn="l"/>
                <a:tab pos="1619250" algn="l"/>
                <a:tab pos="1971675" algn="l"/>
              </a:tabLst>
            </a:pPr>
            <a:r>
              <a:rPr lang="cs-CZ" dirty="0"/>
              <a:t>	(platí pro dotační tituly, ne pro PENB – dříve v TNI 73 0330)</a:t>
            </a:r>
          </a:p>
        </p:txBody>
      </p:sp>
    </p:spTree>
    <p:extLst>
      <p:ext uri="{BB962C8B-B14F-4D97-AF65-F5344CB8AC3E}">
        <p14:creationId xmlns:p14="http://schemas.microsoft.com/office/powerpoint/2010/main" val="371267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BA2A008-58AB-4AD4-85FB-A640319E1836}"/>
              </a:ext>
            </a:extLst>
          </p:cNvPr>
          <p:cNvSpPr txBox="1"/>
          <p:nvPr/>
        </p:nvSpPr>
        <p:spPr>
          <a:xfrm>
            <a:off x="431470" y="1472400"/>
            <a:ext cx="8605026" cy="2534146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cílem je systematická kontrola požadavku měřením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měřené budovy splní požadavek </a:t>
            </a:r>
            <a:r>
              <a:rPr lang="cs-CZ" dirty="0">
                <a:sym typeface="Wingdings" panose="05000000000000000000" pitchFamily="2" charset="2"/>
              </a:rPr>
              <a:t> projektový předpoklad</a:t>
            </a:r>
            <a:endParaRPr lang="cs-CZ" dirty="0"/>
          </a:p>
          <a:p>
            <a:pPr marL="265113" indent="0">
              <a:buNone/>
              <a:tabLst>
                <a:tab pos="1619250" algn="l"/>
                <a:tab pos="1971675" algn="l"/>
              </a:tabLst>
            </a:pPr>
            <a:r>
              <a:rPr lang="cs-CZ" dirty="0"/>
              <a:t>(výsledek společného úsilí zúčastněných stran...)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2 účely výpočtu energetické náročnosti:</a:t>
            </a:r>
          </a:p>
          <a:p>
            <a:pPr>
              <a:tabLst>
                <a:tab pos="1619250" algn="l"/>
                <a:tab pos="1971675" algn="l"/>
              </a:tabLst>
            </a:pPr>
            <a:endParaRPr lang="cs-CZ" sz="1000" dirty="0"/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/>
              <a:t>optimalizace budovy, porovnání alternativních řešení</a:t>
            </a:r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/>
              <a:t>deklarace vlastností budovy pro úřední účely (PENB)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5234B3B0-06BD-4261-909B-B3DF58D20CD0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Pokyny pro výpočty – principy a předpoklady</a:t>
            </a:r>
          </a:p>
        </p:txBody>
      </p:sp>
    </p:spTree>
    <p:extLst>
      <p:ext uri="{BB962C8B-B14F-4D97-AF65-F5344CB8AC3E}">
        <p14:creationId xmlns:p14="http://schemas.microsoft.com/office/powerpoint/2010/main" val="97525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xmlns="" id="{E171DBE2-FA09-489E-9D9D-78B636FA26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465" y="1651272"/>
          <a:ext cx="8405008" cy="458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252">
                  <a:extLst>
                    <a:ext uri="{9D8B030D-6E8A-4147-A177-3AD203B41FA5}">
                      <a16:colId xmlns:a16="http://schemas.microsoft.com/office/drawing/2014/main" xmlns="" val="1486194033"/>
                    </a:ext>
                  </a:extLst>
                </a:gridCol>
                <a:gridCol w="2101252">
                  <a:extLst>
                    <a:ext uri="{9D8B030D-6E8A-4147-A177-3AD203B41FA5}">
                      <a16:colId xmlns:a16="http://schemas.microsoft.com/office/drawing/2014/main" xmlns="" val="2958804062"/>
                    </a:ext>
                  </a:extLst>
                </a:gridCol>
                <a:gridCol w="2101252">
                  <a:extLst>
                    <a:ext uri="{9D8B030D-6E8A-4147-A177-3AD203B41FA5}">
                      <a16:colId xmlns:a16="http://schemas.microsoft.com/office/drawing/2014/main" xmlns="" val="2129815697"/>
                    </a:ext>
                  </a:extLst>
                </a:gridCol>
                <a:gridCol w="2101252">
                  <a:extLst>
                    <a:ext uri="{9D8B030D-6E8A-4147-A177-3AD203B41FA5}">
                      <a16:colId xmlns:a16="http://schemas.microsoft.com/office/drawing/2014/main" xmlns="" val="3319088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B="108000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projekt</a:t>
                      </a:r>
                    </a:p>
                  </a:txBody>
                  <a:tcPr marB="108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výstavba</a:t>
                      </a:r>
                    </a:p>
                  </a:txBody>
                  <a:tcPr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kolaudace,</a:t>
                      </a:r>
                    </a:p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dokončená budova</a:t>
                      </a:r>
                    </a:p>
                  </a:txBody>
                  <a:tcPr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6961823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136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kontrolní výpočet</a:t>
                      </a:r>
                    </a:p>
                  </a:txBody>
                  <a:tcPr marT="72000" marB="108000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400" i="1" dirty="0"/>
                        <a:t>n</a:t>
                      </a:r>
                      <a:r>
                        <a:rPr lang="cs-CZ" sz="2400" baseline="-25000" dirty="0"/>
                        <a:t>50,RQ</a:t>
                      </a: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cs-CZ" sz="2000" baseline="0" dirty="0" err="1">
                          <a:latin typeface="Arial Narrow" panose="020B0606020202030204" pitchFamily="34" charset="0"/>
                        </a:rPr>
                        <a:t>proj</a:t>
                      </a: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. předpoklad)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800" i="1" dirty="0"/>
                        <a:t>n</a:t>
                      </a:r>
                      <a:r>
                        <a:rPr lang="cs-CZ" sz="2800" baseline="-25000" dirty="0"/>
                        <a:t>50,RQ</a:t>
                      </a: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cs-CZ" sz="2000" baseline="0" dirty="0" err="1">
                          <a:latin typeface="Arial Narrow" panose="020B0606020202030204" pitchFamily="34" charset="0"/>
                        </a:rPr>
                        <a:t>proj</a:t>
                      </a: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. předpoklad)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---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34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hodnocení dle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</a:rPr>
                        <a:t>vyhl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. 264</a:t>
                      </a:r>
                    </a:p>
                  </a:txBody>
                  <a:tcPr marT="72000" marB="108000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800" i="1" dirty="0"/>
                        <a:t>n</a:t>
                      </a:r>
                      <a:r>
                        <a:rPr lang="cs-CZ" sz="2800" baseline="-25000" dirty="0"/>
                        <a:t>50,RQ</a:t>
                      </a: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cs-CZ" sz="2000" baseline="0" dirty="0" err="1">
                          <a:latin typeface="Arial Narrow" panose="020B0606020202030204" pitchFamily="34" charset="0"/>
                        </a:rPr>
                        <a:t>proj</a:t>
                      </a: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. předpoklad)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800" i="1" dirty="0"/>
                        <a:t>n</a:t>
                      </a:r>
                      <a:r>
                        <a:rPr lang="cs-CZ" sz="2800" baseline="-25000" dirty="0"/>
                        <a:t>50,RQ</a:t>
                      </a: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cs-CZ" sz="2000" baseline="0" dirty="0" err="1">
                          <a:latin typeface="Arial Narrow" panose="020B0606020202030204" pitchFamily="34" charset="0"/>
                        </a:rPr>
                        <a:t>proj</a:t>
                      </a:r>
                      <a:r>
                        <a:rPr lang="cs-CZ" sz="2000" baseline="0" dirty="0">
                          <a:latin typeface="Arial Narrow" panose="020B0606020202030204" pitchFamily="34" charset="0"/>
                        </a:rPr>
                        <a:t>. předpoklad)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E60000"/>
                          </a:solidFill>
                        </a:rPr>
                        <a:t>BD test</a:t>
                      </a:r>
                    </a:p>
                    <a:p>
                      <a:pPr algn="ctr"/>
                      <a:r>
                        <a:rPr lang="cs-CZ" sz="2400" i="1" dirty="0">
                          <a:solidFill>
                            <a:srgbClr val="E60000"/>
                          </a:solidFill>
                        </a:rPr>
                        <a:t>n</a:t>
                      </a:r>
                      <a:r>
                        <a:rPr lang="cs-CZ" sz="2400" baseline="-25000" dirty="0">
                          <a:solidFill>
                            <a:srgbClr val="E60000"/>
                          </a:solidFill>
                        </a:rPr>
                        <a:t>50,RQ</a:t>
                      </a:r>
                      <a:r>
                        <a:rPr lang="cs-CZ" sz="2400" dirty="0">
                          <a:solidFill>
                            <a:srgbClr val="E60000"/>
                          </a:solidFill>
                        </a:rPr>
                        <a:t> + 50 %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885566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917DE06-16DF-488E-A78B-E7BB1C927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95" y="3076566"/>
            <a:ext cx="1144522" cy="11445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C31CB20-4CC8-4527-A682-D92D65C16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94" y="3185896"/>
            <a:ext cx="1035192" cy="10351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B84EB404-A153-44B3-BF8E-FE8B34445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92" y="3185896"/>
            <a:ext cx="1035192" cy="1035192"/>
          </a:xfrm>
          <a:prstGeom prst="rect">
            <a:avLst/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xmlns="" id="{E17C4492-FEE7-46F8-B450-DF4C7A1E43E5}"/>
              </a:ext>
            </a:extLst>
          </p:cNvPr>
          <p:cNvGrpSpPr>
            <a:grpSpLocks noChangeAspect="1"/>
          </p:cNvGrpSpPr>
          <p:nvPr/>
        </p:nvGrpSpPr>
        <p:grpSpPr>
          <a:xfrm>
            <a:off x="7398091" y="3837740"/>
            <a:ext cx="216000" cy="383348"/>
            <a:chOff x="7668344" y="1258301"/>
            <a:chExt cx="189771" cy="336798"/>
          </a:xfrm>
        </p:grpSpPr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xmlns="" id="{B67AE290-DC8F-4566-8F34-921F80CD0461}"/>
                </a:ext>
              </a:extLst>
            </p:cNvPr>
            <p:cNvSpPr/>
            <p:nvPr/>
          </p:nvSpPr>
          <p:spPr>
            <a:xfrm>
              <a:off x="7668344" y="1258301"/>
              <a:ext cx="189771" cy="336798"/>
            </a:xfrm>
            <a:prstGeom prst="roundRect">
              <a:avLst>
                <a:gd name="adj" fmla="val 13750"/>
              </a:avLst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xmlns="" id="{8363101D-C82F-41C5-B7A1-C89561278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8200" y="1439653"/>
              <a:ext cx="130059" cy="13007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xmlns="" id="{B32A837D-6C3F-4E30-856D-F958332B0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0370" y="1308883"/>
              <a:ext cx="45719" cy="4572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7D48A6A0-EDA4-4585-96C9-30AC0BF59D1E}"/>
              </a:ext>
            </a:extLst>
          </p:cNvPr>
          <p:cNvSpPr txBox="1"/>
          <p:nvPr/>
        </p:nvSpPr>
        <p:spPr>
          <a:xfrm>
            <a:off x="4853642" y="6237312"/>
            <a:ext cx="3960506" cy="324498"/>
          </a:xfrm>
          <a:prstGeom prst="rect">
            <a:avLst/>
          </a:prstGeom>
          <a:noFill/>
        </p:spPr>
        <p:txBody>
          <a:bodyPr wrap="square" lIns="432000" tIns="54000" rIns="72000" bIns="54000" rtlCol="0">
            <a:spAutoFit/>
          </a:bodyPr>
          <a:lstStyle/>
          <a:p>
            <a:pPr algn="r"/>
            <a:r>
              <a:rPr lang="cs-CZ" sz="1400" dirty="0">
                <a:solidFill>
                  <a:srgbClr val="B2B2B2"/>
                </a:solidFill>
                <a:latin typeface="+mj-lt"/>
              </a:rPr>
              <a:t>volně podle Ing. R. Jiráka, Ph.D.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396F924D-4B30-47AD-8D6D-1E450FE28DA6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Pokyny pro výpočty </a:t>
            </a:r>
          </a:p>
        </p:txBody>
      </p:sp>
    </p:spTree>
    <p:extLst>
      <p:ext uri="{BB962C8B-B14F-4D97-AF65-F5344CB8AC3E}">
        <p14:creationId xmlns:p14="http://schemas.microsoft.com/office/powerpoint/2010/main" val="156125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E12123EE-DE19-4287-8696-CEFB7CAE8248}"/>
              </a:ext>
            </a:extLst>
          </p:cNvPr>
          <p:cNvSpPr txBox="1"/>
          <p:nvPr/>
        </p:nvSpPr>
        <p:spPr>
          <a:xfrm>
            <a:off x="431470" y="1916832"/>
            <a:ext cx="8605026" cy="1596967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zlepšení reálně dosahované vzduchotěsnosti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systematické měření vzduchotěsnosti budov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spravedlivé hodnocení s ohledem na velikost budovy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jasný rámec technických předpisů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F85D4640-EF8F-4FE4-B4D6-CDF5352B68CC}"/>
              </a:ext>
            </a:extLst>
          </p:cNvPr>
          <p:cNvSpPr txBox="1"/>
          <p:nvPr/>
        </p:nvSpPr>
        <p:spPr>
          <a:xfrm>
            <a:off x="431471" y="1088701"/>
            <a:ext cx="86411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Nové požadavky na vzduchotěsnost - </a:t>
            </a:r>
          </a:p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motivace / důvody</a:t>
            </a:r>
          </a:p>
        </p:txBody>
      </p:sp>
    </p:spTree>
    <p:extLst>
      <p:ext uri="{BB962C8B-B14F-4D97-AF65-F5344CB8AC3E}">
        <p14:creationId xmlns:p14="http://schemas.microsoft.com/office/powerpoint/2010/main" val="416148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Vzduchotěsnost – </a:t>
            </a:r>
            <a:r>
              <a:rPr lang="cs-CZ" sz="3200" b="1" dirty="0" err="1">
                <a:solidFill>
                  <a:srgbClr val="5F5F5F"/>
                </a:solidFill>
                <a:latin typeface="+mj-lt"/>
              </a:rPr>
              <a:t>tech</a:t>
            </a:r>
            <a:r>
              <a:rPr lang="cs-CZ" sz="3200" b="1" dirty="0">
                <a:solidFill>
                  <a:srgbClr val="5F5F5F"/>
                </a:solidFill>
                <a:latin typeface="+mj-lt"/>
              </a:rPr>
              <a:t>. předpisy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DAC97A7-A7E1-4ECB-8753-1507647F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908679"/>
            <a:ext cx="7125002" cy="5580000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A935AF9C-EF78-4078-A76E-EB140F9B5F46}"/>
              </a:ext>
            </a:extLst>
          </p:cNvPr>
          <p:cNvCxnSpPr>
            <a:cxnSpLocks/>
          </p:cNvCxnSpPr>
          <p:nvPr/>
        </p:nvCxnSpPr>
        <p:spPr>
          <a:xfrm>
            <a:off x="5292080" y="908679"/>
            <a:ext cx="0" cy="5472649"/>
          </a:xfrm>
          <a:prstGeom prst="line">
            <a:avLst/>
          </a:prstGeom>
          <a:ln w="101600">
            <a:solidFill>
              <a:srgbClr val="DDDD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6783776-38FA-4236-A7F7-BEC532D533F7}"/>
              </a:ext>
            </a:extLst>
          </p:cNvPr>
          <p:cNvSpPr txBox="1"/>
          <p:nvPr/>
        </p:nvSpPr>
        <p:spPr>
          <a:xfrm>
            <a:off x="5796140" y="5157192"/>
            <a:ext cx="86409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00708863-66CB-4B6B-BBBE-F2709401A2FC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</p:spTree>
    <p:extLst>
      <p:ext uri="{BB962C8B-B14F-4D97-AF65-F5344CB8AC3E}">
        <p14:creationId xmlns:p14="http://schemas.microsoft.com/office/powerpoint/2010/main" val="272233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Vzduchotěsnost / </a:t>
            </a:r>
            <a:r>
              <a:rPr lang="cs-CZ" sz="3200" b="1" dirty="0" err="1">
                <a:solidFill>
                  <a:srgbClr val="5F5F5F"/>
                </a:solidFill>
                <a:latin typeface="+mj-lt"/>
              </a:rPr>
              <a:t>energ</a:t>
            </a:r>
            <a:r>
              <a:rPr lang="cs-CZ" sz="3200" b="1" dirty="0">
                <a:solidFill>
                  <a:srgbClr val="5F5F5F"/>
                </a:solidFill>
                <a:latin typeface="+mj-lt"/>
              </a:rPr>
              <a:t>. náročnost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5465" y="904035"/>
            <a:ext cx="87285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Očekávaný vývoj</a:t>
            </a:r>
            <a:endParaRPr lang="cs-CZ" sz="2400" b="1" spc="-100" dirty="0">
              <a:solidFill>
                <a:srgbClr val="E60000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C93414DC-C3C3-42B5-B452-3124DDFDB326}"/>
              </a:ext>
            </a:extLst>
          </p:cNvPr>
          <p:cNvSpPr txBox="1"/>
          <p:nvPr/>
        </p:nvSpPr>
        <p:spPr>
          <a:xfrm>
            <a:off x="431470" y="1472400"/>
            <a:ext cx="8712530" cy="4117657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pokyny pro měření – ČSN 73 0557</a:t>
            </a:r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>
                <a:solidFill>
                  <a:srgbClr val="E60000"/>
                </a:solidFill>
              </a:rPr>
              <a:t>rozsah měření a stanovení požadavku na průvzdušnost</a:t>
            </a:r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>
                <a:solidFill>
                  <a:srgbClr val="E60000"/>
                </a:solidFill>
              </a:rPr>
              <a:t>příprava budovy před zkouškou</a:t>
            </a:r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endParaRPr lang="cs-CZ" sz="1200" dirty="0">
              <a:solidFill>
                <a:srgbClr val="E60000"/>
              </a:solidFill>
            </a:endParaRP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 err="1"/>
              <a:t>zezávaznění</a:t>
            </a:r>
            <a:r>
              <a:rPr lang="cs-CZ" dirty="0"/>
              <a:t> požadavku na celkovou průvzdušnost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zavedení povinné kontroly měřením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systém kontroly odborné způsobilosti zkušebních techniků</a:t>
            </a:r>
          </a:p>
          <a:p>
            <a:pPr>
              <a:tabLst>
                <a:tab pos="1619250" algn="l"/>
                <a:tab pos="1971675" algn="l"/>
              </a:tabLst>
            </a:pPr>
            <a:endParaRPr lang="cs-CZ" dirty="0"/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>
                <a:solidFill>
                  <a:srgbClr val="E60000"/>
                </a:solidFill>
              </a:rPr>
              <a:t>tlak na splnění požadavků </a:t>
            </a:r>
            <a:r>
              <a:rPr lang="cs-CZ" dirty="0">
                <a:solidFill>
                  <a:srgbClr val="E60000"/>
                </a:solidFill>
                <a:sym typeface="Wingdings" panose="05000000000000000000" pitchFamily="2" charset="2"/>
              </a:rPr>
              <a:t> změna přístupu </a:t>
            </a:r>
          </a:p>
          <a:p>
            <a:pPr marL="265113" indent="0">
              <a:buNone/>
              <a:tabLst>
                <a:tab pos="1619250" algn="l"/>
                <a:tab pos="1971675" algn="l"/>
              </a:tabLst>
            </a:pPr>
            <a:r>
              <a:rPr lang="cs-CZ" dirty="0">
                <a:solidFill>
                  <a:srgbClr val="E60000"/>
                </a:solidFill>
                <a:sym typeface="Wingdings" panose="05000000000000000000" pitchFamily="2" charset="2"/>
              </a:rPr>
              <a:t>(zejm. v projekční praxi...)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>
                <a:sym typeface="Wingdings" panose="05000000000000000000" pitchFamily="2" charset="2"/>
              </a:rPr>
              <a:t>vše potřebné je již k dispozici...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56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749291" y="3625007"/>
            <a:ext cx="3393139" cy="13936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endParaRPr lang="cs-CZ" sz="1000" b="1" dirty="0">
              <a:solidFill>
                <a:srgbClr val="72A2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Jiří Novák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 Narrow" panose="020B0606020202030204" pitchFamily="34" charset="0"/>
                <a:cs typeface="Arial" panose="020B0604020202020204" pitchFamily="34" charset="0"/>
              </a:rPr>
              <a:t>jiri.novak.4@fsv.cvut.cz</a:t>
            </a:r>
          </a:p>
          <a:p>
            <a:r>
              <a:rPr lang="cs-CZ" sz="2200" dirty="0">
                <a:latin typeface="Arial Narrow" panose="020B0606020202030204" pitchFamily="34" charset="0"/>
                <a:cs typeface="Arial" panose="020B0604020202020204" pitchFamily="34" charset="0"/>
              </a:rPr>
              <a:t>info@asociaceblowerdoor.cz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5749291" y="5274950"/>
            <a:ext cx="2127050" cy="1404000"/>
            <a:chOff x="5749291" y="5305430"/>
            <a:chExt cx="2243054" cy="1480570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291" y="6138000"/>
              <a:ext cx="2180548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348"/>
            <a:stretch/>
          </p:blipFill>
          <p:spPr>
            <a:xfrm>
              <a:off x="5749291" y="5305430"/>
              <a:ext cx="720089" cy="720000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2" y="5305430"/>
              <a:ext cx="720000" cy="72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45" y="5305430"/>
              <a:ext cx="720000" cy="720000"/>
            </a:xfrm>
            <a:prstGeom prst="rect">
              <a:avLst/>
            </a:prstGeom>
          </p:spPr>
        </p:pic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17B9AE12-6AA6-49B5-8A1F-446BB8084552}"/>
              </a:ext>
            </a:extLst>
          </p:cNvPr>
          <p:cNvSpPr txBox="1"/>
          <p:nvPr/>
        </p:nvSpPr>
        <p:spPr>
          <a:xfrm>
            <a:off x="0" y="1509753"/>
            <a:ext cx="9143999" cy="1562755"/>
          </a:xfrm>
          <a:prstGeom prst="rect">
            <a:avLst/>
          </a:prstGeom>
          <a:solidFill>
            <a:srgbClr val="E60000"/>
          </a:solidFill>
        </p:spPr>
        <p:txBody>
          <a:bodyPr wrap="square" lIns="432000" tIns="180000" rIns="0" bIns="180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Děkuju za pozornost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Dotazy?</a:t>
            </a:r>
          </a:p>
          <a:p>
            <a:pPr>
              <a:lnSpc>
                <a:spcPct val="120000"/>
              </a:lnSpc>
            </a:pPr>
            <a:endParaRPr lang="cs-CZ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5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A.BD_CZ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Asociace </a:t>
            </a:r>
            <a:r>
              <a:rPr lang="cs-CZ" sz="2400" b="1" dirty="0" err="1">
                <a:solidFill>
                  <a:srgbClr val="E60000"/>
                </a:solidFill>
                <a:latin typeface="+mj-lt"/>
              </a:rPr>
              <a:t>Blower</a:t>
            </a:r>
            <a:r>
              <a:rPr lang="cs-CZ" sz="2400" b="1" dirty="0">
                <a:solidFill>
                  <a:srgbClr val="E60000"/>
                </a:solidFill>
                <a:latin typeface="+mj-lt"/>
              </a:rPr>
              <a:t> </a:t>
            </a:r>
            <a:r>
              <a:rPr lang="cs-CZ" sz="2400" b="1" dirty="0" err="1">
                <a:solidFill>
                  <a:srgbClr val="E60000"/>
                </a:solidFill>
                <a:latin typeface="+mj-lt"/>
              </a:rPr>
              <a:t>Door</a:t>
            </a:r>
            <a:r>
              <a:rPr lang="cs-CZ" sz="2400" b="1" dirty="0">
                <a:solidFill>
                  <a:srgbClr val="E60000"/>
                </a:solidFill>
                <a:latin typeface="+mj-lt"/>
              </a:rPr>
              <a:t> CZ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DF103917-86A4-448A-941E-DBB1A68A71D4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F2EE3A81-97E8-474C-85F3-36B176B69876}"/>
              </a:ext>
            </a:extLst>
          </p:cNvPr>
          <p:cNvSpPr txBox="1"/>
          <p:nvPr/>
        </p:nvSpPr>
        <p:spPr>
          <a:xfrm>
            <a:off x="432000" y="1476000"/>
            <a:ext cx="8641104" cy="1596967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/>
          <a:p>
            <a:pPr marL="276225" marR="0" lvl="0" indent="-2524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vzdělávání, výměna informací</a:t>
            </a:r>
          </a:p>
          <a:p>
            <a:pPr marL="276225" marR="0" lvl="0" indent="-2524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</a:rPr>
              <a:t>rozvoj oboru, tvorba </a:t>
            </a:r>
            <a:r>
              <a:rPr lang="cs-CZ" sz="2400" dirty="0" err="1">
                <a:solidFill>
                  <a:prstClr val="black"/>
                </a:solidFill>
                <a:latin typeface="Arial"/>
              </a:rPr>
              <a:t>tech</a:t>
            </a:r>
            <a:r>
              <a:rPr lang="cs-CZ" sz="2400" dirty="0">
                <a:solidFill>
                  <a:prstClr val="black"/>
                </a:solidFill>
                <a:latin typeface="Arial"/>
              </a:rPr>
              <a:t>. předpisů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6225" marR="0" lvl="0" indent="-2524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</a:rPr>
              <a:t>spolupráce se státní správou,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mezinárodní spolupráce</a:t>
            </a:r>
          </a:p>
          <a:p>
            <a:pPr marL="276225" marR="0" lvl="0" indent="-2524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noProof="0" dirty="0">
                <a:solidFill>
                  <a:srgbClr val="DC0000"/>
                </a:solidFill>
                <a:latin typeface="Arial"/>
              </a:rPr>
              <a:t>dohled nad odbornou způsobilostí – Autorizovaný technik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C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Picture 19" descr="IMG_0635">
            <a:extLst>
              <a:ext uri="{FF2B5EF4-FFF2-40B4-BE49-F238E27FC236}">
                <a16:creationId xmlns:a16="http://schemas.microsoft.com/office/drawing/2014/main" xmlns="" id="{ACC68EDA-F1B7-48E1-8B0F-168FDE0C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64" y="3564069"/>
            <a:ext cx="5753588" cy="245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xmlns="" id="{E5CD58A4-58EB-41A5-9932-7BFE4C58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226" y="3570007"/>
            <a:ext cx="2540963" cy="75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728B6EE5-62AB-4145-B5FA-0B2664717A65}"/>
              </a:ext>
            </a:extLst>
          </p:cNvPr>
          <p:cNvSpPr txBox="1"/>
          <p:nvPr/>
        </p:nvSpPr>
        <p:spPr>
          <a:xfrm>
            <a:off x="6379226" y="4474094"/>
            <a:ext cx="2764774" cy="755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cs-CZ" sz="1900" dirty="0">
                <a:latin typeface="Arial Narrow" panose="020B0606020202030204" pitchFamily="34" charset="0"/>
                <a:cs typeface="Arial" panose="020B0604020202020204" pitchFamily="34" charset="0"/>
              </a:rPr>
              <a:t>https://asociaceblowerdoor.cz</a:t>
            </a:r>
          </a:p>
          <a:p>
            <a:r>
              <a:rPr lang="cs-CZ" sz="1900" dirty="0">
                <a:latin typeface="Arial Narrow" panose="020B0606020202030204" pitchFamily="34" charset="0"/>
                <a:cs typeface="Arial" panose="020B0604020202020204" pitchFamily="34" charset="0"/>
              </a:rPr>
              <a:t>info@asociaceblowerdoor.cz</a:t>
            </a:r>
          </a:p>
        </p:txBody>
      </p:sp>
    </p:spTree>
    <p:extLst>
      <p:ext uri="{BB962C8B-B14F-4D97-AF65-F5344CB8AC3E}">
        <p14:creationId xmlns:p14="http://schemas.microsoft.com/office/powerpoint/2010/main" val="421479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5465" y="1087200"/>
            <a:ext cx="87285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Nové požadavky na vzduchotěsnost – hl. změny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02F64CE-4D79-4F1C-9645-C5C27A489797}"/>
              </a:ext>
            </a:extLst>
          </p:cNvPr>
          <p:cNvSpPr txBox="1"/>
          <p:nvPr/>
        </p:nvSpPr>
        <p:spPr>
          <a:xfrm>
            <a:off x="415464" y="1472400"/>
            <a:ext cx="8728535" cy="2760362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/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změna způsobu hodnocení (indikátoru)</a:t>
            </a:r>
          </a:p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zavedení požadované hodnoty </a:t>
            </a:r>
            <a:endParaRPr lang="en-GB" sz="2400" dirty="0"/>
          </a:p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pokyny pro výpočty energetické náročnosti</a:t>
            </a:r>
          </a:p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pokyny pro měření </a:t>
            </a:r>
          </a:p>
          <a:p>
            <a:pPr marL="23812" defTabSz="271463">
              <a:lnSpc>
                <a:spcPct val="105000"/>
              </a:lnSpc>
            </a:pPr>
            <a:r>
              <a:rPr lang="cs-CZ" sz="2400" dirty="0"/>
              <a:t>	(odkaz na vznikající normu ČSN 73 0557)</a:t>
            </a:r>
          </a:p>
          <a:p>
            <a:pPr marL="23812">
              <a:lnSpc>
                <a:spcPct val="105000"/>
              </a:lnSpc>
            </a:pPr>
            <a:r>
              <a:rPr lang="cs-CZ" sz="2400" dirty="0">
                <a:sym typeface="Wingdings 3" panose="05040102010807070707" pitchFamily="18" charset="2"/>
              </a:rPr>
              <a:t>	</a:t>
            </a:r>
            <a:r>
              <a:rPr lang="cs-CZ" sz="2400" b="1" dirty="0">
                <a:solidFill>
                  <a:srgbClr val="E60000"/>
                </a:solidFill>
                <a:sym typeface="Wingdings 3" panose="05040102010807070707" pitchFamily="18" charset="2"/>
              </a:rPr>
              <a:t></a:t>
            </a:r>
          </a:p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čl. 7.4 až 7.11</a:t>
            </a:r>
            <a:endParaRPr lang="en-GB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76F5455-6EC2-4BD4-894A-69CE294250F8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</p:spTree>
    <p:extLst>
      <p:ext uri="{BB962C8B-B14F-4D97-AF65-F5344CB8AC3E}">
        <p14:creationId xmlns:p14="http://schemas.microsoft.com/office/powerpoint/2010/main" val="367256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Změna hodnotící veličiny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/>
          </p:nvPr>
        </p:nvGraphicFramePr>
        <p:xfrm>
          <a:off x="785813" y="1779588"/>
          <a:ext cx="11985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4" name="Equation" r:id="rId4" imgW="1193760" imgH="736560" progId="Equation.DSMT4">
                  <p:embed/>
                </p:oleObj>
              </mc:Choice>
              <mc:Fallback>
                <p:oleObj name="Equation" r:id="rId4" imgW="1193760" imgH="736560" progId="Equation.DSMT4">
                  <p:embed/>
                  <p:pic>
                    <p:nvPicPr>
                      <p:cNvPr id="2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779588"/>
                        <a:ext cx="119856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ové pole 419"/>
          <p:cNvSpPr txBox="1"/>
          <p:nvPr/>
        </p:nvSpPr>
        <p:spPr>
          <a:xfrm>
            <a:off x="2231701" y="1936167"/>
            <a:ext cx="1108160" cy="4234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500"/>
              </a:spcBef>
              <a:spcAft>
                <a:spcPts val="200"/>
              </a:spcAft>
            </a:pPr>
            <a:r>
              <a:rPr lang="en-US" sz="2400" dirty="0">
                <a:effectLst/>
                <a:ea typeface="Calibri"/>
                <a:cs typeface="Arial Unicode MS"/>
              </a:rPr>
              <a:t>[</a:t>
            </a:r>
            <a:r>
              <a:rPr lang="cs-CZ" sz="2400" dirty="0"/>
              <a:t>h</a:t>
            </a:r>
            <a:r>
              <a:rPr lang="cs-CZ" sz="2400" baseline="30000" dirty="0"/>
              <a:t>-1</a:t>
            </a:r>
            <a:r>
              <a:rPr lang="en-US" sz="2400" dirty="0">
                <a:effectLst/>
                <a:ea typeface="Calibri"/>
                <a:cs typeface="Arial Unicode MS"/>
              </a:rPr>
              <a:t>]</a:t>
            </a:r>
            <a:endParaRPr lang="cs-CZ" sz="2400" dirty="0">
              <a:effectLst/>
              <a:ea typeface="Calibri"/>
              <a:cs typeface="Arial Unicode MS"/>
            </a:endParaRPr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40008"/>
              </p:ext>
            </p:extLst>
          </p:nvPr>
        </p:nvGraphicFramePr>
        <p:xfrm>
          <a:off x="785813" y="3179564"/>
          <a:ext cx="13398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5" name="Equation" r:id="rId6" imgW="1333440" imgH="825480" progId="Equation.DSMT4">
                  <p:embed/>
                </p:oleObj>
              </mc:Choice>
              <mc:Fallback>
                <p:oleObj name="Equation" r:id="rId6" imgW="1333440" imgH="825480" progId="Equation.DSMT4">
                  <p:embed/>
                  <p:pic>
                    <p:nvPicPr>
                      <p:cNvPr id="25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79564"/>
                        <a:ext cx="13398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 pole 419"/>
          <p:cNvSpPr txBox="1"/>
          <p:nvPr/>
        </p:nvSpPr>
        <p:spPr>
          <a:xfrm>
            <a:off x="2268302" y="3382255"/>
            <a:ext cx="1511610" cy="4234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500"/>
              </a:spcBef>
              <a:spcAft>
                <a:spcPts val="200"/>
              </a:spcAft>
            </a:pPr>
            <a:r>
              <a:rPr lang="en-US" sz="2400" dirty="0">
                <a:solidFill>
                  <a:srgbClr val="E60000"/>
                </a:solidFill>
                <a:effectLst/>
                <a:ea typeface="Calibri"/>
                <a:cs typeface="Arial Unicode MS"/>
              </a:rPr>
              <a:t>[</a:t>
            </a:r>
            <a:r>
              <a:rPr lang="cs-CZ" sz="2400" dirty="0">
                <a:solidFill>
                  <a:srgbClr val="E60000"/>
                </a:solidFill>
              </a:rPr>
              <a:t>m</a:t>
            </a:r>
            <a:r>
              <a:rPr lang="cs-CZ" sz="2400" baseline="30000" dirty="0">
                <a:solidFill>
                  <a:srgbClr val="E60000"/>
                </a:solidFill>
              </a:rPr>
              <a:t>3</a:t>
            </a:r>
            <a:r>
              <a:rPr lang="cs-CZ" sz="2400" dirty="0">
                <a:solidFill>
                  <a:srgbClr val="E60000"/>
                </a:solidFill>
              </a:rPr>
              <a:t>/(m</a:t>
            </a:r>
            <a:r>
              <a:rPr lang="cs-CZ" sz="2400" baseline="30000" dirty="0">
                <a:solidFill>
                  <a:srgbClr val="E60000"/>
                </a:solidFill>
              </a:rPr>
              <a:t>2</a:t>
            </a:r>
            <a:r>
              <a:rPr lang="cs-CZ" sz="2400" dirty="0">
                <a:solidFill>
                  <a:srgbClr val="E60000"/>
                </a:solidFill>
              </a:rPr>
              <a:t>·h)</a:t>
            </a:r>
            <a:r>
              <a:rPr lang="en-US" sz="2400" dirty="0">
                <a:solidFill>
                  <a:srgbClr val="E60000"/>
                </a:solidFill>
                <a:effectLst/>
                <a:ea typeface="Calibri"/>
                <a:cs typeface="Arial Unicode MS"/>
              </a:rPr>
              <a:t>]</a:t>
            </a:r>
            <a:endParaRPr lang="cs-CZ" sz="2400" dirty="0">
              <a:solidFill>
                <a:srgbClr val="E60000"/>
              </a:solidFill>
              <a:effectLst/>
              <a:ea typeface="Calibri"/>
              <a:cs typeface="Arial Unicode MS"/>
            </a:endParaRPr>
          </a:p>
        </p:txBody>
      </p:sp>
      <p:sp>
        <p:nvSpPr>
          <p:cNvPr id="32" name="Line 71"/>
          <p:cNvSpPr>
            <a:spLocks noChangeAspect="1" noChangeShapeType="1"/>
          </p:cNvSpPr>
          <p:nvPr/>
        </p:nvSpPr>
        <p:spPr bwMode="auto">
          <a:xfrm flipV="1">
            <a:off x="899592" y="2662664"/>
            <a:ext cx="0" cy="485550"/>
          </a:xfrm>
          <a:prstGeom prst="line">
            <a:avLst/>
          </a:prstGeom>
          <a:noFill/>
          <a:ln w="44450">
            <a:solidFill>
              <a:srgbClr val="E6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2400"/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66443"/>
              </p:ext>
            </p:extLst>
          </p:nvPr>
        </p:nvGraphicFramePr>
        <p:xfrm>
          <a:off x="4972075" y="2537139"/>
          <a:ext cx="18351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6" name="Equation" r:id="rId8" imgW="1828800" imgH="736560" progId="Equation.DSMT4">
                  <p:embed/>
                </p:oleObj>
              </mc:Choice>
              <mc:Fallback>
                <p:oleObj name="Equation" r:id="rId8" imgW="1828800" imgH="736560" progId="Equation.DSMT4">
                  <p:embed/>
                  <p:pic>
                    <p:nvPicPr>
                      <p:cNvPr id="33" name="Objek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75" y="2537139"/>
                        <a:ext cx="18351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xmlns="" id="{17A09983-3B17-4714-A5F3-31F7D9593F56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xmlns="" id="{25C66E3C-2575-453D-A261-CA061425FD2A}"/>
              </a:ext>
            </a:extLst>
          </p:cNvPr>
          <p:cNvSpPr/>
          <p:nvPr/>
        </p:nvSpPr>
        <p:spPr>
          <a:xfrm>
            <a:off x="4211993" y="1779588"/>
            <a:ext cx="504023" cy="2220937"/>
          </a:xfrm>
          <a:prstGeom prst="rightBrace">
            <a:avLst>
              <a:gd name="adj1" fmla="val 3032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4761D73B-C673-4A42-9FF8-A85C75C994A0}"/>
              </a:ext>
            </a:extLst>
          </p:cNvPr>
          <p:cNvSpPr txBox="1"/>
          <p:nvPr/>
        </p:nvSpPr>
        <p:spPr>
          <a:xfrm>
            <a:off x="431471" y="4725144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Výpočet </a:t>
            </a:r>
            <a:r>
              <a:rPr lang="cs-CZ" sz="2400" b="1" i="1" dirty="0">
                <a:solidFill>
                  <a:srgbClr val="E60000"/>
                </a:solidFill>
                <a:latin typeface="+mj-lt"/>
              </a:rPr>
              <a:t>A</a:t>
            </a:r>
            <a:r>
              <a:rPr lang="cs-CZ" sz="2400" b="1" baseline="-25000" dirty="0">
                <a:solidFill>
                  <a:srgbClr val="E60000"/>
                </a:solidFill>
                <a:latin typeface="+mj-lt"/>
              </a:rPr>
              <a:t>E</a:t>
            </a:r>
            <a:r>
              <a:rPr lang="cs-CZ" sz="2400" b="1" dirty="0">
                <a:solidFill>
                  <a:srgbClr val="E60000"/>
                </a:solidFill>
                <a:latin typeface="+mj-lt"/>
              </a:rPr>
              <a:t>, </a:t>
            </a:r>
            <a:r>
              <a:rPr lang="cs-CZ" sz="2400" b="1" i="1" dirty="0">
                <a:solidFill>
                  <a:srgbClr val="E60000"/>
                </a:solidFill>
                <a:latin typeface="+mj-lt"/>
              </a:rPr>
              <a:t>V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D90E1AF9-0106-4EA4-993B-B19392A788F9}"/>
              </a:ext>
            </a:extLst>
          </p:cNvPr>
          <p:cNvSpPr txBox="1"/>
          <p:nvPr/>
        </p:nvSpPr>
        <p:spPr>
          <a:xfrm>
            <a:off x="431471" y="5157192"/>
            <a:ext cx="5148641" cy="1209168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/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podle ČSN EN ISO 9972</a:t>
            </a:r>
          </a:p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podle NZÚ</a:t>
            </a:r>
          </a:p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nelze použít hodnoty podle PENB</a:t>
            </a:r>
          </a:p>
        </p:txBody>
      </p:sp>
      <p:sp>
        <p:nvSpPr>
          <p:cNvPr id="30" name="Line 71">
            <a:extLst>
              <a:ext uri="{FF2B5EF4-FFF2-40B4-BE49-F238E27FC236}">
                <a16:creationId xmlns:a16="http://schemas.microsoft.com/office/drawing/2014/main" xmlns="" id="{4C31A282-80AC-4B52-9757-BC189A0127E1}"/>
              </a:ext>
            </a:extLst>
          </p:cNvPr>
          <p:cNvSpPr>
            <a:spLocks noChangeAspect="1" noChangeShapeType="1"/>
          </p:cNvSpPr>
          <p:nvPr/>
        </p:nvSpPr>
        <p:spPr bwMode="auto">
          <a:xfrm rot="16200000" flipV="1">
            <a:off x="5822887" y="5505179"/>
            <a:ext cx="0" cy="485550"/>
          </a:xfrm>
          <a:prstGeom prst="line">
            <a:avLst/>
          </a:prstGeom>
          <a:noFill/>
          <a:ln w="44450">
            <a:solidFill>
              <a:srgbClr val="E6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sz="240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BD34F6B6-3611-4F2A-B542-4EFB51C3EB71}"/>
              </a:ext>
            </a:extLst>
          </p:cNvPr>
          <p:cNvSpPr txBox="1"/>
          <p:nvPr/>
        </p:nvSpPr>
        <p:spPr>
          <a:xfrm>
            <a:off x="6156176" y="5275672"/>
            <a:ext cx="2772384" cy="821370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/>
          <a:p>
            <a:pPr marL="23812">
              <a:lnSpc>
                <a:spcPct val="105000"/>
              </a:lnSpc>
            </a:pPr>
            <a:r>
              <a:rPr lang="cs-CZ" sz="2400" dirty="0"/>
              <a:t>v budoucnu podle</a:t>
            </a:r>
          </a:p>
          <a:p>
            <a:pPr marL="23812">
              <a:lnSpc>
                <a:spcPct val="105000"/>
              </a:lnSpc>
            </a:pPr>
            <a:r>
              <a:rPr lang="cs-CZ" sz="2400" dirty="0"/>
              <a:t>ČSN 73 0557</a:t>
            </a:r>
          </a:p>
        </p:txBody>
      </p:sp>
    </p:spTree>
    <p:extLst>
      <p:ext uri="{BB962C8B-B14F-4D97-AF65-F5344CB8AC3E}">
        <p14:creationId xmlns:p14="http://schemas.microsoft.com/office/powerpoint/2010/main" val="258632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Změna hodnotící veličiny - důvody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431470" y="2811206"/>
            <a:ext cx="2688797" cy="3246138"/>
            <a:chOff x="431470" y="2811206"/>
            <a:chExt cx="2688797" cy="3246138"/>
          </a:xfrm>
        </p:grpSpPr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71" y="2811206"/>
              <a:ext cx="2688796" cy="180000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431470" y="4611206"/>
              <a:ext cx="2688797" cy="1446138"/>
            </a:xfrm>
            <a:prstGeom prst="rect">
              <a:avLst/>
            </a:prstGeom>
            <a:noFill/>
          </p:spPr>
          <p:txBody>
            <a:bodyPr wrap="square" lIns="0" tIns="216000" rIns="0" bIns="0" rtlCol="0">
              <a:spAutoFit/>
            </a:bodyPr>
            <a:lstStyle/>
            <a:p>
              <a:pPr marL="23812" defTabSz="714375">
                <a:lnSpc>
                  <a:spcPct val="105000"/>
                </a:lnSpc>
              </a:pPr>
              <a:r>
                <a:rPr lang="cs-CZ" sz="2200" i="1" dirty="0" err="1"/>
                <a:t>A</a:t>
              </a:r>
              <a:r>
                <a:rPr lang="cs-CZ" sz="2200" baseline="-25000" dirty="0" err="1"/>
                <a:t>E</a:t>
              </a:r>
              <a:r>
                <a:rPr lang="cs-CZ" sz="2200" dirty="0"/>
                <a:t>/</a:t>
              </a:r>
              <a:r>
                <a:rPr lang="cs-CZ" sz="2200" i="1" dirty="0"/>
                <a:t>V 	= </a:t>
              </a:r>
              <a:r>
                <a:rPr lang="cs-CZ" sz="2200" dirty="0"/>
                <a:t>1.0</a:t>
              </a:r>
              <a:r>
                <a:rPr lang="cs-CZ" sz="2200" i="1" dirty="0"/>
                <a:t>	  </a:t>
              </a:r>
              <a:r>
                <a:rPr lang="cs-CZ" sz="2200" dirty="0"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2</a:t>
              </a:r>
              <a:r>
                <a:rPr lang="cs-CZ" sz="2200" dirty="0">
                  <a:latin typeface="Arial Narrow" panose="020B0606020202030204" pitchFamily="34" charset="0"/>
                </a:rPr>
                <a:t>/m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3</a:t>
              </a:r>
            </a:p>
            <a:p>
              <a:pPr marL="23812" defTabSz="714375">
                <a:lnSpc>
                  <a:spcPct val="105000"/>
                </a:lnSpc>
              </a:pPr>
              <a:endParaRPr lang="cs-CZ" sz="1000" i="1" dirty="0">
                <a:latin typeface="Arial Narrow" panose="020B0606020202030204" pitchFamily="34" charset="0"/>
              </a:endParaRPr>
            </a:p>
            <a:p>
              <a:pPr marL="23812" defTabSz="719138">
                <a:lnSpc>
                  <a:spcPct val="105000"/>
                </a:lnSpc>
              </a:pPr>
              <a:r>
                <a:rPr lang="cs-CZ" sz="2200" i="1" dirty="0"/>
                <a:t>n</a:t>
              </a:r>
              <a:r>
                <a:rPr lang="cs-CZ" sz="2200" baseline="-25000" dirty="0"/>
                <a:t>50</a:t>
              </a:r>
              <a:r>
                <a:rPr lang="cs-CZ" sz="2200" dirty="0"/>
                <a:t> 	= 0.6	  </a:t>
              </a:r>
              <a:r>
                <a:rPr lang="cs-CZ" sz="2200" dirty="0">
                  <a:latin typeface="Arial Narrow" panose="020B0606020202030204" pitchFamily="34" charset="0"/>
                </a:rPr>
                <a:t>h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-1</a:t>
              </a:r>
              <a:endParaRPr lang="cs-CZ" sz="2200" dirty="0">
                <a:latin typeface="Arial Narrow" panose="020B0606020202030204" pitchFamily="34" charset="0"/>
              </a:endParaRPr>
            </a:p>
            <a:p>
              <a:pPr marL="23812" defTabSz="714375">
                <a:lnSpc>
                  <a:spcPct val="105000"/>
                </a:lnSpc>
              </a:pPr>
              <a:r>
                <a:rPr lang="cs-CZ" sz="2200" i="1" dirty="0">
                  <a:solidFill>
                    <a:srgbClr val="E60000"/>
                  </a:solidFill>
                </a:rPr>
                <a:t>q</a:t>
              </a:r>
              <a:r>
                <a:rPr lang="cs-CZ" sz="2200" baseline="-25000" dirty="0">
                  <a:solidFill>
                    <a:srgbClr val="E60000"/>
                  </a:solidFill>
                </a:rPr>
                <a:t>E50</a:t>
              </a:r>
              <a:r>
                <a:rPr lang="cs-CZ" sz="2200" dirty="0">
                  <a:solidFill>
                    <a:srgbClr val="E60000"/>
                  </a:solidFill>
                </a:rPr>
                <a:t> 	= 0.6   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3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/(h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∙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2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528000" y="2811206"/>
            <a:ext cx="2688797" cy="3246138"/>
            <a:chOff x="3443336" y="2811206"/>
            <a:chExt cx="2688797" cy="3246138"/>
          </a:xfrm>
        </p:grpSpPr>
        <p:pic>
          <p:nvPicPr>
            <p:cNvPr id="2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660" y="2811206"/>
              <a:ext cx="2393154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3443336" y="4611206"/>
              <a:ext cx="2688797" cy="1446138"/>
            </a:xfrm>
            <a:prstGeom prst="rect">
              <a:avLst/>
            </a:prstGeom>
            <a:noFill/>
          </p:spPr>
          <p:txBody>
            <a:bodyPr wrap="square" lIns="0" tIns="216000" rIns="0" bIns="0" rtlCol="0">
              <a:spAutoFit/>
            </a:bodyPr>
            <a:lstStyle/>
            <a:p>
              <a:pPr marL="23812" defTabSz="714375">
                <a:lnSpc>
                  <a:spcPct val="105000"/>
                </a:lnSpc>
              </a:pPr>
              <a:r>
                <a:rPr lang="cs-CZ" sz="2200" i="1" dirty="0" err="1"/>
                <a:t>A</a:t>
              </a:r>
              <a:r>
                <a:rPr lang="cs-CZ" sz="2200" baseline="-25000" dirty="0" err="1"/>
                <a:t>E</a:t>
              </a:r>
              <a:r>
                <a:rPr lang="cs-CZ" sz="2200" dirty="0"/>
                <a:t>/</a:t>
              </a:r>
              <a:r>
                <a:rPr lang="cs-CZ" sz="2200" i="1" dirty="0"/>
                <a:t>V 	= </a:t>
              </a:r>
              <a:r>
                <a:rPr lang="cs-CZ" sz="2200" dirty="0"/>
                <a:t>0.56</a:t>
              </a:r>
              <a:r>
                <a:rPr lang="cs-CZ" sz="2200" i="1" dirty="0"/>
                <a:t> </a:t>
              </a:r>
              <a:r>
                <a:rPr lang="cs-CZ" sz="2200" dirty="0"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2</a:t>
              </a:r>
              <a:r>
                <a:rPr lang="cs-CZ" sz="2200" dirty="0">
                  <a:latin typeface="Arial Narrow" panose="020B0606020202030204" pitchFamily="34" charset="0"/>
                </a:rPr>
                <a:t>/m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3</a:t>
              </a:r>
            </a:p>
            <a:p>
              <a:pPr marL="23812" defTabSz="714375">
                <a:lnSpc>
                  <a:spcPct val="105000"/>
                </a:lnSpc>
              </a:pPr>
              <a:endParaRPr lang="cs-CZ" sz="1000" i="1" dirty="0">
                <a:latin typeface="Arial Narrow" panose="020B0606020202030204" pitchFamily="34" charset="0"/>
              </a:endParaRPr>
            </a:p>
            <a:p>
              <a:pPr marL="23812" defTabSz="719138">
                <a:lnSpc>
                  <a:spcPct val="105000"/>
                </a:lnSpc>
              </a:pPr>
              <a:r>
                <a:rPr lang="cs-CZ" sz="2200" i="1" dirty="0"/>
                <a:t>n</a:t>
              </a:r>
              <a:r>
                <a:rPr lang="cs-CZ" sz="2200" baseline="-25000" dirty="0"/>
                <a:t>50</a:t>
              </a:r>
              <a:r>
                <a:rPr lang="cs-CZ" sz="2200" dirty="0"/>
                <a:t> 	= 0.6	  </a:t>
              </a:r>
              <a:r>
                <a:rPr lang="cs-CZ" sz="2200" dirty="0">
                  <a:latin typeface="Arial Narrow" panose="020B0606020202030204" pitchFamily="34" charset="0"/>
                </a:rPr>
                <a:t>h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-1</a:t>
              </a:r>
              <a:endParaRPr lang="cs-CZ" sz="2200" dirty="0">
                <a:latin typeface="Arial Narrow" panose="020B0606020202030204" pitchFamily="34" charset="0"/>
              </a:endParaRPr>
            </a:p>
            <a:p>
              <a:pPr marL="23812" defTabSz="714375">
                <a:lnSpc>
                  <a:spcPct val="105000"/>
                </a:lnSpc>
              </a:pPr>
              <a:r>
                <a:rPr lang="cs-CZ" sz="2200" i="1" dirty="0">
                  <a:solidFill>
                    <a:srgbClr val="E60000"/>
                  </a:solidFill>
                </a:rPr>
                <a:t>q</a:t>
              </a:r>
              <a:r>
                <a:rPr lang="cs-CZ" sz="2200" baseline="-25000" dirty="0">
                  <a:solidFill>
                    <a:srgbClr val="E60000"/>
                  </a:solidFill>
                </a:rPr>
                <a:t>E50</a:t>
              </a:r>
              <a:r>
                <a:rPr lang="cs-CZ" sz="2200" dirty="0">
                  <a:solidFill>
                    <a:srgbClr val="E60000"/>
                  </a:solidFill>
                </a:rPr>
                <a:t> 	= 1.1   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3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/(h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∙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2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383778" y="2811207"/>
            <a:ext cx="2688797" cy="3246137"/>
            <a:chOff x="6192206" y="2811207"/>
            <a:chExt cx="2688797" cy="3246137"/>
          </a:xfrm>
        </p:grpSpPr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2206" y="2811207"/>
              <a:ext cx="2557158" cy="1800000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6192206" y="4611206"/>
              <a:ext cx="2688797" cy="1446138"/>
            </a:xfrm>
            <a:prstGeom prst="rect">
              <a:avLst/>
            </a:prstGeom>
            <a:noFill/>
          </p:spPr>
          <p:txBody>
            <a:bodyPr wrap="square" lIns="0" tIns="216000" rIns="0" bIns="0" rtlCol="0">
              <a:spAutoFit/>
            </a:bodyPr>
            <a:lstStyle/>
            <a:p>
              <a:pPr marL="23812" defTabSz="714375">
                <a:lnSpc>
                  <a:spcPct val="105000"/>
                </a:lnSpc>
              </a:pPr>
              <a:r>
                <a:rPr lang="cs-CZ" sz="2200" i="1" dirty="0" err="1"/>
                <a:t>A</a:t>
              </a:r>
              <a:r>
                <a:rPr lang="cs-CZ" sz="2200" baseline="-25000" dirty="0" err="1"/>
                <a:t>E</a:t>
              </a:r>
              <a:r>
                <a:rPr lang="cs-CZ" sz="2200" dirty="0"/>
                <a:t>/</a:t>
              </a:r>
              <a:r>
                <a:rPr lang="cs-CZ" sz="2200" i="1" dirty="0"/>
                <a:t>V 	= </a:t>
              </a:r>
              <a:r>
                <a:rPr lang="cs-CZ" sz="2200" dirty="0"/>
                <a:t>0.18</a:t>
              </a:r>
              <a:r>
                <a:rPr lang="cs-CZ" sz="2200" i="1" dirty="0"/>
                <a:t> </a:t>
              </a:r>
              <a:r>
                <a:rPr lang="cs-CZ" sz="2200" dirty="0"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2</a:t>
              </a:r>
              <a:r>
                <a:rPr lang="cs-CZ" sz="2200" dirty="0">
                  <a:latin typeface="Arial Narrow" panose="020B0606020202030204" pitchFamily="34" charset="0"/>
                </a:rPr>
                <a:t>/m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3</a:t>
              </a:r>
            </a:p>
            <a:p>
              <a:pPr marL="23812" defTabSz="714375">
                <a:lnSpc>
                  <a:spcPct val="105000"/>
                </a:lnSpc>
              </a:pPr>
              <a:endParaRPr lang="cs-CZ" sz="1000" i="1" dirty="0">
                <a:latin typeface="Arial Narrow" panose="020B0606020202030204" pitchFamily="34" charset="0"/>
              </a:endParaRPr>
            </a:p>
            <a:p>
              <a:pPr marL="23812" defTabSz="719138">
                <a:lnSpc>
                  <a:spcPct val="105000"/>
                </a:lnSpc>
              </a:pPr>
              <a:r>
                <a:rPr lang="cs-CZ" sz="2200" i="1" dirty="0"/>
                <a:t>n</a:t>
              </a:r>
              <a:r>
                <a:rPr lang="cs-CZ" sz="2200" baseline="-25000" dirty="0"/>
                <a:t>50</a:t>
              </a:r>
              <a:r>
                <a:rPr lang="cs-CZ" sz="2200" dirty="0"/>
                <a:t> 	= 0.6	  </a:t>
              </a:r>
              <a:r>
                <a:rPr lang="cs-CZ" sz="2200" dirty="0">
                  <a:latin typeface="Arial Narrow" panose="020B0606020202030204" pitchFamily="34" charset="0"/>
                </a:rPr>
                <a:t>h</a:t>
              </a:r>
              <a:r>
                <a:rPr lang="cs-CZ" sz="2200" baseline="30000" dirty="0">
                  <a:latin typeface="Arial Narrow" panose="020B0606020202030204" pitchFamily="34" charset="0"/>
                </a:rPr>
                <a:t>-1</a:t>
              </a:r>
              <a:endParaRPr lang="cs-CZ" sz="2200" dirty="0">
                <a:latin typeface="Arial Narrow" panose="020B0606020202030204" pitchFamily="34" charset="0"/>
              </a:endParaRPr>
            </a:p>
            <a:p>
              <a:pPr marL="23812" defTabSz="714375">
                <a:lnSpc>
                  <a:spcPct val="105000"/>
                </a:lnSpc>
              </a:pPr>
              <a:r>
                <a:rPr lang="cs-CZ" sz="2200" i="1" dirty="0">
                  <a:solidFill>
                    <a:srgbClr val="E60000"/>
                  </a:solidFill>
                </a:rPr>
                <a:t>q</a:t>
              </a:r>
              <a:r>
                <a:rPr lang="cs-CZ" sz="2200" baseline="-25000" dirty="0">
                  <a:solidFill>
                    <a:srgbClr val="E60000"/>
                  </a:solidFill>
                </a:rPr>
                <a:t>E50</a:t>
              </a:r>
              <a:r>
                <a:rPr lang="cs-CZ" sz="2200" dirty="0">
                  <a:solidFill>
                    <a:srgbClr val="E60000"/>
                  </a:solidFill>
                </a:rPr>
                <a:t> 	= 3.3   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3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/(h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∙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m</a:t>
              </a:r>
              <a:r>
                <a:rPr lang="cs-CZ" sz="2200" baseline="300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2</a:t>
              </a:r>
              <a:r>
                <a:rPr lang="cs-CZ" sz="2200" dirty="0">
                  <a:solidFill>
                    <a:srgbClr val="E6000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6FF6A8AA-E562-4E3C-B2AB-2FA7F52F67DE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2FE9D67-424C-4DD2-AF75-163C9C8B9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57" y="1707504"/>
            <a:ext cx="870754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Změna hodnotící veličiny – limitní hodnoty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6FF6A8AA-E562-4E3C-B2AB-2FA7F52F67DE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graphicFrame>
        <p:nvGraphicFramePr>
          <p:cNvPr id="16" name="Group 45">
            <a:extLst>
              <a:ext uri="{FF2B5EF4-FFF2-40B4-BE49-F238E27FC236}">
                <a16:creationId xmlns:a16="http://schemas.microsoft.com/office/drawing/2014/main" xmlns="" id="{B7ACEE32-6B74-4EE5-AE75-A65061C5A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55824"/>
              </p:ext>
            </p:extLst>
          </p:nvPr>
        </p:nvGraphicFramePr>
        <p:xfrm>
          <a:off x="431471" y="1718499"/>
          <a:ext cx="8477086" cy="3857461"/>
        </p:xfrm>
        <a:graphic>
          <a:graphicData uri="http://schemas.openxmlformats.org/drawingml/2006/table">
            <a:tbl>
              <a:tblPr/>
              <a:tblGrid>
                <a:gridCol w="5085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392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Převažující způsob větrání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cs-CZ" sz="2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E5</a:t>
                      </a:r>
                      <a:r>
                        <a:rPr kumimoji="0" lang="en-GB" sz="2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cs-CZ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/(h·m</a:t>
                      </a:r>
                      <a:r>
                        <a:rPr kumimoji="0" lang="cs-CZ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E6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požad</a:t>
                      </a:r>
                      <a:r>
                        <a:rPr kumimoji="0" lang="cs-CZ" sz="2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charset="0"/>
                        </a:rPr>
                        <a:t>. h.</a:t>
                      </a:r>
                      <a:endParaRPr kumimoji="0" lang="en-GB" sz="2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E6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doporuč. h.</a:t>
                      </a:r>
                      <a:endParaRPr kumimoji="0" lang="en-GB" sz="2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0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Přirozené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0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Nucené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0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Nucené se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ZZT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en-GB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Nucené se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ZZT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 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Výjimka - platí pro budovy s </a:t>
                      </a:r>
                      <a:r>
                        <a:rPr kumimoji="0" lang="cs-CZ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≥ 1 500 m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do 1.12.2030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5440349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0C5EA5C9-A7B8-4424-B43E-79BCD04BA490}"/>
              </a:ext>
            </a:extLst>
          </p:cNvPr>
          <p:cNvSpPr txBox="1"/>
          <p:nvPr/>
        </p:nvSpPr>
        <p:spPr>
          <a:xfrm>
            <a:off x="431471" y="5731733"/>
            <a:ext cx="8641104" cy="433571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/>
          <a:p>
            <a:pPr marL="276225" indent="-252413">
              <a:lnSpc>
                <a:spcPct val="105000"/>
              </a:lnSpc>
              <a:buFont typeface="Arial" pitchFamily="34" charset="0"/>
              <a:buChar char="•"/>
            </a:pPr>
            <a:r>
              <a:rPr lang="cs-CZ" sz="2400" dirty="0"/>
              <a:t>podobnost s limit. hodnotami podle ČSN 73 0540-2: 2011 ...</a:t>
            </a:r>
          </a:p>
        </p:txBody>
      </p:sp>
    </p:spTree>
    <p:extLst>
      <p:ext uri="{BB962C8B-B14F-4D97-AF65-F5344CB8AC3E}">
        <p14:creationId xmlns:p14="http://schemas.microsoft.com/office/powerpoint/2010/main" val="137308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CFCA1C87-3A5E-44F6-B475-D12A7785AC14}"/>
              </a:ext>
            </a:extLst>
          </p:cNvPr>
          <p:cNvSpPr>
            <a:spLocks noChangeAspect="1"/>
          </p:cNvSpPr>
          <p:nvPr/>
        </p:nvSpPr>
        <p:spPr>
          <a:xfrm>
            <a:off x="467624" y="1653820"/>
            <a:ext cx="720000" cy="720000"/>
          </a:xfrm>
          <a:prstGeom prst="ellipse">
            <a:avLst/>
          </a:prstGeom>
          <a:solidFill>
            <a:srgbClr val="F4B6AA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4DB820CF-8603-448C-8AD5-FB1B880E3872}"/>
              </a:ext>
            </a:extLst>
          </p:cNvPr>
          <p:cNvSpPr/>
          <p:nvPr/>
        </p:nvSpPr>
        <p:spPr>
          <a:xfrm>
            <a:off x="1331496" y="1653820"/>
            <a:ext cx="1005304" cy="720000"/>
          </a:xfrm>
          <a:prstGeom prst="roundRect">
            <a:avLst>
              <a:gd name="adj" fmla="val 37834"/>
            </a:avLst>
          </a:prstGeom>
          <a:solidFill>
            <a:srgbClr val="F4B6AA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t="1" r="88885" b="-32730"/>
          <a:stretch/>
        </p:blipFill>
        <p:spPr>
          <a:xfrm>
            <a:off x="611495" y="1783935"/>
            <a:ext cx="1800230" cy="54006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xmlns="" id="{62B3DD99-2CB5-4F8C-8B7D-118294DE7AEA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827624" y="2373820"/>
            <a:ext cx="0" cy="1271204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80A245BD-0A74-41AF-A37E-4F58CA2D87CD}"/>
              </a:ext>
            </a:extLst>
          </p:cNvPr>
          <p:cNvSpPr txBox="1"/>
          <p:nvPr/>
        </p:nvSpPr>
        <p:spPr>
          <a:xfrm>
            <a:off x="415465" y="3645024"/>
            <a:ext cx="4068519" cy="2760362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skutečná hodnota</a:t>
            </a:r>
            <a:endParaRPr lang="cs-CZ" baseline="30000" dirty="0"/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zjišťuje se měřením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výsledek </a:t>
            </a:r>
            <a:r>
              <a:rPr lang="cs-CZ" dirty="0" err="1"/>
              <a:t>zk</a:t>
            </a:r>
            <a:r>
              <a:rPr lang="cs-CZ" dirty="0"/>
              <a:t>. průvzdušnosti „</a:t>
            </a:r>
            <a:r>
              <a:rPr lang="cs-CZ" dirty="0" err="1"/>
              <a:t>blower</a:t>
            </a:r>
            <a:r>
              <a:rPr lang="cs-CZ" dirty="0"/>
              <a:t> </a:t>
            </a:r>
            <a:r>
              <a:rPr lang="cs-CZ" dirty="0" err="1"/>
              <a:t>door</a:t>
            </a:r>
            <a:r>
              <a:rPr lang="cs-CZ" dirty="0"/>
              <a:t> test“</a:t>
            </a:r>
          </a:p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b="1" dirty="0">
                <a:solidFill>
                  <a:srgbClr val="E60000"/>
                </a:solidFill>
                <a:sym typeface="Wingdings 3" panose="05040102010807070707" pitchFamily="18" charset="2"/>
              </a:rPr>
              <a:t>	</a:t>
            </a:r>
            <a:endParaRPr lang="cs-CZ" dirty="0"/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ČSN EN ISO 9972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ČSN 73 0557 (v přípravě)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xmlns="" id="{122300E3-C5B5-4E57-A1AC-33B2C2A7AA67}"/>
              </a:ext>
            </a:extLst>
          </p:cNvPr>
          <p:cNvCxnSpPr>
            <a:cxnSpLocks/>
          </p:cNvCxnSpPr>
          <p:nvPr/>
        </p:nvCxnSpPr>
        <p:spPr>
          <a:xfrm>
            <a:off x="2361256" y="2005332"/>
            <a:ext cx="2426768" cy="0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690339B1-A899-43BF-8CA4-85FDBB2C5C4B}"/>
              </a:ext>
            </a:extLst>
          </p:cNvPr>
          <p:cNvSpPr txBox="1"/>
          <p:nvPr/>
        </p:nvSpPr>
        <p:spPr>
          <a:xfrm>
            <a:off x="4788024" y="1676750"/>
            <a:ext cx="4176021" cy="2760362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požadovaná hodnota</a:t>
            </a:r>
            <a:endParaRPr lang="cs-CZ" baseline="30000" dirty="0"/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vypočítá se individuálně pro každou budovu 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z jiného indikátoru (</a:t>
            </a:r>
            <a:r>
              <a:rPr lang="cs-CZ" i="1" dirty="0"/>
              <a:t>q</a:t>
            </a:r>
            <a:r>
              <a:rPr lang="cs-CZ" baseline="-25000" dirty="0"/>
              <a:t>E,50, RQ</a:t>
            </a:r>
            <a:r>
              <a:rPr lang="cs-CZ" dirty="0"/>
              <a:t>)</a:t>
            </a:r>
          </a:p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b="1" dirty="0">
                <a:solidFill>
                  <a:srgbClr val="E60000"/>
                </a:solidFill>
                <a:sym typeface="Wingdings 3" panose="05040102010807070707" pitchFamily="18" charset="2"/>
              </a:rPr>
              <a:t>	</a:t>
            </a:r>
            <a:endParaRPr lang="cs-CZ" dirty="0"/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ČSN 73 0540-2: 2025</a:t>
            </a:r>
          </a:p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ČSN 73 0557 (v přípravě)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FA41D676-9C39-4FD4-BEA1-16D18AB19D6D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AC66FBD3-21D3-4159-9C5F-800D9A8C6F1D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Změna způsobu hodnocení</a:t>
            </a:r>
          </a:p>
        </p:txBody>
      </p:sp>
    </p:spTree>
    <p:extLst>
      <p:ext uri="{BB962C8B-B14F-4D97-AF65-F5344CB8AC3E}">
        <p14:creationId xmlns:p14="http://schemas.microsoft.com/office/powerpoint/2010/main" val="75649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xmlns="" id="{6CE95897-5E13-4730-A099-083DE5FD6FB0}"/>
              </a:ext>
            </a:extLst>
          </p:cNvPr>
          <p:cNvSpPr/>
          <p:nvPr/>
        </p:nvSpPr>
        <p:spPr>
          <a:xfrm rot="10800000">
            <a:off x="5598620" y="1695436"/>
            <a:ext cx="1024053" cy="540067"/>
          </a:xfrm>
          <a:prstGeom prst="roundRect">
            <a:avLst>
              <a:gd name="adj" fmla="val 27481"/>
            </a:avLst>
          </a:prstGeom>
          <a:solidFill>
            <a:srgbClr val="F4B6AA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/>
          <a:srcRect t="1" r="88885" b="-32730"/>
          <a:stretch/>
        </p:blipFill>
        <p:spPr>
          <a:xfrm>
            <a:off x="611495" y="1695436"/>
            <a:ext cx="1800230" cy="540067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xmlns="" id="{122300E3-C5B5-4E57-A1AC-33B2C2A7AA67}"/>
              </a:ext>
            </a:extLst>
          </p:cNvPr>
          <p:cNvCxnSpPr>
            <a:cxnSpLocks/>
          </p:cNvCxnSpPr>
          <p:nvPr/>
        </p:nvCxnSpPr>
        <p:spPr>
          <a:xfrm>
            <a:off x="2361256" y="1916833"/>
            <a:ext cx="1490664" cy="0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xmlns="" id="{E3ED6540-D975-4AD0-803A-B0A480402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97018"/>
              </p:ext>
            </p:extLst>
          </p:nvPr>
        </p:nvGraphicFramePr>
        <p:xfrm>
          <a:off x="3923928" y="1484784"/>
          <a:ext cx="2698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9" name="Equation" r:id="rId5" imgW="1079032" imgH="342751" progId="Equation.DSMT4">
                  <p:embed/>
                </p:oleObj>
              </mc:Choice>
              <mc:Fallback>
                <p:oleObj name="Equation" r:id="rId5" imgW="1079032" imgH="342751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xmlns="" id="{E3ED6540-D975-4AD0-803A-B0A480402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484784"/>
                        <a:ext cx="26987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Group 45">
            <a:extLst>
              <a:ext uri="{FF2B5EF4-FFF2-40B4-BE49-F238E27FC236}">
                <a16:creationId xmlns:a16="http://schemas.microsoft.com/office/drawing/2014/main" xmlns="" id="{FA159361-C608-44A0-A392-6766B80DA9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466" y="2564904"/>
          <a:ext cx="8477086" cy="3857461"/>
        </p:xfrm>
        <a:graphic>
          <a:graphicData uri="http://schemas.openxmlformats.org/drawingml/2006/table">
            <a:tbl>
              <a:tblPr/>
              <a:tblGrid>
                <a:gridCol w="5085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392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Převažující způsob větrání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cs-CZ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E5</a:t>
                      </a:r>
                      <a:r>
                        <a:rPr kumimoji="0" lang="en-GB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/(h·m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požad</a:t>
                      </a:r>
                      <a:r>
                        <a:rPr kumimoji="0" lang="cs-CZ" sz="2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h.</a:t>
                      </a:r>
                      <a:endParaRPr kumimoji="0" lang="en-GB" sz="2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doporuč. h.</a:t>
                      </a:r>
                      <a:endParaRPr kumimoji="0" lang="en-GB" sz="2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0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Přirozené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0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Nucené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0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Nucené se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ZZT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en-GB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Nucené se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ZZT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 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38100" cap="flat" cmpd="sng" algn="ctr">
                      <a:solidFill>
                        <a:srgbClr val="E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Výjimka - platí pro budovy s </a:t>
                      </a:r>
                      <a:r>
                        <a:rPr kumimoji="0" lang="cs-CZ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≥ 1 500 m</a:t>
                      </a:r>
                      <a:r>
                        <a:rPr kumimoji="0" lang="cs-CZ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do 1.12.2030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5440349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7E2B21F4-DD90-4405-A985-D24A0BD7D689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B238E8A7-E255-40BA-AE15-0E020C739136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Změna způsobu hodnocení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xmlns="" id="{62B3DD99-2CB5-4F8C-8B7D-118294DE7AEA}"/>
              </a:ext>
            </a:extLst>
          </p:cNvPr>
          <p:cNvCxnSpPr>
            <a:cxnSpLocks/>
          </p:cNvCxnSpPr>
          <p:nvPr/>
        </p:nvCxnSpPr>
        <p:spPr>
          <a:xfrm>
            <a:off x="6084176" y="2235503"/>
            <a:ext cx="0" cy="761449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9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xmlns="" id="{62B3DD99-2CB5-4F8C-8B7D-118294DE7AEA}"/>
              </a:ext>
            </a:extLst>
          </p:cNvPr>
          <p:cNvCxnSpPr>
            <a:cxnSpLocks/>
          </p:cNvCxnSpPr>
          <p:nvPr/>
        </p:nvCxnSpPr>
        <p:spPr>
          <a:xfrm>
            <a:off x="6084168" y="2235503"/>
            <a:ext cx="0" cy="617433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80A245BD-0A74-41AF-A37E-4F58CA2D87CD}"/>
              </a:ext>
            </a:extLst>
          </p:cNvPr>
          <p:cNvSpPr txBox="1"/>
          <p:nvPr/>
        </p:nvSpPr>
        <p:spPr>
          <a:xfrm>
            <a:off x="3995936" y="2938503"/>
            <a:ext cx="4068519" cy="821370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>
                <a:solidFill>
                  <a:srgbClr val="E60000"/>
                </a:solidFill>
              </a:rPr>
              <a:t>budovy s </a:t>
            </a:r>
            <a:r>
              <a:rPr lang="cs-CZ" i="1" dirty="0">
                <a:solidFill>
                  <a:srgbClr val="E60000"/>
                </a:solidFill>
              </a:rPr>
              <a:t>V</a:t>
            </a:r>
            <a:r>
              <a:rPr lang="cs-CZ" dirty="0">
                <a:solidFill>
                  <a:srgbClr val="E60000"/>
                </a:solidFill>
              </a:rPr>
              <a:t> &lt; 1 500 m</a:t>
            </a:r>
            <a:r>
              <a:rPr lang="cs-CZ" baseline="30000" dirty="0">
                <a:solidFill>
                  <a:srgbClr val="E60000"/>
                </a:solidFill>
              </a:rPr>
              <a:t>3</a:t>
            </a:r>
            <a:r>
              <a:rPr lang="cs-CZ" dirty="0">
                <a:solidFill>
                  <a:srgbClr val="E60000"/>
                </a:solidFill>
              </a:rPr>
              <a:t> </a:t>
            </a:r>
            <a:r>
              <a:rPr lang="cs-CZ" dirty="0"/>
              <a:t>připouští se zjednodušeně: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xmlns="" id="{7D3B07B6-6D5F-4681-BA16-BDDCF7530FBF}"/>
              </a:ext>
            </a:extLst>
          </p:cNvPr>
          <p:cNvSpPr txBox="1"/>
          <p:nvPr/>
        </p:nvSpPr>
        <p:spPr>
          <a:xfrm>
            <a:off x="3995936" y="4869160"/>
            <a:ext cx="4068519" cy="433571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>
                <a:solidFill>
                  <a:srgbClr val="E60000"/>
                </a:solidFill>
              </a:rPr>
              <a:t>budovy s </a:t>
            </a:r>
            <a:r>
              <a:rPr lang="cs-CZ" i="1" dirty="0">
                <a:solidFill>
                  <a:srgbClr val="E60000"/>
                </a:solidFill>
              </a:rPr>
              <a:t>V</a:t>
            </a:r>
            <a:r>
              <a:rPr lang="cs-CZ" dirty="0">
                <a:solidFill>
                  <a:srgbClr val="E60000"/>
                </a:solidFill>
              </a:rPr>
              <a:t> ≥ 1 500 m</a:t>
            </a:r>
            <a:r>
              <a:rPr lang="cs-CZ" baseline="30000" dirty="0">
                <a:solidFill>
                  <a:srgbClr val="E60000"/>
                </a:solidFill>
              </a:rPr>
              <a:t>3</a:t>
            </a: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xmlns="" id="{52A3C25A-F234-4716-803D-FB31106D0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51903"/>
              </p:ext>
            </p:extLst>
          </p:nvPr>
        </p:nvGraphicFramePr>
        <p:xfrm>
          <a:off x="4453217" y="3795886"/>
          <a:ext cx="2000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5" name="Equation" r:id="rId3" imgW="799920" imgH="342720" progId="Equation.DSMT4">
                  <p:embed/>
                </p:oleObj>
              </mc:Choice>
              <mc:Fallback>
                <p:oleObj name="Equation" r:id="rId3" imgW="799920" imgH="34272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xmlns="" id="{52A3C25A-F234-4716-803D-FB31106D02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217" y="3795886"/>
                        <a:ext cx="20002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9F062C72-FBCC-4E38-AC0A-6FCB5798D08C}"/>
              </a:ext>
            </a:extLst>
          </p:cNvPr>
          <p:cNvSpPr txBox="1"/>
          <p:nvPr/>
        </p:nvSpPr>
        <p:spPr>
          <a:xfrm>
            <a:off x="5148064" y="5301208"/>
            <a:ext cx="3960440" cy="1209168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dirty="0"/>
              <a:t>výpočet</a:t>
            </a:r>
          </a:p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dirty="0"/>
              <a:t>ČSN EN ISO 9972</a:t>
            </a:r>
          </a:p>
          <a:p>
            <a:pPr marL="23812" indent="0">
              <a:buNone/>
              <a:tabLst>
                <a:tab pos="1619250" algn="l"/>
                <a:tab pos="1971675" algn="l"/>
              </a:tabLst>
            </a:pPr>
            <a:r>
              <a:rPr lang="cs-CZ" dirty="0"/>
              <a:t>ČSN 73 0557 (v přípravě)</a:t>
            </a:r>
          </a:p>
        </p:txBody>
      </p:sp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xmlns="" id="{C6D6315F-E7BD-41FF-BD61-E77D5CC0C6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53217" y="5445224"/>
          <a:ext cx="539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6" name="Equation" r:id="rId5" imgW="215640" imgH="342720" progId="Equation.DSMT4">
                  <p:embed/>
                </p:oleObj>
              </mc:Choice>
              <mc:Fallback>
                <p:oleObj name="Equation" r:id="rId5" imgW="215640" imgH="342720" progId="Equation.DSMT4">
                  <p:embed/>
                  <p:pic>
                    <p:nvPicPr>
                      <p:cNvPr id="21" name="Objekt 20">
                        <a:extLst>
                          <a:ext uri="{FF2B5EF4-FFF2-40B4-BE49-F238E27FC236}">
                            <a16:creationId xmlns:a16="http://schemas.microsoft.com/office/drawing/2014/main" xmlns="" id="{C6D6315F-E7BD-41FF-BD61-E77D5CC0C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217" y="5445224"/>
                        <a:ext cx="5397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9C08B279-8408-4D46-9E39-6CECC7942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93" y="3095225"/>
            <a:ext cx="1882157" cy="12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3216058-2F35-437D-8782-ABBAF8154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79" y="5013176"/>
            <a:ext cx="1673333" cy="12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5C9BA47-AB03-498F-9E06-D38060EA27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506" y="5019836"/>
            <a:ext cx="1793333" cy="1260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DB9B9E49-1248-4A0B-8D14-A4166A2EB9A4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0F17A3AD-ADEB-4C77-BB64-7CB24D9898BC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Změna způsobu hodnocení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xmlns="" id="{B5AFDF78-5DF9-40C8-AEE8-A9251751B095}"/>
              </a:ext>
            </a:extLst>
          </p:cNvPr>
          <p:cNvSpPr/>
          <p:nvPr/>
        </p:nvSpPr>
        <p:spPr>
          <a:xfrm rot="10800000">
            <a:off x="5598620" y="1695436"/>
            <a:ext cx="1024053" cy="540067"/>
          </a:xfrm>
          <a:prstGeom prst="roundRect">
            <a:avLst>
              <a:gd name="adj" fmla="val 27481"/>
            </a:avLst>
          </a:prstGeom>
          <a:solidFill>
            <a:srgbClr val="F4B6AA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xmlns="" id="{0A4409E4-158E-4C24-84D3-B4EBC6A2B1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88885" b="-32730"/>
          <a:stretch/>
        </p:blipFill>
        <p:spPr>
          <a:xfrm>
            <a:off x="611495" y="1695436"/>
            <a:ext cx="1800230" cy="540067"/>
          </a:xfrm>
          <a:prstGeom prst="rect">
            <a:avLst/>
          </a:prstGeom>
        </p:spPr>
      </p:pic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xmlns="" id="{0F8D7E2D-4C2E-4D78-9E75-F960B8A027ED}"/>
              </a:ext>
            </a:extLst>
          </p:cNvPr>
          <p:cNvCxnSpPr>
            <a:cxnSpLocks/>
          </p:cNvCxnSpPr>
          <p:nvPr/>
        </p:nvCxnSpPr>
        <p:spPr>
          <a:xfrm>
            <a:off x="2361256" y="1916833"/>
            <a:ext cx="1490664" cy="0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kt 31">
            <a:extLst>
              <a:ext uri="{FF2B5EF4-FFF2-40B4-BE49-F238E27FC236}">
                <a16:creationId xmlns:a16="http://schemas.microsoft.com/office/drawing/2014/main" xmlns="" id="{91AF233E-288F-43A2-91DE-0816501C5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6761"/>
              </p:ext>
            </p:extLst>
          </p:nvPr>
        </p:nvGraphicFramePr>
        <p:xfrm>
          <a:off x="3923928" y="1484784"/>
          <a:ext cx="2698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7" name="Equation" r:id="rId11" imgW="1079032" imgH="342751" progId="Equation.DSMT4">
                  <p:embed/>
                </p:oleObj>
              </mc:Choice>
              <mc:Fallback>
                <p:oleObj name="Equation" r:id="rId11" imgW="1079032" imgH="342751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xmlns="" id="{E3ED6540-D975-4AD0-803A-B0A480402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484784"/>
                        <a:ext cx="26987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31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7469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44000" rIns="0" bIns="108000" rtlCol="0">
            <a:spAutoFit/>
          </a:bodyPr>
          <a:lstStyle/>
          <a:p>
            <a:r>
              <a:rPr lang="cs-CZ" sz="3200" b="1" dirty="0">
                <a:solidFill>
                  <a:srgbClr val="5F5F5F"/>
                </a:solidFill>
                <a:latin typeface="+mj-lt"/>
              </a:rPr>
              <a:t>ČSN 73 0540-2: 2025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91847461-A823-4959-851D-3AB25DE2E8A0}"/>
              </a:ext>
            </a:extLst>
          </p:cNvPr>
          <p:cNvSpPr/>
          <p:nvPr/>
        </p:nvSpPr>
        <p:spPr>
          <a:xfrm>
            <a:off x="536571" y="1650847"/>
            <a:ext cx="1800229" cy="720000"/>
          </a:xfrm>
          <a:prstGeom prst="roundRect">
            <a:avLst>
              <a:gd name="adj" fmla="val 15747"/>
            </a:avLst>
          </a:prstGeom>
          <a:solidFill>
            <a:srgbClr val="F4B6AA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/>
          <a:srcRect t="1" r="88885" b="-32730"/>
          <a:stretch/>
        </p:blipFill>
        <p:spPr>
          <a:xfrm>
            <a:off x="611495" y="1780962"/>
            <a:ext cx="1800230" cy="54006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xmlns="" id="{62B3DD99-2CB5-4F8C-8B7D-118294DE7AEA}"/>
              </a:ext>
            </a:extLst>
          </p:cNvPr>
          <p:cNvCxnSpPr>
            <a:cxnSpLocks/>
          </p:cNvCxnSpPr>
          <p:nvPr/>
        </p:nvCxnSpPr>
        <p:spPr>
          <a:xfrm>
            <a:off x="1331640" y="2383902"/>
            <a:ext cx="0" cy="373585"/>
          </a:xfrm>
          <a:prstGeom prst="straightConnector1">
            <a:avLst/>
          </a:prstGeom>
          <a:ln w="28575">
            <a:solidFill>
              <a:srgbClr val="D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2674A3B2-420E-49D7-871E-85530F02F96D}"/>
              </a:ext>
            </a:extLst>
          </p:cNvPr>
          <p:cNvSpPr txBox="1"/>
          <p:nvPr/>
        </p:nvSpPr>
        <p:spPr>
          <a:xfrm>
            <a:off x="415465" y="2756742"/>
            <a:ext cx="8044961" cy="2760490"/>
          </a:xfrm>
          <a:prstGeom prst="rect">
            <a:avLst/>
          </a:prstGeom>
          <a:noFill/>
        </p:spPr>
        <p:txBody>
          <a:bodyPr wrap="square" lIns="108000" tIns="72000" rIns="0" bIns="0" rtlCol="0">
            <a:spAutoFit/>
          </a:bodyPr>
          <a:lstStyle>
            <a:defPPr>
              <a:defRPr lang="cs-CZ"/>
            </a:defPPr>
            <a:lvl1pPr marL="276225" indent="-252413">
              <a:lnSpc>
                <a:spcPct val="105000"/>
              </a:lnSpc>
              <a:buFont typeface="Arial" pitchFamily="34" charset="0"/>
              <a:buChar char="•"/>
              <a:defRPr sz="2400"/>
            </a:lvl1pPr>
          </a:lstStyle>
          <a:p>
            <a:pPr>
              <a:tabLst>
                <a:tab pos="1619250" algn="l"/>
                <a:tab pos="1971675" algn="l"/>
              </a:tabLst>
            </a:pPr>
            <a:r>
              <a:rPr lang="cs-CZ" dirty="0"/>
              <a:t>podmínka platí pro: </a:t>
            </a:r>
          </a:p>
          <a:p>
            <a:pPr>
              <a:tabLst>
                <a:tab pos="1619250" algn="l"/>
                <a:tab pos="1971675" algn="l"/>
              </a:tabLst>
            </a:pPr>
            <a:endParaRPr lang="cs-CZ" sz="1200" dirty="0"/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/>
              <a:t>všechny nové budovy s upravovaným prostředím</a:t>
            </a:r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endParaRPr lang="cs-CZ" sz="1200" dirty="0"/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/>
              <a:t>změny staveb s upravovaným prostředím           pokud došlo ke změně způsobu větrání</a:t>
            </a:r>
          </a:p>
          <a:p>
            <a:pPr marL="628650">
              <a:buFont typeface="Arial" pitchFamily="34" charset="0"/>
              <a:buChar char="−"/>
              <a:tabLst>
                <a:tab pos="1619250" algn="l"/>
                <a:tab pos="1971675" algn="l"/>
              </a:tabLst>
            </a:pPr>
            <a:r>
              <a:rPr lang="cs-CZ" dirty="0"/>
              <a:t>změny staveb s upravovaným prostředím           pokud </a:t>
            </a:r>
            <a:r>
              <a:rPr lang="cs-CZ" i="1" dirty="0" err="1"/>
              <a:t>U</a:t>
            </a:r>
            <a:r>
              <a:rPr lang="cs-CZ" baseline="-25000" dirty="0" err="1"/>
              <a:t>em</a:t>
            </a:r>
            <a:r>
              <a:rPr lang="cs-CZ" dirty="0"/>
              <a:t> po změně </a:t>
            </a:r>
            <a:r>
              <a:rPr lang="cs-CZ" dirty="0">
                <a:sym typeface="Wingdings" panose="05000000000000000000" pitchFamily="2" charset="2"/>
              </a:rPr>
              <a:t> klas. tř. B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612D8031-6C76-4270-823C-1887F07EDE01}"/>
              </a:ext>
            </a:extLst>
          </p:cNvPr>
          <p:cNvSpPr txBox="1"/>
          <p:nvPr/>
        </p:nvSpPr>
        <p:spPr>
          <a:xfrm>
            <a:off x="0" y="6547556"/>
            <a:ext cx="9144000" cy="324498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54000" rIns="72000" bIns="54000" rtlCol="0">
            <a:spAutoFit/>
          </a:bodyPr>
          <a:lstStyle/>
          <a:p>
            <a:pPr lvl="0" algn="r"/>
            <a:r>
              <a:rPr lang="cs-CZ" sz="1400" dirty="0">
                <a:solidFill>
                  <a:prstClr val="black"/>
                </a:solidFill>
                <a:latin typeface="Verdana"/>
              </a:rPr>
              <a:t>Jiří Novák | </a:t>
            </a:r>
            <a:r>
              <a:rPr lang="cs-CZ" sz="1400" dirty="0" err="1">
                <a:solidFill>
                  <a:prstClr val="black"/>
                </a:solidFill>
                <a:latin typeface="Verdana"/>
              </a:rPr>
              <a:t>FSv</a:t>
            </a:r>
            <a:r>
              <a:rPr lang="cs-CZ" sz="1400" dirty="0">
                <a:solidFill>
                  <a:prstClr val="black"/>
                </a:solidFill>
                <a:latin typeface="Verdana"/>
              </a:rPr>
              <a:t> ČVUT | A.BD_CZ | 2025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86359F7A-F869-40C9-BE05-251E19C73FDA}"/>
              </a:ext>
            </a:extLst>
          </p:cNvPr>
          <p:cNvSpPr txBox="1"/>
          <p:nvPr/>
        </p:nvSpPr>
        <p:spPr>
          <a:xfrm>
            <a:off x="431471" y="1088701"/>
            <a:ext cx="8641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E60000"/>
                </a:solidFill>
                <a:latin typeface="+mj-lt"/>
              </a:rPr>
              <a:t>Zavedení požadované hodnoty</a:t>
            </a:r>
          </a:p>
        </p:txBody>
      </p:sp>
    </p:spTree>
    <p:extLst>
      <p:ext uri="{BB962C8B-B14F-4D97-AF65-F5344CB8AC3E}">
        <p14:creationId xmlns:p14="http://schemas.microsoft.com/office/powerpoint/2010/main" val="322785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škola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  <a:miter lim="800000"/>
        </a:ln>
      </a:spPr>
      <a:bodyPr lIns="0" tIns="0" rIns="0" bIns="0"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ýuka.potx" id="{C13ECF6B-A82C-4108-B3A8-5DA1F559D904}" vid="{EE64C27D-9B5F-40A4-84B5-6D1176691E8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výuka</Template>
  <TotalTime>2193</TotalTime>
  <Words>875</Words>
  <Application>Microsoft Office PowerPoint</Application>
  <PresentationFormat>Předvádění na obrazovce (4:3)</PresentationFormat>
  <Paragraphs>227</Paragraphs>
  <Slides>19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Arial Narrow</vt:lpstr>
      <vt:lpstr>Calibri</vt:lpstr>
      <vt:lpstr>Verdana</vt:lpstr>
      <vt:lpstr>Wingdings</vt:lpstr>
      <vt:lpstr>Wingdings 3</vt:lpstr>
      <vt:lpstr>Motiv systému Office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Novak, Jiri</dc:creator>
  <cp:lastModifiedBy>Bohuslávek Petr - TZB-info</cp:lastModifiedBy>
  <cp:revision>269</cp:revision>
  <dcterms:created xsi:type="dcterms:W3CDTF">2024-04-02T11:22:47Z</dcterms:created>
  <dcterms:modified xsi:type="dcterms:W3CDTF">2025-11-27T07:36:53Z</dcterms:modified>
</cp:coreProperties>
</file>