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85" r:id="rId5"/>
    <p:sldId id="9745" r:id="rId6"/>
    <p:sldId id="9746" r:id="rId7"/>
    <p:sldId id="9753" r:id="rId8"/>
    <p:sldId id="9767" r:id="rId9"/>
    <p:sldId id="9766" r:id="rId10"/>
    <p:sldId id="9711" r:id="rId11"/>
    <p:sldId id="9768" r:id="rId12"/>
    <p:sldId id="9770" r:id="rId13"/>
    <p:sldId id="9769" r:id="rId14"/>
    <p:sldId id="9771" r:id="rId15"/>
    <p:sldId id="9772" r:id="rId16"/>
    <p:sldId id="9773" r:id="rId17"/>
    <p:sldId id="9774" r:id="rId18"/>
    <p:sldId id="9775" r:id="rId19"/>
    <p:sldId id="9776" r:id="rId20"/>
    <p:sldId id="9781" r:id="rId21"/>
    <p:sldId id="9783" r:id="rId22"/>
    <p:sldId id="9782" r:id="rId23"/>
    <p:sldId id="9784" r:id="rId24"/>
    <p:sldId id="9785" r:id="rId25"/>
    <p:sldId id="9777" r:id="rId26"/>
    <p:sldId id="9738" r:id="rId27"/>
    <p:sldId id="9741" r:id="rId28"/>
    <p:sldId id="9739" r:id="rId29"/>
    <p:sldId id="9737" r:id="rId30"/>
    <p:sldId id="9779" r:id="rId31"/>
    <p:sldId id="9780" r:id="rId32"/>
    <p:sldId id="277" r:id="rId33"/>
  </p:sldIdLst>
  <p:sldSz cx="12192000" cy="6858000"/>
  <p:notesSz cx="6858000" cy="9144000"/>
  <p:embeddedFontLst>
    <p:embeddedFont>
      <p:font typeface="Arial Black" panose="020B0A04020102020204" pitchFamily="34" charset="0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3281045-2660-4E7C-BFEC-B7011BD3C8AC}">
          <p14:sldIdLst>
            <p14:sldId id="285"/>
            <p14:sldId id="9745"/>
            <p14:sldId id="9746"/>
            <p14:sldId id="9753"/>
            <p14:sldId id="9767"/>
            <p14:sldId id="9766"/>
            <p14:sldId id="9711"/>
            <p14:sldId id="9768"/>
            <p14:sldId id="9770"/>
            <p14:sldId id="9769"/>
            <p14:sldId id="9771"/>
            <p14:sldId id="9772"/>
            <p14:sldId id="9773"/>
            <p14:sldId id="9774"/>
            <p14:sldId id="9775"/>
            <p14:sldId id="9776"/>
            <p14:sldId id="9781"/>
            <p14:sldId id="9783"/>
            <p14:sldId id="9782"/>
            <p14:sldId id="9784"/>
            <p14:sldId id="9785"/>
            <p14:sldId id="9777"/>
            <p14:sldId id="9738"/>
            <p14:sldId id="9741"/>
            <p14:sldId id="9739"/>
            <p14:sldId id="9737"/>
            <p14:sldId id="9779"/>
            <p14:sldId id="978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112523-5EB4-270F-69F8-157ACA827B05}" name="Pesta, Jan" initials="PJ" userId="S::pestaja2@cvut.cz::303c0a86-a46c-4b75-91aa-2b5d755136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C"/>
    <a:srgbClr val="0067BF"/>
    <a:srgbClr val="F6F6F6"/>
    <a:srgbClr val="F8A21B"/>
    <a:srgbClr val="0074BD"/>
    <a:srgbClr val="0065BD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76" autoAdjust="0"/>
  </p:normalViewPr>
  <p:slideViewPr>
    <p:cSldViewPr snapToGrid="0" showGuides="1">
      <p:cViewPr>
        <p:scale>
          <a:sx n="100" d="100"/>
          <a:sy n="100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E54C-88CB-477E-850A-0699B67F13B4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FD39-1016-4B8D-8E0E-518E7FD16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ACECB-00FB-4C57-90FE-C3C63DDE6A37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926D-6DB4-4146-8D00-6926D0B61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3217-4301-6D37-D7E0-D590B32D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564E9D-2A71-961E-21E5-8D1E15CBC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E9ED55-A070-6DD4-E395-DB60972AB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43D377-E6F0-0D5E-D01C-DD987A1A4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05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8AE3-DF39-A19E-FF15-6418AE351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A4C33E-C658-008D-2278-ECE08D1F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57FF1-46D5-0F64-158B-A6E88961A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2057A9-0E44-798C-7FE8-1EEFD11E4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1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D3D91-10E8-F6DE-9149-6A56656F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F64784-42E4-690E-463A-71FF436BD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FE70CA-9DBC-7C16-9B34-5992DA865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368800-EF10-2255-ACB2-D3BF88351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0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86E7-C2BA-84AF-8164-43DFA5C4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6FAA45-E19B-235A-6A3E-75FBD6121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3F24E0-3638-30B2-DB0C-23C81600C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3BA9DE-F9D4-BEEA-7FAD-ED0234972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11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9C5C-FFC0-20E9-F132-5CF23141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27A449-7248-DC1D-CC7C-D5080F8B9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F55A83-3973-571B-B2CD-3E05B6B50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9B19B0-3165-BB68-D4E1-E127315F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0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EB9F6-3146-0DA4-A9A8-FBC764697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A686EC7-0AB7-3045-D6B7-C1C1CD1DC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BC7817-713E-3DCF-52C7-0BFBB9D66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0B896B-8F00-4E95-1326-2D5EFC108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24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A95F-3C66-29E0-9525-B24A35BB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373B280-D6CC-F5C4-9185-D8BBC31F6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04BE5C-4510-9068-0645-BB6F4F956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A05C17-51DD-D292-EBAC-05F100DBE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19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14A10-63FF-6B3C-73F0-AD864316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027E72-0851-28C7-B12F-D46466C76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6D316E-E8B5-BECA-6C8E-35AB7DE26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9127-71C5-4AC4-B640-C4B3D4A07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9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2788B-6D59-DA43-959F-857C1FA3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3118AD-A969-8B87-9107-C06C038EE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A82967-5EC0-2C9B-BC9F-80D00D0C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735AA7-0D03-FEE9-8D8D-55DC1429F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223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56EB-9CE0-B11D-1FFE-9612691BD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B38C5B-F36F-25A6-B609-F511BDC76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B5FE00A-E639-7EF4-73C6-C53254017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F47CB4-995A-D927-83D3-172D9F4C1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41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27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0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3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45D90-1537-F1E6-5B63-59234863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5FA2EF-3954-25C8-EE95-9929454BB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9AD5A46-4607-78CC-7351-06F6FB254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FED84-B231-64D0-3C1E-F24DA385E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97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1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3799-AE34-763D-AF64-84B2D841C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6A77CE-189C-5330-526F-CFB171091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0FBCF4-EB40-760F-920F-B36BEB7FD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451F6-B186-79DB-F2CE-B4053E2DC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3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85FB1-9421-1BDC-E8C3-06FB508D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5D564F-7E82-9880-2156-CC0326EDC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D4EB2B-0614-60FF-4602-0E7857C1A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4E3FA1-0BD4-AB8E-6835-8C9F989C2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9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D910-A75C-C541-45E9-54B8F0D4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0F3B91-A0CD-C37A-CC70-37C90B527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AE9D41-DAE5-BE18-CE7F-F8691EDB6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B54896-56E8-873A-76E8-6783D595F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3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364B-0CF1-7DAB-C592-5FE520F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9D489D-1228-C2D4-F0D6-5EB87546A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355F77-4387-D755-FBA6-EB8AC61AC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5C7101-86D0-D91C-9756-79F4C2509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926D-6DB4-4146-8D00-6926D0B611D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1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438" y="5548747"/>
            <a:ext cx="10046771" cy="121568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/>
              <a:t>Autor</a:t>
            </a:r>
          </a:p>
          <a:p>
            <a:r>
              <a:rPr lang="cs-CZ"/>
              <a:t>Pracoviště</a:t>
            </a:r>
          </a:p>
          <a:p>
            <a:r>
              <a:rPr lang="cs-CZ"/>
              <a:t>Datum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78F0BB-E46A-4A23-864A-8F898DC7F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438" y="1663813"/>
            <a:ext cx="10046770" cy="3838575"/>
          </a:xfrm>
        </p:spPr>
        <p:txBody>
          <a:bodyPr anchor="b">
            <a:normAutofit/>
          </a:bodyPr>
          <a:lstStyle>
            <a:lvl1pPr marL="0" indent="0"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8369A9-428E-4741-AF5E-953574108CDE}"/>
              </a:ext>
            </a:extLst>
          </p:cNvPr>
          <p:cNvSpPr txBox="1"/>
          <p:nvPr userDrawn="1"/>
        </p:nvSpPr>
        <p:spPr>
          <a:xfrm>
            <a:off x="1566863" y="4680916"/>
            <a:ext cx="1033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>
                <a:solidFill>
                  <a:schemeClr val="bg1"/>
                </a:solidFill>
                <a:latin typeface="+mj-lt"/>
              </a:rPr>
              <a:t>DĚKUJEME ZA POZORNOST</a:t>
            </a:r>
            <a:endParaRPr lang="en-GB" sz="4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10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F006D0-526B-4460-A47E-17F71E6C4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437" y="1216618"/>
            <a:ext cx="10046772" cy="4332130"/>
          </a:xfrm>
        </p:spPr>
        <p:txBody>
          <a:bodyPr anchor="b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VLOŽIT OBRÁZEK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450A6D-7086-4A95-BD08-3D51A7B87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95437" y="6219825"/>
            <a:ext cx="10342559" cy="400985"/>
          </a:xfrm>
          <a:solidFill>
            <a:srgbClr val="0065BC">
              <a:alpha val="90000"/>
            </a:srgbClr>
          </a:solidFill>
          <a:ln>
            <a:noFill/>
            <a:miter lim="800000"/>
          </a:ln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1800" b="1" i="0" u="none" strike="noStrike" kern="2800" baseline="0" smtClean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55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19E7F5AA-5034-421E-8265-034174FB52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5437" y="-454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7D381E0F-5468-435D-BB75-31E1A4E39EE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95437" y="3456455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231DD022-7F71-457E-B6AB-3ACD2680A24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757200" y="-909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7CBB4081-BFB5-4DAC-BC24-0A6074B70A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57200" y="3456000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9F781A8-3B4A-416F-95B3-08D0A061BB7D}"/>
              </a:ext>
            </a:extLst>
          </p:cNvPr>
          <p:cNvSpPr/>
          <p:nvPr userDrawn="1"/>
        </p:nvSpPr>
        <p:spPr>
          <a:xfrm>
            <a:off x="11918962" y="-909"/>
            <a:ext cx="273037" cy="685890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19E7F5AA-5034-421E-8265-034174FB5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5437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7D381E0F-5468-435D-BB75-31E1A4E39E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95437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9F781A8-3B4A-416F-95B3-08D0A061BB7D}"/>
              </a:ext>
            </a:extLst>
          </p:cNvPr>
          <p:cNvSpPr/>
          <p:nvPr userDrawn="1"/>
        </p:nvSpPr>
        <p:spPr>
          <a:xfrm flipH="1">
            <a:off x="11972326" y="-909"/>
            <a:ext cx="219674" cy="685890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62FF600D-F261-4860-9EAA-84B00EB43D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4400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4" name="Zástupný symbol obrázku 4">
            <a:extLst>
              <a:ext uri="{FF2B5EF4-FFF2-40B4-BE49-F238E27FC236}">
                <a16:creationId xmlns:a16="http://schemas.microsoft.com/office/drawing/2014/main" id="{6A7D37CF-49E8-421E-9285-31038386D1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00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5" name="Zástupný symbol obrázku 4">
            <a:extLst>
              <a:ext uri="{FF2B5EF4-FFF2-40B4-BE49-F238E27FC236}">
                <a16:creationId xmlns:a16="http://schemas.microsoft.com/office/drawing/2014/main" id="{D76223BC-5184-480F-BA7F-308E4858E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3363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F9437B90-7D1E-435A-BC01-F7552CA0E3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3363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6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5438" y="299643"/>
            <a:ext cx="10377486" cy="1165225"/>
          </a:xfrm>
        </p:spPr>
        <p:txBody>
          <a:bodyPr anchor="b">
            <a:normAutofit/>
          </a:bodyPr>
          <a:lstStyle>
            <a:lvl1pPr>
              <a:defRPr sz="3600" kern="2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438" y="1420813"/>
            <a:ext cx="5184000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VLOŽIT TEXT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1E367-2934-4869-B509-AB8303A24EA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88924" y="1420813"/>
            <a:ext cx="5184000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VLOŽIT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5438" y="299643"/>
            <a:ext cx="10377486" cy="1165225"/>
          </a:xfrm>
        </p:spPr>
        <p:txBody>
          <a:bodyPr anchor="b">
            <a:normAutofit/>
          </a:bodyPr>
          <a:lstStyle>
            <a:lvl1pPr>
              <a:defRPr sz="3600" kern="2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438" y="1420813"/>
            <a:ext cx="10377486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VLOŽIT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438" y="5548747"/>
            <a:ext cx="10046771" cy="121568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/>
              <a:t>Autor</a:t>
            </a:r>
          </a:p>
          <a:p>
            <a:r>
              <a:rPr lang="cs-CZ"/>
              <a:t>Pracoviště</a:t>
            </a:r>
          </a:p>
          <a:p>
            <a:r>
              <a:rPr lang="cs-CZ"/>
              <a:t>Datum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8369A9-428E-4741-AF5E-953574108CDE}"/>
              </a:ext>
            </a:extLst>
          </p:cNvPr>
          <p:cNvSpPr txBox="1"/>
          <p:nvPr userDrawn="1"/>
        </p:nvSpPr>
        <p:spPr>
          <a:xfrm>
            <a:off x="1566863" y="4680916"/>
            <a:ext cx="887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>
                <a:solidFill>
                  <a:schemeClr val="bg1"/>
                </a:solidFill>
                <a:latin typeface="+mj-lt"/>
              </a:rPr>
              <a:t>DĚKUJI ZA POZORNOST</a:t>
            </a:r>
            <a:endParaRPr lang="en-GB" sz="4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10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438" y="5548747"/>
            <a:ext cx="10046771" cy="121568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/>
              <a:t>NÁZEV FAKULTY A PRACOVIŠTĚ</a:t>
            </a:r>
            <a:br>
              <a:rPr lang="en-US"/>
            </a:br>
            <a:r>
              <a:rPr lang="cs-CZ"/>
              <a:t>AUTOR/TITUL JMÉNO PŘÍJMENÍ</a:t>
            </a:r>
            <a:br>
              <a:rPr lang="en-US"/>
            </a:br>
            <a:r>
              <a:rPr lang="cs-CZ"/>
              <a:t>DATUM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91AF67-5E38-45F1-A94F-D3160D85C9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8" y="705174"/>
            <a:ext cx="10046772" cy="4840148"/>
          </a:xfrm>
        </p:spPr>
        <p:txBody>
          <a:bodyPr anchor="b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sz="4800" b="1" i="0" u="none" strike="noStrike" baseline="0">
                <a:latin typeface="Technika-Bold" panose="00000600000000000000" pitchFamily="50" charset="-18"/>
              </a:rPr>
              <a:t>název prezentace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6B89035-32EA-455A-8193-9BDCD421D52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381"/>
            <a:ext cx="12188953" cy="68576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25" y="168011"/>
            <a:ext cx="1037587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25" y="1425575"/>
            <a:ext cx="10375876" cy="519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328082" y="6618115"/>
            <a:ext cx="11527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fld id="{EF3A22A7-7587-4443-BD2E-485ACAD2FF59}" type="slidenum">
              <a:rPr lang="cs-CZ" sz="1200" smtClean="0">
                <a:solidFill>
                  <a:srgbClr val="0065BC"/>
                </a:solidFill>
                <a:latin typeface="Arial Black" panose="020B0A04020102020204" pitchFamily="34" charset="0"/>
              </a:rPr>
              <a:t>‹#›</a:t>
            </a:fld>
            <a:endParaRPr lang="en-GB" sz="1200">
              <a:solidFill>
                <a:srgbClr val="0065B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74" r:id="rId7"/>
    <p:sldLayoutId id="2147483704" r:id="rId8"/>
    <p:sldLayoutId id="2147483694" r:id="rId9"/>
    <p:sldLayoutId id="2147483693" r:id="rId10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150000"/>
        </a:lnSpc>
        <a:spcBef>
          <a:spcPts val="1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6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EA7679-7230-4C72-929A-9BBF4540B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6" b="3727"/>
          <a:stretch/>
        </p:blipFill>
        <p:spPr>
          <a:xfrm>
            <a:off x="0" y="133"/>
            <a:ext cx="12192000" cy="6857868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E114DE41-854D-4A99-BD1F-5590C1D524B8}"/>
              </a:ext>
            </a:extLst>
          </p:cNvPr>
          <p:cNvSpPr/>
          <p:nvPr/>
        </p:nvSpPr>
        <p:spPr>
          <a:xfrm>
            <a:off x="0" y="0"/>
            <a:ext cx="10791646" cy="6858000"/>
          </a:xfrm>
          <a:prstGeom prst="rect">
            <a:avLst/>
          </a:prstGeom>
          <a:gradFill>
            <a:gsLst>
              <a:gs pos="41000">
                <a:srgbClr val="006BC7">
                  <a:alpha val="0"/>
                </a:srgbClr>
              </a:gs>
              <a:gs pos="18000">
                <a:srgbClr val="0065BD"/>
              </a:gs>
              <a:gs pos="0">
                <a:srgbClr val="0065BD"/>
              </a:gs>
              <a:gs pos="100000">
                <a:srgbClr val="0067BF">
                  <a:alpha val="0"/>
                </a:srgbClr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DFF23DDD-8274-41D0-AB3B-E60D0725B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4" y="414201"/>
            <a:ext cx="817840" cy="168510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B600520F-0760-4C55-4AB9-C36AD5B8C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928" y="968992"/>
            <a:ext cx="9451282" cy="3404226"/>
          </a:xfrm>
        </p:spPr>
        <p:txBody>
          <a:bodyPr/>
          <a:lstStyle/>
          <a:p>
            <a:r>
              <a:rPr lang="cs-CZ" sz="4000" dirty="0"/>
              <a:t>Udržitelná výstavba - hodnocení GWP - stav 2025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9" name="Podnadpis 1">
            <a:extLst>
              <a:ext uri="{FF2B5EF4-FFF2-40B4-BE49-F238E27FC236}">
                <a16:creationId xmlns:a16="http://schemas.microsoft.com/office/drawing/2014/main" id="{D246D0B1-1F22-CEF3-6C6D-920A3333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928" y="4373218"/>
            <a:ext cx="9846397" cy="213360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ea typeface="+mj-lt"/>
                <a:cs typeface="+mj-lt"/>
              </a:rPr>
              <a:t>Ing. Jan Růžička, Ph.D., Ing. Julie Železná, Ph.D., Ing. Martin Volf, Ph.D.</a:t>
            </a:r>
            <a:endParaRPr lang="cs-CZ" b="0" dirty="0">
              <a:ea typeface="+mj-lt"/>
              <a:cs typeface="+mj-lt"/>
            </a:endParaRPr>
          </a:p>
          <a:p>
            <a:r>
              <a:rPr lang="cs-CZ" dirty="0">
                <a:cs typeface="Arial"/>
              </a:rPr>
              <a:t>Tým Udržitelná výstavba</a:t>
            </a:r>
            <a:endParaRPr lang="en-US" b="0" dirty="0">
              <a:ea typeface="+mj-lt"/>
              <a:cs typeface="Arial"/>
            </a:endParaRPr>
          </a:p>
          <a:p>
            <a:endParaRPr lang="cs-CZ" b="0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Univerzitní centrum energeticky efektivních budov ČVUT v Praze </a:t>
            </a:r>
          </a:p>
          <a:p>
            <a:r>
              <a:rPr lang="cs-CZ" dirty="0">
                <a:ea typeface="+mj-lt"/>
                <a:cs typeface="+mj-lt"/>
              </a:rPr>
              <a:t>(ČVUT UCEEB)</a:t>
            </a:r>
          </a:p>
          <a:p>
            <a:endParaRPr lang="en-US" b="0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27.11.2025</a:t>
            </a:r>
          </a:p>
          <a:p>
            <a:r>
              <a:rPr lang="cs-CZ" dirty="0">
                <a:ea typeface="+mj-lt"/>
                <a:cs typeface="+mj-lt"/>
              </a:rPr>
              <a:t>Konference Energetická náročnost budov, Masarykova kolej ČVUT v Praze </a:t>
            </a:r>
          </a:p>
          <a:p>
            <a:endParaRPr lang="en-GB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61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B79A-2606-99AA-1725-50D66DB67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EEB51D6-3195-6A4B-289A-2AB02A3D4D21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CC1E84-B4D4-ED08-B5F3-B2B10E77A2E5}"/>
              </a:ext>
            </a:extLst>
          </p:cNvPr>
          <p:cNvSpPr txBox="1">
            <a:spLocks/>
          </p:cNvSpPr>
          <p:nvPr/>
        </p:nvSpPr>
        <p:spPr>
          <a:xfrm>
            <a:off x="1730190" y="1671708"/>
            <a:ext cx="9897127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Všechny položky jsou charakterizovány následujícími atributy/meta daty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4256E9-A894-F8C2-2549-379ABE6A5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37361"/>
              </p:ext>
            </p:extLst>
          </p:nvPr>
        </p:nvGraphicFramePr>
        <p:xfrm>
          <a:off x="1829329" y="2156429"/>
          <a:ext cx="9797988" cy="43316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9497">
                  <a:extLst>
                    <a:ext uri="{9D8B030D-6E8A-4147-A177-3AD203B41FA5}">
                      <a16:colId xmlns:a16="http://schemas.microsoft.com/office/drawing/2014/main" val="2081678287"/>
                    </a:ext>
                  </a:extLst>
                </a:gridCol>
                <a:gridCol w="2449497">
                  <a:extLst>
                    <a:ext uri="{9D8B030D-6E8A-4147-A177-3AD203B41FA5}">
                      <a16:colId xmlns:a16="http://schemas.microsoft.com/office/drawing/2014/main" val="1688051889"/>
                    </a:ext>
                  </a:extLst>
                </a:gridCol>
                <a:gridCol w="2449497">
                  <a:extLst>
                    <a:ext uri="{9D8B030D-6E8A-4147-A177-3AD203B41FA5}">
                      <a16:colId xmlns:a16="http://schemas.microsoft.com/office/drawing/2014/main" val="523308068"/>
                    </a:ext>
                  </a:extLst>
                </a:gridCol>
                <a:gridCol w="2449497">
                  <a:extLst>
                    <a:ext uri="{9D8B030D-6E8A-4147-A177-3AD203B41FA5}">
                      <a16:colId xmlns:a16="http://schemas.microsoft.com/office/drawing/2014/main" val="3162420517"/>
                    </a:ext>
                  </a:extLst>
                </a:gridCol>
              </a:tblGrid>
              <a:tr h="3408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b="1"/>
                        <a:t>Identifikace</a:t>
                      </a: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b="1"/>
                        <a:t>Struktura a třídění</a:t>
                      </a: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b="1"/>
                        <a:t>EPD / LCA data</a:t>
                      </a: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b="1"/>
                        <a:t>Reprezentativnost a kvalita</a:t>
                      </a:r>
                      <a:endParaRPr lang="cs-CZ" sz="1400"/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292969670"/>
                  </a:ext>
                </a:extLst>
              </a:tr>
              <a:tr h="4785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Název položky včetně EoL (aktuální seznam)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1.–3. stupeň třídění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Číslo EPD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Časová reprezentativnost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184043498"/>
                  </a:ext>
                </a:extLst>
              </a:tr>
              <a:tr h="4785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Název položky včetně EoL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Název – upřesnění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Jednotka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Technologická reprezentativnost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2059105108"/>
                  </a:ext>
                </a:extLst>
              </a:tr>
              <a:tr h="68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Název položky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Skupina materiálu k odstranění (generický dataset)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Objemová hmotnost (informace / výpočtová)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Geografická reprezentativnost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3503861022"/>
                  </a:ext>
                </a:extLst>
              </a:tr>
              <a:tr h="4785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Výrobce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Scénář EoL (generický dataset)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Jiná charakteristika pro převod na kg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Kompletnost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4041744733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/>
                        <a:t>Zdroj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Platnost do (jen pro EPD)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Agregace dat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Spolehlivost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3273722952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Norma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Způsob použití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Typ LCA dat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Cross-check</a:t>
                      </a:r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309669495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Další vlastnosti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Produktová kategorie PCR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Hranice systému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4146821803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Odhadovaný market share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Základní suroviny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3332257957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Recyklovaný podíl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Background data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1841900306"/>
                  </a:ext>
                </a:extLst>
              </a:tr>
              <a:tr h="27429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/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/>
                        <a:t>Transformace dat</a:t>
                      </a:r>
                    </a:p>
                  </a:txBody>
                  <a:tcPr marL="73204" marR="73204" marT="36602" marB="3660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1400" dirty="0"/>
                    </a:p>
                  </a:txBody>
                  <a:tcPr marL="73204" marR="73204" marT="36602" marB="36602" anchor="ctr"/>
                </a:tc>
                <a:extLst>
                  <a:ext uri="{0D108BD9-81ED-4DB2-BD59-A6C34878D82A}">
                    <a16:rowId xmlns:a16="http://schemas.microsoft.com/office/drawing/2014/main" val="125390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87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09DC4-B321-A2D2-6488-1FD2A6E4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88CCF0F-5440-926E-ACA4-0186BA8EEC89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281B9-CB21-6466-8170-685287484FE9}"/>
              </a:ext>
            </a:extLst>
          </p:cNvPr>
          <p:cNvSpPr txBox="1">
            <a:spLocks/>
          </p:cNvSpPr>
          <p:nvPr/>
        </p:nvSpPr>
        <p:spPr>
          <a:xfrm>
            <a:off x="1730190" y="1671708"/>
            <a:ext cx="9897127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Databáze obsahuje všechny indikátory dle ČSN EN 15804+A2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Indikátory jsou zobrazeny po jednotlivých modulech v souladu s EN 15978 a EU Level(s) (EPBD IV):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A1-A3 – výrobní fáze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A4 – doprava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A5 – instalace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C1-C4 – fáze konce životního cyklu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– přínosy y náklady za hranicemi systému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Celkový součet</a:t>
            </a:r>
          </a:p>
        </p:txBody>
      </p:sp>
    </p:spTree>
    <p:extLst>
      <p:ext uri="{BB962C8B-B14F-4D97-AF65-F5344CB8AC3E}">
        <p14:creationId xmlns:p14="http://schemas.microsoft.com/office/powerpoint/2010/main" val="1658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58CE-F097-A7CE-150A-ECCFF840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96495BF-87AE-F72D-E6C6-087ED46C286D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76425624-B287-7C07-EEB1-5097AAF0B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1882" y="1530415"/>
            <a:ext cx="9089043" cy="493343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A88A3C-CDD9-7138-0821-92F8A1ECF859}"/>
              </a:ext>
            </a:extLst>
          </p:cNvPr>
          <p:cNvSpPr/>
          <p:nvPr/>
        </p:nvSpPr>
        <p:spPr>
          <a:xfrm>
            <a:off x="6304547" y="3429000"/>
            <a:ext cx="1174282" cy="14317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1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5E33B-DCFC-8F0A-1423-BC9CC72D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F702FF6-ACF2-B1B9-757E-A5828BBD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131"/>
          <a:stretch>
            <a:fillRect/>
          </a:stretch>
        </p:blipFill>
        <p:spPr>
          <a:xfrm>
            <a:off x="2153703" y="1546659"/>
            <a:ext cx="8607341" cy="484163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3FE52AB-F2E3-982F-F68C-D451FE7FD33F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</p:spTree>
    <p:extLst>
      <p:ext uri="{BB962C8B-B14F-4D97-AF65-F5344CB8AC3E}">
        <p14:creationId xmlns:p14="http://schemas.microsoft.com/office/powerpoint/2010/main" val="271318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E587-F128-5CFC-B73E-3F6B02B5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7DCAB-0C82-D50F-7F7A-EB4968DBE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120" y="4138062"/>
            <a:ext cx="8071412" cy="985368"/>
          </a:xfrm>
        </p:spPr>
        <p:txBody>
          <a:bodyPr>
            <a:normAutofit/>
          </a:bodyPr>
          <a:lstStyle/>
          <a:p>
            <a:r>
              <a:rPr lang="cs-CZ" sz="4400" dirty="0">
                <a:cs typeface="Arial"/>
              </a:rPr>
              <a:t>Katalog konstrukcí</a:t>
            </a:r>
          </a:p>
        </p:txBody>
      </p:sp>
    </p:spTree>
    <p:extLst>
      <p:ext uri="{BB962C8B-B14F-4D97-AF65-F5344CB8AC3E}">
        <p14:creationId xmlns:p14="http://schemas.microsoft.com/office/powerpoint/2010/main" val="23973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DC0C4-EE56-DCA5-E9AB-D63BC00D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354BAB8-3CC4-A11C-E69E-9BA016281614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Struktura Katalogu konstrukcí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1B6482-0B4B-08F5-A71F-65CDCCC75947}"/>
              </a:ext>
            </a:extLst>
          </p:cNvPr>
          <p:cNvSpPr txBox="1">
            <a:spLocks/>
          </p:cNvSpPr>
          <p:nvPr/>
        </p:nvSpPr>
        <p:spPr>
          <a:xfrm>
            <a:off x="1720564" y="1498453"/>
            <a:ext cx="4375436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Katalog skladeb - </a:t>
            </a: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Level(s)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Základy a spodní stavba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Obvodové nosné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Vnitřní nosné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Stropy a vodorovné prvky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Vnitřní dělicí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Střecha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Výplně otvorů a LOP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Kompletační </a:t>
            </a:r>
            <a:r>
              <a:rPr lang="cs-CZ" sz="2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Povrchové úpravy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Schodiště a vertikální komunikace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Ostatní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7218074-E90D-F9B6-2687-28BC6307825E}"/>
              </a:ext>
            </a:extLst>
          </p:cNvPr>
          <p:cNvSpPr txBox="1">
            <a:spLocks/>
          </p:cNvSpPr>
          <p:nvPr/>
        </p:nvSpPr>
        <p:spPr>
          <a:xfrm>
            <a:off x="6784180" y="1498453"/>
            <a:ext cx="4817269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Katalog kompletních konstrukcí - </a:t>
            </a: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MŽP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Základy a spodní stavba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Obvodové nosné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Vnitřní nosné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Stropy a vodorovné prvky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Vnitřní dělicí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Střecha</a:t>
            </a:r>
          </a:p>
        </p:txBody>
      </p:sp>
    </p:spTree>
    <p:extLst>
      <p:ext uri="{BB962C8B-B14F-4D97-AF65-F5344CB8AC3E}">
        <p14:creationId xmlns:p14="http://schemas.microsoft.com/office/powerpoint/2010/main" val="8878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01740-7A24-D386-D8B6-F62570D1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632FFAD-8A0B-43EE-3435-BD69E4D32FBD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FAB6CA-61A4-4DCE-FD73-268C55DC6DB8}"/>
              </a:ext>
            </a:extLst>
          </p:cNvPr>
          <p:cNvSpPr txBox="1">
            <a:spLocks/>
          </p:cNvSpPr>
          <p:nvPr/>
        </p:nvSpPr>
        <p:spPr>
          <a:xfrm>
            <a:off x="1720563" y="1498453"/>
            <a:ext cx="6061763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Výběr do katalogu konstrukcí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skladby referenční budovy: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bytové domy,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rodinné domy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 „typických“ skladeb konstrukcí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Kompletní systémy pro základní materiálové a technologické varianty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Zděné systémy: keramika a pórobeton (jednovrstvé a sendvičové – EPS, minerální vata),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vápenopísek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Monolitické systémy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Dřevostavby 2x4 (RD)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úrovně tepelně technických požadavků -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požadavků,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dopPASh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dopPASd</a:t>
            </a:r>
            <a:endParaRPr lang="cs-CZ" sz="1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AC8054-21F5-0307-1570-2D706BF4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25" y="2109391"/>
            <a:ext cx="3887474" cy="23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DCF6-08B9-7783-227B-F5B5EEB2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D10CC46-BA18-FFAA-D9E9-95492A7FB9C8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20B9E8F-1A3C-DD53-DC46-A50621F0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9" y="1414066"/>
            <a:ext cx="4709578" cy="34498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D034FE-38CB-DB84-EFC8-A59C1A37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79" y="1704075"/>
            <a:ext cx="4738894" cy="344984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9BBC85D-3A47-1CB4-1D90-32C5657C0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628" y="2027144"/>
            <a:ext cx="4625183" cy="34088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120DD7A-5F22-75A2-010F-C2566BB8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20" y="2350212"/>
            <a:ext cx="4658132" cy="340888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6547ACB-32DF-C035-8B45-FA0589707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049" y="2641083"/>
            <a:ext cx="4650489" cy="340110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0F59ED6-79B7-CB0E-CB9C-9CB211212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895" y="2984079"/>
            <a:ext cx="4650489" cy="33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2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1256-591F-7992-B876-4631CA7F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E6D051B6-5CF2-2171-2E75-ABDE5D09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558"/>
          <a:stretch>
            <a:fillRect/>
          </a:stretch>
        </p:blipFill>
        <p:spPr>
          <a:xfrm>
            <a:off x="1845702" y="1414066"/>
            <a:ext cx="6917297" cy="311030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63BC435-7FF0-5D37-7B47-A2AC059A3623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A2CCAE-EE1D-41F0-8ADB-F8B7A33B2B9E}"/>
              </a:ext>
            </a:extLst>
          </p:cNvPr>
          <p:cNvSpPr/>
          <p:nvPr/>
        </p:nvSpPr>
        <p:spPr>
          <a:xfrm>
            <a:off x="1845702" y="3362126"/>
            <a:ext cx="5040873" cy="17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3BF3503-A06C-DFBE-4449-8A4F6A321211}"/>
              </a:ext>
            </a:extLst>
          </p:cNvPr>
          <p:cNvSpPr/>
          <p:nvPr/>
        </p:nvSpPr>
        <p:spPr>
          <a:xfrm>
            <a:off x="1845702" y="3776662"/>
            <a:ext cx="5040873" cy="17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12DA40-7523-38E7-954F-8DFD673C90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178"/>
          <a:stretch>
            <a:fillRect/>
          </a:stretch>
        </p:blipFill>
        <p:spPr>
          <a:xfrm>
            <a:off x="9025577" y="1565074"/>
            <a:ext cx="2947347" cy="18827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D927A1-4F26-EBDE-1EB1-82377E32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5" t="2599" r="66003" b="58310"/>
          <a:stretch>
            <a:fillRect/>
          </a:stretch>
        </p:blipFill>
        <p:spPr>
          <a:xfrm>
            <a:off x="9254667" y="254329"/>
            <a:ext cx="2436139" cy="12477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4144701-82C6-D77E-BC04-E4877996AD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290" y="3680617"/>
            <a:ext cx="3016633" cy="232036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5588269-FCDA-35A0-9D87-BA4F5612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013"/>
          <a:stretch>
            <a:fillRect/>
          </a:stretch>
        </p:blipFill>
        <p:spPr>
          <a:xfrm>
            <a:off x="1845702" y="4524375"/>
            <a:ext cx="6917297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CC49-77BB-509B-3960-579DEE19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EA1BC5F-FB8A-BF9F-6CA6-C00B83AD46F5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46A1086-E1E4-1D2F-DD51-903D35C1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53" y="1682757"/>
            <a:ext cx="8992816" cy="41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165D371-2B32-44C9-98D8-258F9E317874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Harmonogram zavádění výpočtu GWP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3BF6F63-4F87-4BAA-9104-54F6822ED4A4}"/>
              </a:ext>
            </a:extLst>
          </p:cNvPr>
          <p:cNvSpPr txBox="1">
            <a:spLocks/>
          </p:cNvSpPr>
          <p:nvPr/>
        </p:nvSpPr>
        <p:spPr>
          <a:xfrm>
            <a:off x="1595438" y="1714200"/>
            <a:ext cx="9823411" cy="4492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cs-CZ" b="1" dirty="0">
                <a:highlight>
                  <a:srgbClr val="00FF00"/>
                </a:highlight>
              </a:rPr>
              <a:t>Do 31. 12. 2025</a:t>
            </a:r>
            <a:r>
              <a:rPr lang="cs-CZ" b="1" dirty="0"/>
              <a:t> </a:t>
            </a:r>
            <a:r>
              <a:rPr lang="cs-CZ" dirty="0"/>
              <a:t>Evropská komise přijme první akt v přenesené pravomoci s cílem </a:t>
            </a:r>
            <a:r>
              <a:rPr lang="cs-CZ" b="1" dirty="0"/>
              <a:t>stanovit rámec Unie pro výpočet GWP</a:t>
            </a:r>
            <a:r>
              <a:rPr lang="cs-CZ" dirty="0"/>
              <a:t> </a:t>
            </a:r>
            <a:r>
              <a:rPr lang="cs-CZ" b="1" dirty="0">
                <a:highlight>
                  <a:srgbClr val="00FF00"/>
                </a:highlight>
              </a:rPr>
              <a:t>na národní úrovni</a:t>
            </a:r>
            <a:r>
              <a:rPr lang="cs-CZ" b="1" dirty="0"/>
              <a:t> </a:t>
            </a:r>
            <a:r>
              <a:rPr lang="cs-CZ" dirty="0"/>
              <a:t>během životního cyklu s cílem dosáhnout klimatické neutrality.</a:t>
            </a:r>
          </a:p>
          <a:p>
            <a:pPr fontAlgn="base">
              <a:lnSpc>
                <a:spcPct val="100000"/>
              </a:lnSpc>
            </a:pPr>
            <a:r>
              <a:rPr lang="cs-CZ" b="1" dirty="0">
                <a:highlight>
                  <a:srgbClr val="00FF00"/>
                </a:highlight>
              </a:rPr>
              <a:t>do 28. 5. 2026</a:t>
            </a:r>
            <a:r>
              <a:rPr lang="cs-CZ" b="1" dirty="0"/>
              <a:t> </a:t>
            </a:r>
            <a:r>
              <a:rPr lang="cs-CZ" dirty="0"/>
              <a:t>musí být směrnice implementována do národní (české) legislativy (do 2 let od přijetí směrnice).</a:t>
            </a:r>
          </a:p>
          <a:p>
            <a:pPr fontAlgn="base">
              <a:lnSpc>
                <a:spcPct val="100000"/>
              </a:lnSpc>
            </a:pPr>
            <a:r>
              <a:rPr lang="cs-CZ" b="1" dirty="0">
                <a:highlight>
                  <a:srgbClr val="00FF00"/>
                </a:highlight>
              </a:rPr>
              <a:t>do 1. 1. 2027</a:t>
            </a:r>
            <a:r>
              <a:rPr lang="cs-CZ" b="1" dirty="0"/>
              <a:t> </a:t>
            </a:r>
            <a:r>
              <a:rPr lang="cs-CZ" dirty="0"/>
              <a:t>členské státy mají oznámit EK plán o zavádění mezních hodnot na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5539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C6541-7D3F-D38E-9F45-8BE330EB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3C6095D-FC7C-B5E5-DB12-6E9313B22334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C3132D-5FC5-6EF3-7370-1F9413A9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53" y="1682757"/>
            <a:ext cx="8992816" cy="41941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0D291A-116E-AAFC-F943-E2E8EE380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853" y="1682757"/>
            <a:ext cx="8992814" cy="4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9A63-7008-5702-0DAC-791FDAFB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E1CB882-368D-697D-C88C-159E01AD7F5D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Katalog konstrukcí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52CDB6E-58E6-B2C0-322A-2BFF5916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53" y="1682757"/>
            <a:ext cx="8992816" cy="41941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FCBC0DA-8C57-304C-BAF3-873121D7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853" y="1682757"/>
            <a:ext cx="8992814" cy="41941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62A56-0DD8-7CB8-33E9-EEB2EBE1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851" y="1682756"/>
            <a:ext cx="8992814" cy="4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20F9C-E577-5472-4EFA-EBF56568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70B8E-57C0-FA70-4A30-36E27C39A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120" y="4138062"/>
            <a:ext cx="8071412" cy="985368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cs typeface="Arial"/>
              </a:rPr>
              <a:t>Podrobnost výpočtu </a:t>
            </a:r>
            <a:r>
              <a:rPr lang="cs-CZ" sz="4400" dirty="0" err="1">
                <a:cs typeface="Arial"/>
              </a:rPr>
              <a:t>lca</a:t>
            </a:r>
            <a:r>
              <a:rPr lang="cs-CZ" sz="4400" dirty="0">
                <a:cs typeface="Arial"/>
              </a:rPr>
              <a:t> pro budovy – dosavadní zkušenosti</a:t>
            </a:r>
          </a:p>
        </p:txBody>
      </p:sp>
    </p:spTree>
    <p:extLst>
      <p:ext uri="{BB962C8B-B14F-4D97-AF65-F5344CB8AC3E}">
        <p14:creationId xmlns:p14="http://schemas.microsoft.com/office/powerpoint/2010/main" val="1875981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6707-5C1A-7165-4670-19291E0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299643"/>
            <a:ext cx="10377486" cy="787477"/>
          </a:xfrm>
        </p:spPr>
        <p:txBody>
          <a:bodyPr/>
          <a:lstStyle/>
          <a:p>
            <a:r>
              <a:rPr lang="cs-CZ" dirty="0">
                <a:cs typeface="Arial"/>
              </a:rPr>
              <a:t>Projekt </a:t>
            </a:r>
            <a:r>
              <a:rPr lang="cs-CZ" dirty="0" err="1">
                <a:cs typeface="Arial"/>
              </a:rPr>
              <a:t>indicate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CCAB00-A561-92D1-FD28-941AEBAE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026" y="167555"/>
            <a:ext cx="1958510" cy="525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E96409-093D-0606-2D2C-688209E7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0" b="1614"/>
          <a:stretch/>
        </p:blipFill>
        <p:spPr bwMode="auto">
          <a:xfrm>
            <a:off x="1595438" y="1015472"/>
            <a:ext cx="9224962" cy="584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582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6707-5C1A-7165-4670-19291E0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299643"/>
            <a:ext cx="10377486" cy="787477"/>
          </a:xfrm>
        </p:spPr>
        <p:txBody>
          <a:bodyPr/>
          <a:lstStyle/>
          <a:p>
            <a:r>
              <a:rPr lang="cs-CZ" dirty="0">
                <a:cs typeface="Arial"/>
              </a:rPr>
              <a:t>Projekt </a:t>
            </a:r>
            <a:r>
              <a:rPr lang="cs-CZ" dirty="0" err="1">
                <a:cs typeface="Arial"/>
              </a:rPr>
              <a:t>indicate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CCAB00-A561-92D1-FD28-941AEBAE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026" y="167555"/>
            <a:ext cx="1958510" cy="5258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255D32-C40F-4089-96C7-706B2FBD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8" y="1219208"/>
            <a:ext cx="9428756" cy="51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0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6707-5C1A-7165-4670-19291E0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299643"/>
            <a:ext cx="10377486" cy="787477"/>
          </a:xfrm>
        </p:spPr>
        <p:txBody>
          <a:bodyPr/>
          <a:lstStyle/>
          <a:p>
            <a:r>
              <a:rPr lang="cs-CZ" dirty="0">
                <a:cs typeface="Arial"/>
              </a:rPr>
              <a:t>Projekt </a:t>
            </a:r>
            <a:r>
              <a:rPr lang="cs-CZ" dirty="0" err="1">
                <a:cs typeface="Arial"/>
              </a:rPr>
              <a:t>indicate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CCAB00-A561-92D1-FD28-941AEBAE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026" y="167555"/>
            <a:ext cx="1958510" cy="5258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C9942B-AB67-4751-9317-08B3C5AD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13" y="1087120"/>
            <a:ext cx="9508405" cy="53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B0F72CA-7C5B-8297-BE36-3E0DFDF6CBE6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0065BC"/>
                </a:solidFill>
              </a:rPr>
              <a:t>Podrobnost výpočtu lca pro budovy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The OpenStudio Plug-in™ for Google SketchUp | Download Scientific Diagram">
            <a:extLst>
              <a:ext uri="{FF2B5EF4-FFF2-40B4-BE49-F238E27FC236}">
                <a16:creationId xmlns:a16="http://schemas.microsoft.com/office/drawing/2014/main" id="{CA499945-367B-9F63-F5C9-D446CB86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08" y="2770437"/>
            <a:ext cx="2746661" cy="17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D747508-2D8F-20B9-8B36-2E52E4480B58}"/>
              </a:ext>
            </a:extLst>
          </p:cNvPr>
          <p:cNvSpPr txBox="1">
            <a:spLocks/>
          </p:cNvSpPr>
          <p:nvPr/>
        </p:nvSpPr>
        <p:spPr>
          <a:xfrm>
            <a:off x="2110821" y="1850878"/>
            <a:ext cx="2746661" cy="520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Výkaz výměr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636C9EE-5184-CCDE-9950-BC2AB2F5D9F0}"/>
              </a:ext>
            </a:extLst>
          </p:cNvPr>
          <p:cNvSpPr txBox="1">
            <a:spLocks/>
          </p:cNvSpPr>
          <p:nvPr/>
        </p:nvSpPr>
        <p:spPr>
          <a:xfrm>
            <a:off x="8492839" y="1850878"/>
            <a:ext cx="3099086" cy="520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Zjednodušený kalkulátor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BD8AFC-DD63-0415-25E5-4F4DEFAA6958}"/>
              </a:ext>
            </a:extLst>
          </p:cNvPr>
          <p:cNvSpPr txBox="1">
            <a:spLocks/>
          </p:cNvSpPr>
          <p:nvPr/>
        </p:nvSpPr>
        <p:spPr>
          <a:xfrm>
            <a:off x="4939143" y="1831828"/>
            <a:ext cx="3099086" cy="520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Podrobnost PENB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STS + skladby konstrukcí</a:t>
            </a:r>
          </a:p>
        </p:txBody>
      </p:sp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09CFEF3A-CA91-42E5-EBF3-8649C192A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2688" y="2565637"/>
            <a:ext cx="3168650" cy="22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tavební úpravy MŠ Bachmačská Výkaz Výměr VV1 - Kolín">
            <a:extLst>
              <a:ext uri="{FF2B5EF4-FFF2-40B4-BE49-F238E27FC236}">
                <a16:creationId xmlns:a16="http://schemas.microsoft.com/office/drawing/2014/main" id="{AEAF8868-F431-7E5F-1E92-441E71FF3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r="13600"/>
          <a:stretch>
            <a:fillRect/>
          </a:stretch>
        </p:blipFill>
        <p:spPr bwMode="auto">
          <a:xfrm>
            <a:off x="1431640" y="2914650"/>
            <a:ext cx="2963993" cy="26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570599C-3B24-116B-21D1-79388F150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548" y="2302724"/>
            <a:ext cx="1958510" cy="525826"/>
          </a:xfrm>
          <a:prstGeom prst="rect">
            <a:avLst/>
          </a:prstGeom>
        </p:spPr>
      </p:pic>
      <p:pic>
        <p:nvPicPr>
          <p:cNvPr id="1030" name="Picture 6" descr="Podlahy">
            <a:extLst>
              <a:ext uri="{FF2B5EF4-FFF2-40B4-BE49-F238E27FC236}">
                <a16:creationId xmlns:a16="http://schemas.microsoft.com/office/drawing/2014/main" id="{52F118BC-1734-3A22-87A6-9084277F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33" y="4283696"/>
            <a:ext cx="1934741" cy="22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CF4092-2F5C-97E3-4207-16C2BD14F9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000"/>
          <a:stretch>
            <a:fillRect/>
          </a:stretch>
        </p:blipFill>
        <p:spPr>
          <a:xfrm>
            <a:off x="4539223" y="4796090"/>
            <a:ext cx="1772677" cy="1893724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71E1A49-BC98-389C-CE22-2D4850B33A4E}"/>
              </a:ext>
            </a:extLst>
          </p:cNvPr>
          <p:cNvCxnSpPr>
            <a:cxnSpLocks/>
          </p:cNvCxnSpPr>
          <p:nvPr/>
        </p:nvCxnSpPr>
        <p:spPr>
          <a:xfrm>
            <a:off x="4939143" y="5140325"/>
            <a:ext cx="10489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2A0CF76-A852-E0A4-B35A-D64D420D972B}"/>
              </a:ext>
            </a:extLst>
          </p:cNvPr>
          <p:cNvCxnSpPr>
            <a:cxnSpLocks/>
          </p:cNvCxnSpPr>
          <p:nvPr/>
        </p:nvCxnSpPr>
        <p:spPr>
          <a:xfrm>
            <a:off x="5267800" y="5078537"/>
            <a:ext cx="720250" cy="0"/>
          </a:xfrm>
          <a:prstGeom prst="line">
            <a:avLst/>
          </a:prstGeom>
          <a:ln w="76200">
            <a:solidFill>
              <a:srgbClr val="006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74F9B0E-EC46-2DB7-35F0-919E3E5F6F68}"/>
              </a:ext>
            </a:extLst>
          </p:cNvPr>
          <p:cNvCxnSpPr>
            <a:cxnSpLocks/>
          </p:cNvCxnSpPr>
          <p:nvPr/>
        </p:nvCxnSpPr>
        <p:spPr>
          <a:xfrm>
            <a:off x="5749925" y="5140325"/>
            <a:ext cx="0" cy="7891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228BD739-626B-1A24-50CC-AFD829908D00}"/>
              </a:ext>
            </a:extLst>
          </p:cNvPr>
          <p:cNvCxnSpPr>
            <a:cxnSpLocks/>
          </p:cNvCxnSpPr>
          <p:nvPr/>
        </p:nvCxnSpPr>
        <p:spPr>
          <a:xfrm>
            <a:off x="5267800" y="5288087"/>
            <a:ext cx="720250" cy="0"/>
          </a:xfrm>
          <a:prstGeom prst="line">
            <a:avLst/>
          </a:prstGeom>
          <a:ln w="19050">
            <a:solidFill>
              <a:srgbClr val="006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03B8-561D-9147-16E3-3A26C7F5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42125-619A-C9B2-9900-B8DBB760C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120" y="4138062"/>
            <a:ext cx="8071412" cy="985368"/>
          </a:xfrm>
        </p:spPr>
        <p:txBody>
          <a:bodyPr>
            <a:normAutofit/>
          </a:bodyPr>
          <a:lstStyle/>
          <a:p>
            <a:r>
              <a:rPr lang="cs-CZ" sz="4400" dirty="0">
                <a:cs typeface="Arial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173536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3C3B-E52B-A960-C9E2-61B3420F5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9DBB3C1-A20D-04F7-15FA-D2CC62C47AB6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2F6017-4B12-3F05-30EE-74A83013AB21}"/>
              </a:ext>
            </a:extLst>
          </p:cNvPr>
          <p:cNvSpPr txBox="1">
            <a:spLocks/>
          </p:cNvSpPr>
          <p:nvPr/>
        </p:nvSpPr>
        <p:spPr>
          <a:xfrm>
            <a:off x="1720564" y="1498453"/>
            <a:ext cx="9646872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LCA budovy hodnotí vliv stavby na životní prostředí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rámci celého životního cyklu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(resp. studovaného období 50 let),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třeba porovnávat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zabudovanou energii ve stavebních konstrukcích a systémech TZB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provozní energií v rámci celého životního cyklu,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Důležitý je celek,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nikoliv dílčí komponenty tvořící stavebně energetický a technologický koncept stavby,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třeba získat zkušenost s nastavením podrobnosti výpočtového modelu, se strukturou výsledků, naučit se výsledky interpretovat, analyzovat a pracovat s nimi,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základě těchto zkušeností nastavit způsob výpočtu pro praxi.</a:t>
            </a:r>
          </a:p>
        </p:txBody>
      </p:sp>
    </p:spTree>
    <p:extLst>
      <p:ext uri="{BB962C8B-B14F-4D97-AF65-F5344CB8AC3E}">
        <p14:creationId xmlns:p14="http://schemas.microsoft.com/office/powerpoint/2010/main" val="36311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1BB311B-3191-9B36-2927-03DBCD38965E}"/>
              </a:ext>
            </a:extLst>
          </p:cNvPr>
          <p:cNvSpPr txBox="1">
            <a:spLocks/>
          </p:cNvSpPr>
          <p:nvPr/>
        </p:nvSpPr>
        <p:spPr>
          <a:xfrm>
            <a:off x="1263271" y="4513260"/>
            <a:ext cx="10701204" cy="1714820"/>
          </a:xfrm>
          <a:prstGeom prst="rect">
            <a:avLst/>
          </a:prstGeom>
          <a:solidFill>
            <a:srgbClr val="0065BC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cs-CZ" sz="4000" dirty="0"/>
              <a:t>Děkuji za pozornost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err="1"/>
              <a:t>j</a:t>
            </a:r>
            <a:r>
              <a:rPr lang="cs-CZ" sz="2800" dirty="0" err="1">
                <a:solidFill>
                  <a:schemeClr val="bg1"/>
                </a:solidFill>
              </a:rPr>
              <a:t>an.ruzicka</a:t>
            </a:r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cs-CZ" sz="2800" dirty="0">
                <a:solidFill>
                  <a:schemeClr val="bg1"/>
                </a:solidFill>
              </a:rPr>
              <a:t>fsv.cvut.cz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6876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165D371-2B32-44C9-98D8-258F9E317874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Harmonogram zavádění výpočtu GWP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0B938D-272B-4EB9-A18F-AA4D60C5278F}"/>
              </a:ext>
            </a:extLst>
          </p:cNvPr>
          <p:cNvSpPr txBox="1">
            <a:spLocks/>
          </p:cNvSpPr>
          <p:nvPr/>
        </p:nvSpPr>
        <p:spPr>
          <a:xfrm>
            <a:off x="1595438" y="1825712"/>
            <a:ext cx="8552172" cy="4492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cs-CZ" b="1" dirty="0">
                <a:highlight>
                  <a:srgbClr val="00FF00"/>
                </a:highlight>
              </a:rPr>
              <a:t>od 1.1.2028</a:t>
            </a:r>
            <a:r>
              <a:rPr lang="cs-CZ" b="1" dirty="0"/>
              <a:t> </a:t>
            </a:r>
            <a:r>
              <a:rPr lang="cs-CZ" dirty="0"/>
              <a:t>GWP součástí PENB pro budovy s užitnou hodnotou nad 1000 m</a:t>
            </a:r>
            <a:r>
              <a:rPr lang="cs-CZ" baseline="30000" dirty="0"/>
              <a:t>2</a:t>
            </a:r>
          </a:p>
          <a:p>
            <a:pPr fontAlgn="base">
              <a:lnSpc>
                <a:spcPct val="100000"/>
              </a:lnSpc>
            </a:pPr>
            <a:r>
              <a:rPr lang="cs-CZ" b="1" dirty="0">
                <a:highlight>
                  <a:srgbClr val="00FF00"/>
                </a:highlight>
              </a:rPr>
              <a:t>od 1.1.2030</a:t>
            </a:r>
            <a:r>
              <a:rPr lang="cs-CZ" b="1" dirty="0"/>
              <a:t> </a:t>
            </a:r>
            <a:r>
              <a:rPr lang="cs-CZ" dirty="0"/>
              <a:t>GWP pro všechny budovy</a:t>
            </a:r>
          </a:p>
        </p:txBody>
      </p:sp>
    </p:spTree>
    <p:extLst>
      <p:ext uri="{BB962C8B-B14F-4D97-AF65-F5344CB8AC3E}">
        <p14:creationId xmlns:p14="http://schemas.microsoft.com/office/powerpoint/2010/main" val="16981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B8014-AAD7-4DCE-9D8C-BA382358D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121" y="2049380"/>
            <a:ext cx="9018913" cy="985368"/>
          </a:xfrm>
        </p:spPr>
        <p:txBody>
          <a:bodyPr>
            <a:normAutofit/>
          </a:bodyPr>
          <a:lstStyle/>
          <a:p>
            <a:r>
              <a:rPr lang="cs-CZ" sz="4400" dirty="0">
                <a:cs typeface="Arial"/>
              </a:rPr>
              <a:t>Rok poté</a:t>
            </a:r>
          </a:p>
        </p:txBody>
      </p:sp>
    </p:spTree>
    <p:extLst>
      <p:ext uri="{BB962C8B-B14F-4D97-AF65-F5344CB8AC3E}">
        <p14:creationId xmlns:p14="http://schemas.microsoft.com/office/powerpoint/2010/main" val="172809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2A86-0C53-65B1-1C35-F7340806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12B463C-3982-3149-CC2A-61437E834B2A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Výstupy </a:t>
            </a:r>
            <a:r>
              <a:rPr lang="cs-CZ" dirty="0" err="1"/>
              <a:t>uceeb</a:t>
            </a:r>
            <a:r>
              <a:rPr lang="cs-CZ" dirty="0"/>
              <a:t> za rok 2025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C00BBB1-D265-5C65-B43C-03C883B345F3}"/>
              </a:ext>
            </a:extLst>
          </p:cNvPr>
          <p:cNvSpPr txBox="1">
            <a:spLocks/>
          </p:cNvSpPr>
          <p:nvPr/>
        </p:nvSpPr>
        <p:spPr>
          <a:xfrm>
            <a:off x="1819914" y="1690958"/>
            <a:ext cx="8552172" cy="4492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Veřejná zakázka: </a:t>
            </a:r>
            <a:r>
              <a:rPr lang="cs-CZ" b="1" dirty="0">
                <a:solidFill>
                  <a:srgbClr val="0065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„Lokální generická databáze stavebních materiálů pro hodnocení potenciálu globálního oteplování (GWP)“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zpracovaná pro MŽP ČR: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Generická LCA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databáze stavebních materiálů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metodika jejího zpracování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Katalog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environmentálních dopadů stavebních konstrukcí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Kalkulační nástroj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zjednodušený výpočet LCA budov – webová aplikace pro MŽP</a:t>
            </a:r>
          </a:p>
        </p:txBody>
      </p:sp>
    </p:spTree>
    <p:extLst>
      <p:ext uri="{BB962C8B-B14F-4D97-AF65-F5344CB8AC3E}">
        <p14:creationId xmlns:p14="http://schemas.microsoft.com/office/powerpoint/2010/main" val="34442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CF80-986B-6500-62AE-7AF1DD89D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029A9-E343-1AF7-2B94-87CB7B8B9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120" y="4138062"/>
            <a:ext cx="8071412" cy="985368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cs typeface="Arial"/>
              </a:rPr>
              <a:t>Generická LCA databáze lokalizovaná pro český trh</a:t>
            </a:r>
          </a:p>
        </p:txBody>
      </p:sp>
    </p:spTree>
    <p:extLst>
      <p:ext uri="{BB962C8B-B14F-4D97-AF65-F5344CB8AC3E}">
        <p14:creationId xmlns:p14="http://schemas.microsoft.com/office/powerpoint/2010/main" val="118780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165D371-2B32-44C9-98D8-258F9E317874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Význam Generické LCA databáze pro český trh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086AD-8AAC-8563-8017-D445F95C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8" y="2897205"/>
            <a:ext cx="7435779" cy="33125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6F1BFB-FC44-42FC-B40D-0889AF2E9D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553" y="2178936"/>
            <a:ext cx="1318867" cy="18901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422EAB-A60C-7C0D-467B-C1F9F386B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927" y="1674848"/>
            <a:ext cx="1340008" cy="18901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556784-531D-EAF0-B0BD-BB3F7C6E62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8963187" y="3370680"/>
            <a:ext cx="1230600" cy="18901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B4A8BE-0CBC-C49E-7510-FD391C73D9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1299" y="2295979"/>
            <a:ext cx="1361113" cy="19017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565B69-DBA4-EE4D-B7B1-2C898564D9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877" y="3796952"/>
            <a:ext cx="1364430" cy="1911251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45FBC2E-BDCA-E2AC-3D38-B7F976712CD4}"/>
              </a:ext>
            </a:extLst>
          </p:cNvPr>
          <p:cNvSpPr txBox="1">
            <a:spLocks/>
          </p:cNvSpPr>
          <p:nvPr/>
        </p:nvSpPr>
        <p:spPr>
          <a:xfrm>
            <a:off x="7417399" y="4197704"/>
            <a:ext cx="1891230" cy="619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buNone/>
            </a:pPr>
            <a:r>
              <a:rPr lang="cs-CZ" b="1" strike="sngStrik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/a/nebo</a:t>
            </a:r>
          </a:p>
        </p:txBody>
      </p:sp>
    </p:spTree>
    <p:extLst>
      <p:ext uri="{BB962C8B-B14F-4D97-AF65-F5344CB8AC3E}">
        <p14:creationId xmlns:p14="http://schemas.microsoft.com/office/powerpoint/2010/main" val="3322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CA793-9B2E-89D5-451A-2A09FB86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9D49B1-9980-0186-525A-BE376D060D5C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479F6F-5369-0666-03AA-D02E2A057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66" y="1515699"/>
            <a:ext cx="9247137" cy="50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3DB6-98F6-3D75-A3DA-2D9A7807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C917CD0-393C-74B6-77FB-EFFA9E142B42}"/>
              </a:ext>
            </a:extLst>
          </p:cNvPr>
          <p:cNvSpPr txBox="1">
            <a:spLocks/>
          </p:cNvSpPr>
          <p:nvPr/>
        </p:nvSpPr>
        <p:spPr>
          <a:xfrm>
            <a:off x="1595438" y="248841"/>
            <a:ext cx="10377486" cy="1165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28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Generická LCA databáze stavebních materiálů pro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E5377-71EA-C337-BB31-F5CD98EE8C99}"/>
              </a:ext>
            </a:extLst>
          </p:cNvPr>
          <p:cNvSpPr txBox="1">
            <a:spLocks/>
          </p:cNvSpPr>
          <p:nvPr/>
        </p:nvSpPr>
        <p:spPr>
          <a:xfrm>
            <a:off x="1720564" y="1498453"/>
            <a:ext cx="10377486" cy="4671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Generické položky v databázi (finalizováno)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Vytvořeny na základě existujících EPD a dalších volně dostupných environmentálních dat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Agregace dat – metoda 90. percentilu, resp. 10.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perentilu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reprezentuje horní mez běžně dosažitelných hodnot, vylučuje extrémní odlehlé hodnoty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outliery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Použití průměrné hodnoty by mohlo vést ke zkreslení směrem k nejlepším dostupným EPD, které však nemusí být na trhu dominantní (tzv.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greenwashing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použití vyššího percentilu (typicky 80.–95.) je běžnou praxí u veřejných databází generických dat v Evropě, např. ÖKOBAUDAT využívá podobně konzervativní přístupy,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generická data budou v reálném posuzování LCA sloužit jako referenční při absenci specifických výrobkových dat, výrobce, projektant, investor, hodnotitel může zlepšit použitím vlastního EPD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každé položce zpracovány </a:t>
            </a: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1-4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scénáře konce životního cyklu (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EoL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Specifické položky (rozšíření)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Databáze bude postupně rozšiřována o specifická data konkrétních výrobců (EPD) vytěžená z databáze 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Cenia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bude v režii MŽP dle šablony pro zadávání dat z EPD</a:t>
            </a:r>
          </a:p>
        </p:txBody>
      </p:sp>
    </p:spTree>
    <p:extLst>
      <p:ext uri="{BB962C8B-B14F-4D97-AF65-F5344CB8AC3E}">
        <p14:creationId xmlns:p14="http://schemas.microsoft.com/office/powerpoint/2010/main" val="26405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ČVUT-UCEEB">
      <a:dk1>
        <a:sysClr val="windowText" lastClr="000000"/>
      </a:dk1>
      <a:lt1>
        <a:sysClr val="window" lastClr="FFFFFF"/>
      </a:lt1>
      <a:dk2>
        <a:srgbClr val="0065BD"/>
      </a:dk2>
      <a:lt2>
        <a:srgbClr val="9B9B9B"/>
      </a:lt2>
      <a:accent1>
        <a:srgbClr val="0065BD"/>
      </a:accent1>
      <a:accent2>
        <a:srgbClr val="84AD00"/>
      </a:accent2>
      <a:accent3>
        <a:srgbClr val="C60C30"/>
      </a:accent3>
      <a:accent4>
        <a:srgbClr val="E05206"/>
      </a:accent4>
      <a:accent5>
        <a:srgbClr val="00B2A9"/>
      </a:accent5>
      <a:accent6>
        <a:srgbClr val="F0AB00"/>
      </a:accent6>
      <a:hlink>
        <a:srgbClr val="0065BD"/>
      </a:hlink>
      <a:folHlink>
        <a:srgbClr val="0065B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1225FCBD070C47889E401A0FF4633B" ma:contentTypeVersion="18" ma:contentTypeDescription="Vytvoří nový dokument" ma:contentTypeScope="" ma:versionID="fc13b69b5f4842c31729d7ac903fb5d3">
  <xsd:schema xmlns:xsd="http://www.w3.org/2001/XMLSchema" xmlns:xs="http://www.w3.org/2001/XMLSchema" xmlns:p="http://schemas.microsoft.com/office/2006/metadata/properties" xmlns:ns2="bf0f70ad-9120-47fd-9a50-1fb41727b940" xmlns:ns3="2ebecf46-ae85-4970-9dc8-f13c1e25f66b" targetNamespace="http://schemas.microsoft.com/office/2006/metadata/properties" ma:root="true" ma:fieldsID="e6a5a1ee9118eec19cc3407d5ae75427" ns2:_="" ns3:_="">
    <xsd:import namespace="bf0f70ad-9120-47fd-9a50-1fb41727b940"/>
    <xsd:import namespace="2ebecf46-ae85-4970-9dc8-f13c1e25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f70ad-9120-47fd-9a50-1fb41727b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66d2233e-f51f-4a80-9a78-f59575bee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ecf46-ae85-4970-9dc8-f13c1e25f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7fccc0-669a-4aeb-a098-492cd6e38b4a}" ma:internalName="TaxCatchAll" ma:showField="CatchAllData" ma:web="2ebecf46-ae85-4970-9dc8-f13c1e25f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0f70ad-9120-47fd-9a50-1fb41727b940">
      <Terms xmlns="http://schemas.microsoft.com/office/infopath/2007/PartnerControls"/>
    </lcf76f155ced4ddcb4097134ff3c332f>
    <TaxCatchAll xmlns="2ebecf46-ae85-4970-9dc8-f13c1e25f66b" xsi:nil="true"/>
  </documentManagement>
</p:properties>
</file>

<file path=customXml/itemProps1.xml><?xml version="1.0" encoding="utf-8"?>
<ds:datastoreItem xmlns:ds="http://schemas.openxmlformats.org/officeDocument/2006/customXml" ds:itemID="{E469D648-9487-4B9E-ABA4-D2803EB538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A208BB-CFFD-4D26-BD5A-3F5D5D49A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f70ad-9120-47fd-9a50-1fb41727b940"/>
    <ds:schemaRef ds:uri="2ebecf46-ae85-4970-9dc8-f13c1e25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98FD8D-4C25-40E0-8CBB-849448E44A8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becf46-ae85-4970-9dc8-f13c1e25f66b"/>
    <ds:schemaRef ds:uri="http://purl.org/dc/terms/"/>
    <ds:schemaRef ds:uri="bf0f70ad-9120-47fd-9a50-1fb41727b94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2620</TotalTime>
  <Words>929</Words>
  <Application>Microsoft Office PowerPoint</Application>
  <PresentationFormat>Širokoúhlá obrazovka</PresentationFormat>
  <Paragraphs>162</Paragraphs>
  <Slides>29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Calibri</vt:lpstr>
      <vt:lpstr>Wingdings</vt:lpstr>
      <vt:lpstr>Arial</vt:lpstr>
      <vt:lpstr>Arial Black</vt:lpstr>
      <vt:lpstr>Technika-Bold</vt:lpstr>
      <vt:lpstr>Motiv Office</vt:lpstr>
      <vt:lpstr>Udržitelná výstavba - hodnocení GWP - stav 2025   </vt:lpstr>
      <vt:lpstr>Prezentace aplikace PowerPoint</vt:lpstr>
      <vt:lpstr>Prezentace aplikace PowerPoint</vt:lpstr>
      <vt:lpstr>Rok poté</vt:lpstr>
      <vt:lpstr>Prezentace aplikace PowerPoint</vt:lpstr>
      <vt:lpstr>Generická LCA databáze lokalizovaná pro český trh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Katalog konstrukcí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Podrobnost výpočtu lca pro budovy – dosavadní zkušenosti</vt:lpstr>
      <vt:lpstr>Projekt indicate</vt:lpstr>
      <vt:lpstr>Projekt indicate</vt:lpstr>
      <vt:lpstr>Projekt indicate</vt:lpstr>
      <vt:lpstr>Prezentace aplikace PowerPoint</vt:lpstr>
      <vt:lpstr>shrnutí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Hejtmánek</dc:creator>
  <cp:lastModifiedBy>Ruzicka, Jan</cp:lastModifiedBy>
  <cp:revision>69</cp:revision>
  <dcterms:created xsi:type="dcterms:W3CDTF">2016-09-27T07:18:56Z</dcterms:created>
  <dcterms:modified xsi:type="dcterms:W3CDTF">2025-11-27T07:22:24Z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0x0101002B1225FCBD070C47889E401A0FF4633B</vt:lpwstr>
  </property>
  <property fmtid="{D5CDD505-2E9C-101B-9397-08002B2CF9AE}" pid="3" name="MediaServiceImageTags">
    <vt:lpwstr/>
  </property>
</Properties>
</file>