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21" r:id="rId2"/>
    <p:sldId id="337" r:id="rId3"/>
    <p:sldId id="339" r:id="rId4"/>
    <p:sldId id="371" r:id="rId5"/>
    <p:sldId id="340" r:id="rId6"/>
    <p:sldId id="343" r:id="rId7"/>
    <p:sldId id="338" r:id="rId8"/>
    <p:sldId id="357" r:id="rId9"/>
    <p:sldId id="356" r:id="rId10"/>
    <p:sldId id="341" r:id="rId11"/>
    <p:sldId id="370" r:id="rId12"/>
    <p:sldId id="372" r:id="rId13"/>
    <p:sldId id="374" r:id="rId14"/>
    <p:sldId id="369" r:id="rId15"/>
    <p:sldId id="381" r:id="rId16"/>
    <p:sldId id="342" r:id="rId17"/>
    <p:sldId id="354" r:id="rId18"/>
    <p:sldId id="355" r:id="rId19"/>
    <p:sldId id="380" r:id="rId20"/>
    <p:sldId id="375" r:id="rId21"/>
    <p:sldId id="376" r:id="rId22"/>
    <p:sldId id="377" r:id="rId23"/>
    <p:sldId id="378" r:id="rId24"/>
    <p:sldId id="379" r:id="rId25"/>
    <p:sldId id="358" r:id="rId26"/>
    <p:sldId id="346" r:id="rId27"/>
    <p:sldId id="330" r:id="rId28"/>
    <p:sldId id="332" r:id="rId29"/>
    <p:sldId id="367" r:id="rId30"/>
  </p:sldIdLst>
  <p:sldSz cx="9144000" cy="6858000" type="screen4x3"/>
  <p:notesSz cx="7099300" cy="102346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18" autoAdjust="0"/>
  </p:normalViewPr>
  <p:slideViewPr>
    <p:cSldViewPr>
      <p:cViewPr varScale="1">
        <p:scale>
          <a:sx n="120" d="100"/>
          <a:sy n="120" d="100"/>
        </p:scale>
        <p:origin x="126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12D1C9D-5884-4678-B449-16D1065233B1}" type="datetimeFigureOut">
              <a:rPr lang="cs-CZ" smtClean="0"/>
              <a:pPr/>
              <a:t>13.07.2021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B8638938-840D-49E8-B21D-07E57108C0A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5785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cs-CZ"/>
              <a:t>Program přednášky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E90DC4A-DA8E-480A-9411-37A8A597D7E5}" type="datetime1">
              <a:rPr lang="cs-CZ" smtClean="0"/>
              <a:pPr/>
              <a:t>13.07.2021</a:t>
            </a:fld>
            <a:endParaRPr lang="cs-CZ"/>
          </a:p>
        </p:txBody>
      </p:sp>
      <p:sp>
        <p:nvSpPr>
          <p:cNvPr id="3482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cs-CZ"/>
              <a:t>Větrání kuchyní</a:t>
            </a:r>
          </a:p>
        </p:txBody>
      </p:sp>
      <p:sp>
        <p:nvSpPr>
          <p:cNvPr id="348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E1AA06-937D-4067-8B4A-F448707A391B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348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62547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cs-CZ"/>
              <a:t>Program přednášky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E90DC4A-DA8E-480A-9411-37A8A597D7E5}" type="datetime1">
              <a:rPr lang="cs-CZ" smtClean="0"/>
              <a:pPr/>
              <a:t>13.07.2021</a:t>
            </a:fld>
            <a:endParaRPr lang="cs-CZ"/>
          </a:p>
        </p:txBody>
      </p:sp>
      <p:sp>
        <p:nvSpPr>
          <p:cNvPr id="3482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cs-CZ"/>
              <a:t>Větrání kuchyní</a:t>
            </a:r>
          </a:p>
        </p:txBody>
      </p:sp>
      <p:sp>
        <p:nvSpPr>
          <p:cNvPr id="348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E1AA06-937D-4067-8B4A-F448707A391B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348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92932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cs-CZ"/>
              <a:t>Program přednášky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E90DC4A-DA8E-480A-9411-37A8A597D7E5}" type="datetime1">
              <a:rPr lang="cs-CZ" smtClean="0"/>
              <a:pPr/>
              <a:t>13.07.2021</a:t>
            </a:fld>
            <a:endParaRPr lang="cs-CZ"/>
          </a:p>
        </p:txBody>
      </p:sp>
      <p:sp>
        <p:nvSpPr>
          <p:cNvPr id="3482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cs-CZ"/>
              <a:t>Větrání kuchyní</a:t>
            </a:r>
          </a:p>
        </p:txBody>
      </p:sp>
      <p:sp>
        <p:nvSpPr>
          <p:cNvPr id="348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E1AA06-937D-4067-8B4A-F448707A391B}" type="slidenum">
              <a:rPr lang="cs-CZ" smtClean="0"/>
              <a:pPr/>
              <a:t>11</a:t>
            </a:fld>
            <a:endParaRPr lang="cs-CZ"/>
          </a:p>
        </p:txBody>
      </p:sp>
      <p:sp>
        <p:nvSpPr>
          <p:cNvPr id="348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74296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cs-CZ"/>
              <a:t>Program přednášky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E90DC4A-DA8E-480A-9411-37A8A597D7E5}" type="datetime1">
              <a:rPr lang="cs-CZ" smtClean="0"/>
              <a:pPr/>
              <a:t>13.07.2021</a:t>
            </a:fld>
            <a:endParaRPr lang="cs-CZ"/>
          </a:p>
        </p:txBody>
      </p:sp>
      <p:sp>
        <p:nvSpPr>
          <p:cNvPr id="3482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cs-CZ"/>
              <a:t>Větrání kuchyní</a:t>
            </a:r>
          </a:p>
        </p:txBody>
      </p:sp>
      <p:sp>
        <p:nvSpPr>
          <p:cNvPr id="348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E1AA06-937D-4067-8B4A-F448707A391B}" type="slidenum">
              <a:rPr lang="cs-CZ" smtClean="0"/>
              <a:pPr/>
              <a:t>12</a:t>
            </a:fld>
            <a:endParaRPr lang="cs-CZ"/>
          </a:p>
        </p:txBody>
      </p:sp>
      <p:sp>
        <p:nvSpPr>
          <p:cNvPr id="348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94681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cs-CZ"/>
              <a:t>Program přednášky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E90DC4A-DA8E-480A-9411-37A8A597D7E5}" type="datetime1">
              <a:rPr lang="cs-CZ" smtClean="0"/>
              <a:pPr/>
              <a:t>13.07.2021</a:t>
            </a:fld>
            <a:endParaRPr lang="cs-CZ"/>
          </a:p>
        </p:txBody>
      </p:sp>
      <p:sp>
        <p:nvSpPr>
          <p:cNvPr id="3482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cs-CZ"/>
              <a:t>Větrání kuchyní</a:t>
            </a:r>
          </a:p>
        </p:txBody>
      </p:sp>
      <p:sp>
        <p:nvSpPr>
          <p:cNvPr id="348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E1AA06-937D-4067-8B4A-F448707A391B}" type="slidenum">
              <a:rPr lang="cs-CZ" smtClean="0"/>
              <a:pPr/>
              <a:t>13</a:t>
            </a:fld>
            <a:endParaRPr lang="cs-CZ"/>
          </a:p>
        </p:txBody>
      </p:sp>
      <p:sp>
        <p:nvSpPr>
          <p:cNvPr id="348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51215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cs-CZ"/>
              <a:t>Program přednášky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E90DC4A-DA8E-480A-9411-37A8A597D7E5}" type="datetime1">
              <a:rPr lang="cs-CZ" smtClean="0"/>
              <a:pPr/>
              <a:t>13.07.2021</a:t>
            </a:fld>
            <a:endParaRPr lang="cs-CZ"/>
          </a:p>
        </p:txBody>
      </p:sp>
      <p:sp>
        <p:nvSpPr>
          <p:cNvPr id="3482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cs-CZ"/>
              <a:t>Větrání kuchyní</a:t>
            </a:r>
          </a:p>
        </p:txBody>
      </p:sp>
      <p:sp>
        <p:nvSpPr>
          <p:cNvPr id="348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E1AA06-937D-4067-8B4A-F448707A391B}" type="slidenum">
              <a:rPr lang="cs-CZ" smtClean="0"/>
              <a:pPr/>
              <a:t>14</a:t>
            </a:fld>
            <a:endParaRPr lang="cs-CZ"/>
          </a:p>
        </p:txBody>
      </p:sp>
      <p:sp>
        <p:nvSpPr>
          <p:cNvPr id="348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21845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cs-CZ"/>
              <a:t>Program přednášky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E90DC4A-DA8E-480A-9411-37A8A597D7E5}" type="datetime1">
              <a:rPr lang="cs-CZ" smtClean="0"/>
              <a:pPr/>
              <a:t>13.07.2021</a:t>
            </a:fld>
            <a:endParaRPr lang="cs-CZ"/>
          </a:p>
        </p:txBody>
      </p:sp>
      <p:sp>
        <p:nvSpPr>
          <p:cNvPr id="3482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cs-CZ"/>
              <a:t>Větrání kuchyní</a:t>
            </a:r>
          </a:p>
        </p:txBody>
      </p:sp>
      <p:sp>
        <p:nvSpPr>
          <p:cNvPr id="348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E1AA06-937D-4067-8B4A-F448707A391B}" type="slidenum">
              <a:rPr lang="cs-CZ" smtClean="0"/>
              <a:pPr/>
              <a:t>15</a:t>
            </a:fld>
            <a:endParaRPr lang="cs-CZ"/>
          </a:p>
        </p:txBody>
      </p:sp>
      <p:sp>
        <p:nvSpPr>
          <p:cNvPr id="348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12987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cs-CZ"/>
              <a:t>Program přednášky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E90DC4A-DA8E-480A-9411-37A8A597D7E5}" type="datetime1">
              <a:rPr lang="cs-CZ" smtClean="0"/>
              <a:pPr/>
              <a:t>13.07.2021</a:t>
            </a:fld>
            <a:endParaRPr lang="cs-CZ"/>
          </a:p>
        </p:txBody>
      </p:sp>
      <p:sp>
        <p:nvSpPr>
          <p:cNvPr id="3482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cs-CZ"/>
              <a:t>Větrání kuchyní</a:t>
            </a:r>
          </a:p>
        </p:txBody>
      </p:sp>
      <p:sp>
        <p:nvSpPr>
          <p:cNvPr id="348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E1AA06-937D-4067-8B4A-F448707A391B}" type="slidenum">
              <a:rPr lang="cs-CZ" smtClean="0"/>
              <a:pPr/>
              <a:t>16</a:t>
            </a:fld>
            <a:endParaRPr lang="cs-CZ"/>
          </a:p>
        </p:txBody>
      </p:sp>
      <p:sp>
        <p:nvSpPr>
          <p:cNvPr id="348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6026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cs-CZ"/>
              <a:t>Program přednášky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E90DC4A-DA8E-480A-9411-37A8A597D7E5}" type="datetime1">
              <a:rPr lang="cs-CZ" smtClean="0"/>
              <a:pPr/>
              <a:t>13.07.2021</a:t>
            </a:fld>
            <a:endParaRPr lang="cs-CZ"/>
          </a:p>
        </p:txBody>
      </p:sp>
      <p:sp>
        <p:nvSpPr>
          <p:cNvPr id="3482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cs-CZ"/>
              <a:t>Větrání kuchyní</a:t>
            </a:r>
          </a:p>
        </p:txBody>
      </p:sp>
      <p:sp>
        <p:nvSpPr>
          <p:cNvPr id="348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E1AA06-937D-4067-8B4A-F448707A391B}" type="slidenum">
              <a:rPr lang="cs-CZ" smtClean="0"/>
              <a:pPr/>
              <a:t>17</a:t>
            </a:fld>
            <a:endParaRPr lang="cs-CZ"/>
          </a:p>
        </p:txBody>
      </p:sp>
      <p:sp>
        <p:nvSpPr>
          <p:cNvPr id="348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42412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cs-CZ"/>
              <a:t>Program přednášky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E90DC4A-DA8E-480A-9411-37A8A597D7E5}" type="datetime1">
              <a:rPr lang="cs-CZ" smtClean="0"/>
              <a:pPr/>
              <a:t>13.07.2021</a:t>
            </a:fld>
            <a:endParaRPr lang="cs-CZ"/>
          </a:p>
        </p:txBody>
      </p:sp>
      <p:sp>
        <p:nvSpPr>
          <p:cNvPr id="3482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cs-CZ"/>
              <a:t>Větrání kuchyní</a:t>
            </a:r>
          </a:p>
        </p:txBody>
      </p:sp>
      <p:sp>
        <p:nvSpPr>
          <p:cNvPr id="348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E1AA06-937D-4067-8B4A-F448707A391B}" type="slidenum">
              <a:rPr lang="cs-CZ" smtClean="0"/>
              <a:pPr/>
              <a:t>18</a:t>
            </a:fld>
            <a:endParaRPr lang="cs-CZ"/>
          </a:p>
        </p:txBody>
      </p:sp>
      <p:sp>
        <p:nvSpPr>
          <p:cNvPr id="348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34925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cs-CZ"/>
              <a:t>Program přednášky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E90DC4A-DA8E-480A-9411-37A8A597D7E5}" type="datetime1">
              <a:rPr lang="cs-CZ" smtClean="0"/>
              <a:pPr/>
              <a:t>13.07.2021</a:t>
            </a:fld>
            <a:endParaRPr lang="cs-CZ"/>
          </a:p>
        </p:txBody>
      </p:sp>
      <p:sp>
        <p:nvSpPr>
          <p:cNvPr id="3482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cs-CZ"/>
              <a:t>Větrání kuchyní</a:t>
            </a:r>
          </a:p>
        </p:txBody>
      </p:sp>
      <p:sp>
        <p:nvSpPr>
          <p:cNvPr id="348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E1AA06-937D-4067-8B4A-F448707A391B}" type="slidenum">
              <a:rPr lang="cs-CZ" smtClean="0"/>
              <a:pPr/>
              <a:t>19</a:t>
            </a:fld>
            <a:endParaRPr lang="cs-CZ"/>
          </a:p>
        </p:txBody>
      </p:sp>
      <p:sp>
        <p:nvSpPr>
          <p:cNvPr id="348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7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cs-CZ"/>
              <a:t>Program přednášky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E90DC4A-DA8E-480A-9411-37A8A597D7E5}" type="datetime1">
              <a:rPr lang="cs-CZ" smtClean="0"/>
              <a:pPr/>
              <a:t>13.07.2021</a:t>
            </a:fld>
            <a:endParaRPr lang="cs-CZ"/>
          </a:p>
        </p:txBody>
      </p:sp>
      <p:sp>
        <p:nvSpPr>
          <p:cNvPr id="3482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cs-CZ"/>
              <a:t>Větrání kuchyní</a:t>
            </a:r>
          </a:p>
        </p:txBody>
      </p:sp>
      <p:sp>
        <p:nvSpPr>
          <p:cNvPr id="348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E1AA06-937D-4067-8B4A-F448707A391B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348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5880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cs-CZ"/>
              <a:t>Program přednášky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E90DC4A-DA8E-480A-9411-37A8A597D7E5}" type="datetime1">
              <a:rPr lang="cs-CZ" smtClean="0"/>
              <a:pPr/>
              <a:t>13.07.2021</a:t>
            </a:fld>
            <a:endParaRPr lang="cs-CZ"/>
          </a:p>
        </p:txBody>
      </p:sp>
      <p:sp>
        <p:nvSpPr>
          <p:cNvPr id="3482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cs-CZ"/>
              <a:t>Větrání kuchyní</a:t>
            </a:r>
          </a:p>
        </p:txBody>
      </p:sp>
      <p:sp>
        <p:nvSpPr>
          <p:cNvPr id="348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E1AA06-937D-4067-8B4A-F448707A391B}" type="slidenum">
              <a:rPr lang="cs-CZ" smtClean="0"/>
              <a:pPr/>
              <a:t>20</a:t>
            </a:fld>
            <a:endParaRPr lang="cs-CZ"/>
          </a:p>
        </p:txBody>
      </p:sp>
      <p:sp>
        <p:nvSpPr>
          <p:cNvPr id="348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2845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cs-CZ"/>
              <a:t>Program přednášky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E90DC4A-DA8E-480A-9411-37A8A597D7E5}" type="datetime1">
              <a:rPr lang="cs-CZ" smtClean="0"/>
              <a:pPr/>
              <a:t>13.07.2021</a:t>
            </a:fld>
            <a:endParaRPr lang="cs-CZ"/>
          </a:p>
        </p:txBody>
      </p:sp>
      <p:sp>
        <p:nvSpPr>
          <p:cNvPr id="3482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cs-CZ"/>
              <a:t>Větrání kuchyní</a:t>
            </a:r>
          </a:p>
        </p:txBody>
      </p:sp>
      <p:sp>
        <p:nvSpPr>
          <p:cNvPr id="348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E1AA06-937D-4067-8B4A-F448707A391B}" type="slidenum">
              <a:rPr lang="cs-CZ" smtClean="0"/>
              <a:pPr/>
              <a:t>21</a:t>
            </a:fld>
            <a:endParaRPr lang="cs-CZ"/>
          </a:p>
        </p:txBody>
      </p:sp>
      <p:sp>
        <p:nvSpPr>
          <p:cNvPr id="348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10964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cs-CZ"/>
              <a:t>Program přednášky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E90DC4A-DA8E-480A-9411-37A8A597D7E5}" type="datetime1">
              <a:rPr lang="cs-CZ" smtClean="0"/>
              <a:pPr/>
              <a:t>13.07.2021</a:t>
            </a:fld>
            <a:endParaRPr lang="cs-CZ"/>
          </a:p>
        </p:txBody>
      </p:sp>
      <p:sp>
        <p:nvSpPr>
          <p:cNvPr id="3482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cs-CZ"/>
              <a:t>Větrání kuchyní</a:t>
            </a:r>
          </a:p>
        </p:txBody>
      </p:sp>
      <p:sp>
        <p:nvSpPr>
          <p:cNvPr id="348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E1AA06-937D-4067-8B4A-F448707A391B}" type="slidenum">
              <a:rPr lang="cs-CZ" smtClean="0"/>
              <a:pPr/>
              <a:t>22</a:t>
            </a:fld>
            <a:endParaRPr lang="cs-CZ"/>
          </a:p>
        </p:txBody>
      </p:sp>
      <p:sp>
        <p:nvSpPr>
          <p:cNvPr id="348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92263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cs-CZ"/>
              <a:t>Program přednášky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E90DC4A-DA8E-480A-9411-37A8A597D7E5}" type="datetime1">
              <a:rPr lang="cs-CZ" smtClean="0"/>
              <a:pPr/>
              <a:t>13.07.2021</a:t>
            </a:fld>
            <a:endParaRPr lang="cs-CZ"/>
          </a:p>
        </p:txBody>
      </p:sp>
      <p:sp>
        <p:nvSpPr>
          <p:cNvPr id="3482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cs-CZ"/>
              <a:t>Větrání kuchyní</a:t>
            </a:r>
          </a:p>
        </p:txBody>
      </p:sp>
      <p:sp>
        <p:nvSpPr>
          <p:cNvPr id="348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E1AA06-937D-4067-8B4A-F448707A391B}" type="slidenum">
              <a:rPr lang="cs-CZ" smtClean="0"/>
              <a:pPr/>
              <a:t>23</a:t>
            </a:fld>
            <a:endParaRPr lang="cs-CZ"/>
          </a:p>
        </p:txBody>
      </p:sp>
      <p:sp>
        <p:nvSpPr>
          <p:cNvPr id="348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29768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cs-CZ"/>
              <a:t>Program přednášky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E90DC4A-DA8E-480A-9411-37A8A597D7E5}" type="datetime1">
              <a:rPr lang="cs-CZ" smtClean="0"/>
              <a:pPr/>
              <a:t>13.07.2021</a:t>
            </a:fld>
            <a:endParaRPr lang="cs-CZ"/>
          </a:p>
        </p:txBody>
      </p:sp>
      <p:sp>
        <p:nvSpPr>
          <p:cNvPr id="3482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cs-CZ"/>
              <a:t>Větrání kuchyní</a:t>
            </a:r>
          </a:p>
        </p:txBody>
      </p:sp>
      <p:sp>
        <p:nvSpPr>
          <p:cNvPr id="348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E1AA06-937D-4067-8B4A-F448707A391B}" type="slidenum">
              <a:rPr lang="cs-CZ" smtClean="0"/>
              <a:pPr/>
              <a:t>24</a:t>
            </a:fld>
            <a:endParaRPr lang="cs-CZ"/>
          </a:p>
        </p:txBody>
      </p:sp>
      <p:sp>
        <p:nvSpPr>
          <p:cNvPr id="348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33260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cs-CZ"/>
              <a:t>Program přednášky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E90DC4A-DA8E-480A-9411-37A8A597D7E5}" type="datetime1">
              <a:rPr lang="cs-CZ" smtClean="0"/>
              <a:pPr/>
              <a:t>13.07.2021</a:t>
            </a:fld>
            <a:endParaRPr lang="cs-CZ"/>
          </a:p>
        </p:txBody>
      </p:sp>
      <p:sp>
        <p:nvSpPr>
          <p:cNvPr id="3482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cs-CZ"/>
              <a:t>Větrání kuchyní</a:t>
            </a:r>
          </a:p>
        </p:txBody>
      </p:sp>
      <p:sp>
        <p:nvSpPr>
          <p:cNvPr id="348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E1AA06-937D-4067-8B4A-F448707A391B}" type="slidenum">
              <a:rPr lang="cs-CZ" smtClean="0"/>
              <a:pPr/>
              <a:t>25</a:t>
            </a:fld>
            <a:endParaRPr lang="cs-CZ"/>
          </a:p>
        </p:txBody>
      </p:sp>
      <p:sp>
        <p:nvSpPr>
          <p:cNvPr id="348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36750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cs-CZ"/>
              <a:t>Program přednášky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E90DC4A-DA8E-480A-9411-37A8A597D7E5}" type="datetime1">
              <a:rPr lang="cs-CZ" smtClean="0"/>
              <a:pPr/>
              <a:t>13.07.2021</a:t>
            </a:fld>
            <a:endParaRPr lang="cs-CZ"/>
          </a:p>
        </p:txBody>
      </p:sp>
      <p:sp>
        <p:nvSpPr>
          <p:cNvPr id="3482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cs-CZ"/>
              <a:t>Větrání kuchyní</a:t>
            </a:r>
          </a:p>
        </p:txBody>
      </p:sp>
      <p:sp>
        <p:nvSpPr>
          <p:cNvPr id="348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E1AA06-937D-4067-8B4A-F448707A391B}" type="slidenum">
              <a:rPr lang="cs-CZ" smtClean="0"/>
              <a:pPr/>
              <a:t>26</a:t>
            </a:fld>
            <a:endParaRPr lang="cs-CZ"/>
          </a:p>
        </p:txBody>
      </p:sp>
      <p:sp>
        <p:nvSpPr>
          <p:cNvPr id="348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02665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cs-CZ"/>
              <a:t>Program přednášky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E90DC4A-DA8E-480A-9411-37A8A597D7E5}" type="datetime1">
              <a:rPr lang="cs-CZ" smtClean="0"/>
              <a:pPr/>
              <a:t>13.07.2021</a:t>
            </a:fld>
            <a:endParaRPr lang="cs-CZ"/>
          </a:p>
        </p:txBody>
      </p:sp>
      <p:sp>
        <p:nvSpPr>
          <p:cNvPr id="3482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cs-CZ"/>
              <a:t>Větrání kuchyní</a:t>
            </a:r>
          </a:p>
        </p:txBody>
      </p:sp>
      <p:sp>
        <p:nvSpPr>
          <p:cNvPr id="348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E1AA06-937D-4067-8B4A-F448707A391B}" type="slidenum">
              <a:rPr lang="cs-CZ" smtClean="0"/>
              <a:pPr/>
              <a:t>27</a:t>
            </a:fld>
            <a:endParaRPr lang="cs-CZ"/>
          </a:p>
        </p:txBody>
      </p:sp>
      <p:sp>
        <p:nvSpPr>
          <p:cNvPr id="348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19477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cs-CZ"/>
              <a:t>Program přednášky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E90DC4A-DA8E-480A-9411-37A8A597D7E5}" type="datetime1">
              <a:rPr lang="cs-CZ" smtClean="0"/>
              <a:pPr/>
              <a:t>13.07.2021</a:t>
            </a:fld>
            <a:endParaRPr lang="cs-CZ"/>
          </a:p>
        </p:txBody>
      </p:sp>
      <p:sp>
        <p:nvSpPr>
          <p:cNvPr id="3482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cs-CZ"/>
              <a:t>Větrání kuchyní</a:t>
            </a:r>
          </a:p>
        </p:txBody>
      </p:sp>
      <p:sp>
        <p:nvSpPr>
          <p:cNvPr id="348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E1AA06-937D-4067-8B4A-F448707A391B}" type="slidenum">
              <a:rPr lang="cs-CZ" smtClean="0"/>
              <a:pPr/>
              <a:t>28</a:t>
            </a:fld>
            <a:endParaRPr lang="cs-CZ"/>
          </a:p>
        </p:txBody>
      </p:sp>
      <p:sp>
        <p:nvSpPr>
          <p:cNvPr id="348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87324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cs-CZ"/>
              <a:t>Program přednášky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E90DC4A-DA8E-480A-9411-37A8A597D7E5}" type="datetime1">
              <a:rPr lang="cs-CZ" smtClean="0"/>
              <a:pPr/>
              <a:t>13.07.2021</a:t>
            </a:fld>
            <a:endParaRPr lang="cs-CZ"/>
          </a:p>
        </p:txBody>
      </p:sp>
      <p:sp>
        <p:nvSpPr>
          <p:cNvPr id="3482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cs-CZ"/>
              <a:t>Větrání kuchyní</a:t>
            </a:r>
          </a:p>
        </p:txBody>
      </p:sp>
      <p:sp>
        <p:nvSpPr>
          <p:cNvPr id="348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E1AA06-937D-4067-8B4A-F448707A391B}" type="slidenum">
              <a:rPr lang="cs-CZ" smtClean="0"/>
              <a:pPr/>
              <a:t>29</a:t>
            </a:fld>
            <a:endParaRPr lang="cs-CZ"/>
          </a:p>
        </p:txBody>
      </p:sp>
      <p:sp>
        <p:nvSpPr>
          <p:cNvPr id="348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7692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cs-CZ"/>
              <a:t>Program přednášky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E90DC4A-DA8E-480A-9411-37A8A597D7E5}" type="datetime1">
              <a:rPr lang="cs-CZ" smtClean="0"/>
              <a:pPr/>
              <a:t>13.07.2021</a:t>
            </a:fld>
            <a:endParaRPr lang="cs-CZ"/>
          </a:p>
        </p:txBody>
      </p:sp>
      <p:sp>
        <p:nvSpPr>
          <p:cNvPr id="3482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cs-CZ"/>
              <a:t>Větrání kuchyní</a:t>
            </a:r>
          </a:p>
        </p:txBody>
      </p:sp>
      <p:sp>
        <p:nvSpPr>
          <p:cNvPr id="348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E1AA06-937D-4067-8B4A-F448707A391B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348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4357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cs-CZ"/>
              <a:t>Program přednášky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E90DC4A-DA8E-480A-9411-37A8A597D7E5}" type="datetime1">
              <a:rPr lang="cs-CZ" smtClean="0"/>
              <a:pPr/>
              <a:t>13.07.2021</a:t>
            </a:fld>
            <a:endParaRPr lang="cs-CZ"/>
          </a:p>
        </p:txBody>
      </p:sp>
      <p:sp>
        <p:nvSpPr>
          <p:cNvPr id="3482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cs-CZ"/>
              <a:t>Větrání kuchyní</a:t>
            </a:r>
          </a:p>
        </p:txBody>
      </p:sp>
      <p:sp>
        <p:nvSpPr>
          <p:cNvPr id="348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E1AA06-937D-4067-8B4A-F448707A391B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348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3877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cs-CZ"/>
              <a:t>Program přednášky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E90DC4A-DA8E-480A-9411-37A8A597D7E5}" type="datetime1">
              <a:rPr lang="cs-CZ" smtClean="0"/>
              <a:pPr/>
              <a:t>13.07.2021</a:t>
            </a:fld>
            <a:endParaRPr lang="cs-CZ"/>
          </a:p>
        </p:txBody>
      </p:sp>
      <p:sp>
        <p:nvSpPr>
          <p:cNvPr id="3482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cs-CZ"/>
              <a:t>Větrání kuchyní</a:t>
            </a:r>
          </a:p>
        </p:txBody>
      </p:sp>
      <p:sp>
        <p:nvSpPr>
          <p:cNvPr id="348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E1AA06-937D-4067-8B4A-F448707A391B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348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6458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cs-CZ"/>
              <a:t>Program přednášky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E90DC4A-DA8E-480A-9411-37A8A597D7E5}" type="datetime1">
              <a:rPr lang="cs-CZ" smtClean="0"/>
              <a:pPr/>
              <a:t>13.07.2021</a:t>
            </a:fld>
            <a:endParaRPr lang="cs-CZ"/>
          </a:p>
        </p:txBody>
      </p:sp>
      <p:sp>
        <p:nvSpPr>
          <p:cNvPr id="3482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cs-CZ"/>
              <a:t>Větrání kuchyní</a:t>
            </a:r>
          </a:p>
        </p:txBody>
      </p:sp>
      <p:sp>
        <p:nvSpPr>
          <p:cNvPr id="348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E1AA06-937D-4067-8B4A-F448707A391B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348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9452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cs-CZ"/>
              <a:t>Program přednášky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E90DC4A-DA8E-480A-9411-37A8A597D7E5}" type="datetime1">
              <a:rPr lang="cs-CZ" smtClean="0"/>
              <a:pPr/>
              <a:t>13.07.2021</a:t>
            </a:fld>
            <a:endParaRPr lang="cs-CZ"/>
          </a:p>
        </p:txBody>
      </p:sp>
      <p:sp>
        <p:nvSpPr>
          <p:cNvPr id="3482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cs-CZ"/>
              <a:t>Větrání kuchyní</a:t>
            </a:r>
          </a:p>
        </p:txBody>
      </p:sp>
      <p:sp>
        <p:nvSpPr>
          <p:cNvPr id="348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E1AA06-937D-4067-8B4A-F448707A391B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348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31788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cs-CZ"/>
              <a:t>Program přednášky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E90DC4A-DA8E-480A-9411-37A8A597D7E5}" type="datetime1">
              <a:rPr lang="cs-CZ" smtClean="0"/>
              <a:pPr/>
              <a:t>13.07.2021</a:t>
            </a:fld>
            <a:endParaRPr lang="cs-CZ"/>
          </a:p>
        </p:txBody>
      </p:sp>
      <p:sp>
        <p:nvSpPr>
          <p:cNvPr id="3482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cs-CZ"/>
              <a:t>Větrání kuchyní</a:t>
            </a:r>
          </a:p>
        </p:txBody>
      </p:sp>
      <p:sp>
        <p:nvSpPr>
          <p:cNvPr id="348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E1AA06-937D-4067-8B4A-F448707A391B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348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12386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cs-CZ"/>
              <a:t>Program přednášky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E90DC4A-DA8E-480A-9411-37A8A597D7E5}" type="datetime1">
              <a:rPr lang="cs-CZ" smtClean="0"/>
              <a:pPr/>
              <a:t>13.07.2021</a:t>
            </a:fld>
            <a:endParaRPr lang="cs-CZ"/>
          </a:p>
        </p:txBody>
      </p:sp>
      <p:sp>
        <p:nvSpPr>
          <p:cNvPr id="3482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cs-CZ"/>
              <a:t>Větrání kuchyní</a:t>
            </a:r>
          </a:p>
        </p:txBody>
      </p:sp>
      <p:sp>
        <p:nvSpPr>
          <p:cNvPr id="348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E1AA06-937D-4067-8B4A-F448707A391B}" type="slidenum">
              <a:rPr lang="cs-CZ" smtClean="0"/>
              <a:pPr/>
              <a:t>9</a:t>
            </a:fld>
            <a:endParaRPr lang="cs-CZ"/>
          </a:p>
        </p:txBody>
      </p:sp>
      <p:sp>
        <p:nvSpPr>
          <p:cNvPr id="348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1757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427B2-3DBB-4B9F-8C0F-22A59CFBC2B8}" type="datetimeFigureOut">
              <a:rPr lang="cs-CZ" smtClean="0"/>
              <a:pPr/>
              <a:t>13.07.2021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DDB5B-4293-46F0-88A0-BCA957C04E9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427B2-3DBB-4B9F-8C0F-22A59CFBC2B8}" type="datetimeFigureOut">
              <a:rPr lang="cs-CZ" smtClean="0"/>
              <a:pPr/>
              <a:t>13.07.2021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DDB5B-4293-46F0-88A0-BCA957C04E9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427B2-3DBB-4B9F-8C0F-22A59CFBC2B8}" type="datetimeFigureOut">
              <a:rPr lang="cs-CZ" smtClean="0"/>
              <a:pPr/>
              <a:t>13.07.2021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DDB5B-4293-46F0-88A0-BCA957C04E9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427B2-3DBB-4B9F-8C0F-22A59CFBC2B8}" type="datetimeFigureOut">
              <a:rPr lang="cs-CZ" smtClean="0"/>
              <a:pPr/>
              <a:t>13.07.2021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DDB5B-4293-46F0-88A0-BCA957C04E9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427B2-3DBB-4B9F-8C0F-22A59CFBC2B8}" type="datetimeFigureOut">
              <a:rPr lang="cs-CZ" smtClean="0"/>
              <a:pPr/>
              <a:t>13.07.2021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DDB5B-4293-46F0-88A0-BCA957C04E9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427B2-3DBB-4B9F-8C0F-22A59CFBC2B8}" type="datetimeFigureOut">
              <a:rPr lang="cs-CZ" smtClean="0"/>
              <a:pPr/>
              <a:t>13.07.2021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DDB5B-4293-46F0-88A0-BCA957C04E9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427B2-3DBB-4B9F-8C0F-22A59CFBC2B8}" type="datetimeFigureOut">
              <a:rPr lang="cs-CZ" smtClean="0"/>
              <a:pPr/>
              <a:t>13.07.2021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DDB5B-4293-46F0-88A0-BCA957C04E9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427B2-3DBB-4B9F-8C0F-22A59CFBC2B8}" type="datetimeFigureOut">
              <a:rPr lang="cs-CZ" smtClean="0"/>
              <a:pPr/>
              <a:t>13.07.2021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DDB5B-4293-46F0-88A0-BCA957C04E9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427B2-3DBB-4B9F-8C0F-22A59CFBC2B8}" type="datetimeFigureOut">
              <a:rPr lang="cs-CZ" smtClean="0"/>
              <a:pPr/>
              <a:t>13.07.2021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DDB5B-4293-46F0-88A0-BCA957C04E9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427B2-3DBB-4B9F-8C0F-22A59CFBC2B8}" type="datetimeFigureOut">
              <a:rPr lang="cs-CZ" smtClean="0"/>
              <a:pPr/>
              <a:t>13.07.2021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DDB5B-4293-46F0-88A0-BCA957C04E9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427B2-3DBB-4B9F-8C0F-22A59CFBC2B8}" type="datetimeFigureOut">
              <a:rPr lang="cs-CZ" smtClean="0"/>
              <a:pPr/>
              <a:t>13.07.2021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DDB5B-4293-46F0-88A0-BCA957C04E9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427B2-3DBB-4B9F-8C0F-22A59CFBC2B8}" type="datetimeFigureOut">
              <a:rPr lang="cs-CZ" smtClean="0"/>
              <a:pPr/>
              <a:t>13.07.2021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DDB5B-4293-46F0-88A0-BCA957C04E9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tiff"/><Relationship Id="rId5" Type="http://schemas.openxmlformats.org/officeDocument/2006/relationships/image" Target="../media/image3.tiff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.emf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tiff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tiff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tiff"/><Relationship Id="rId5" Type="http://schemas.openxmlformats.org/officeDocument/2006/relationships/image" Target="../media/image8.jpg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1.jpe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png"/><Relationship Id="rId4" Type="http://schemas.openxmlformats.org/officeDocument/2006/relationships/image" Target="../media/image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52.png"/><Relationship Id="rId4" Type="http://schemas.openxmlformats.org/officeDocument/2006/relationships/image" Target="../media/image2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1.jpeg"/><Relationship Id="rId7" Type="http://schemas.openxmlformats.org/officeDocument/2006/relationships/image" Target="../media/image55.png"/><Relationship Id="rId12" Type="http://schemas.openxmlformats.org/officeDocument/2006/relationships/image" Target="../media/image6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2.emf"/><Relationship Id="rId9" Type="http://schemas.openxmlformats.org/officeDocument/2006/relationships/image" Target="../media/image5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g"/><Relationship Id="rId4" Type="http://schemas.openxmlformats.org/officeDocument/2006/relationships/image" Target="../media/image2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25F74B-A8AC-4ECC-A38E-0280F818E3B5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  <p:pic>
        <p:nvPicPr>
          <p:cNvPr id="21505" name="Picture 1" descr="C:\Users\KUBELKA\Desktop\Hlavičky-prezentace\PP-CZ-2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883920"/>
          </a:xfrm>
          <a:prstGeom prst="rect">
            <a:avLst/>
          </a:prstGeom>
          <a:noFill/>
        </p:spPr>
      </p:pic>
      <p:pic>
        <p:nvPicPr>
          <p:cNvPr id="10" name="Picture 1030" descr="Logo_white">
            <a:extLst>
              <a:ext uri="{FF2B5EF4-FFF2-40B4-BE49-F238E27FC236}">
                <a16:creationId xmlns:a16="http://schemas.microsoft.com/office/drawing/2014/main" id="{ECB3F221-4777-4881-976C-3976E79A5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760029" y="3287486"/>
            <a:ext cx="2209800" cy="52546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0B16076F-B6C8-4646-B575-56A138781E50}"/>
              </a:ext>
            </a:extLst>
          </p:cNvPr>
          <p:cNvSpPr txBox="1"/>
          <p:nvPr/>
        </p:nvSpPr>
        <p:spPr>
          <a:xfrm>
            <a:off x="3213735" y="6488113"/>
            <a:ext cx="324008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dirty="0" err="1">
                <a:solidFill>
                  <a:schemeClr val="bg1">
                    <a:lumMod val="75000"/>
                  </a:schemeClr>
                </a:solidFill>
                <a:latin typeface="Calibri Light" pitchFamily="34" charset="0"/>
                <a:cs typeface="Calibri Light" pitchFamily="34" charset="0"/>
              </a:rPr>
              <a:t>Elektrodesign</a:t>
            </a:r>
            <a:r>
              <a:rPr lang="cs-CZ" dirty="0">
                <a:solidFill>
                  <a:schemeClr val="bg1">
                    <a:lumMod val="75000"/>
                  </a:schemeClr>
                </a:solidFill>
                <a:latin typeface="Calibri Light" pitchFamily="34" charset="0"/>
                <a:cs typeface="Calibri Light" pitchFamily="34" charset="0"/>
              </a:rPr>
              <a:t> ventilátory s.r.o.</a:t>
            </a:r>
            <a:endParaRPr lang="en-US" dirty="0">
              <a:solidFill>
                <a:schemeClr val="bg1">
                  <a:lumMod val="75000"/>
                </a:schemeClr>
              </a:solidFill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14" name="Nadpis 1">
            <a:extLst>
              <a:ext uri="{FF2B5EF4-FFF2-40B4-BE49-F238E27FC236}">
                <a16:creationId xmlns:a16="http://schemas.microsoft.com/office/drawing/2014/main" id="{EFB6AF5F-C6BB-4D77-943E-E5A783A06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2536" y="1052736"/>
            <a:ext cx="9396537" cy="504825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2500" u="sng" dirty="0">
                <a:solidFill>
                  <a:srgbClr val="CC0000"/>
                </a:solidFill>
              </a:rPr>
              <a:t>Kompaktní větrací jednotky s rekuperací tepla pro komerční účely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28005EB-325E-4A0C-B324-97886FB3E55B}"/>
              </a:ext>
            </a:extLst>
          </p:cNvPr>
          <p:cNvSpPr txBox="1"/>
          <p:nvPr/>
        </p:nvSpPr>
        <p:spPr>
          <a:xfrm>
            <a:off x="2195736" y="1988840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00F8A087-6AC5-4E97-AD1D-2F14E34BD11A}"/>
              </a:ext>
            </a:extLst>
          </p:cNvPr>
          <p:cNvSpPr txBox="1"/>
          <p:nvPr/>
        </p:nvSpPr>
        <p:spPr>
          <a:xfrm>
            <a:off x="86577" y="1685754"/>
            <a:ext cx="8718309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b="1" dirty="0">
                <a:latin typeface="Calibri Light" pitchFamily="34" charset="0"/>
                <a:cs typeface="Calibri Light" pitchFamily="34" charset="0"/>
              </a:rPr>
              <a:t>DUOVENT® </a:t>
            </a:r>
            <a:r>
              <a:rPr lang="cs-CZ" b="1" dirty="0" err="1">
                <a:latin typeface="Calibri Light" pitchFamily="34" charset="0"/>
                <a:cs typeface="Calibri Light" pitchFamily="34" charset="0"/>
              </a:rPr>
              <a:t>Compact</a:t>
            </a:r>
            <a:r>
              <a:rPr lang="cs-CZ" b="1" dirty="0">
                <a:latin typeface="Calibri Light" pitchFamily="34" charset="0"/>
                <a:cs typeface="Calibri Light" pitchFamily="34" charset="0"/>
              </a:rPr>
              <a:t> DV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>
                <a:latin typeface="Calibri Light" pitchFamily="34" charset="0"/>
                <a:cs typeface="Calibri Light" pitchFamily="34" charset="0"/>
              </a:rPr>
              <a:t>Vertikální i horizontální provedení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>
                <a:latin typeface="Calibri Light" pitchFamily="34" charset="0"/>
                <a:cs typeface="Calibri Light" pitchFamily="34" charset="0"/>
              </a:rPr>
              <a:t>Pro vnitřní i venkovní použití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>
                <a:latin typeface="Calibri Light" pitchFamily="34" charset="0"/>
                <a:cs typeface="Calibri Light" pitchFamily="34" charset="0"/>
              </a:rPr>
              <a:t>Protiproudý hliníkový rekuperátor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>
                <a:latin typeface="Calibri Light" pitchFamily="34" charset="0"/>
                <a:cs typeface="Calibri Light" pitchFamily="34" charset="0"/>
              </a:rPr>
              <a:t>Celkem 10 velikostních řad ( 500 – 7800 m3/h )</a:t>
            </a:r>
          </a:p>
          <a:p>
            <a:pPr lvl="2"/>
            <a:endParaRPr lang="cs-CZ" dirty="0">
              <a:latin typeface="Calibri Light" pitchFamily="34" charset="0"/>
              <a:cs typeface="Calibri Light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800" b="1" dirty="0">
                <a:latin typeface="Calibri Light" pitchFamily="34" charset="0"/>
                <a:cs typeface="Calibri Light" pitchFamily="34" charset="0"/>
              </a:rPr>
              <a:t>DUOVENT® </a:t>
            </a:r>
            <a:r>
              <a:rPr lang="cs-CZ" sz="1800" b="1" dirty="0" err="1">
                <a:latin typeface="Calibri Light" pitchFamily="34" charset="0"/>
                <a:cs typeface="Calibri Light" pitchFamily="34" charset="0"/>
              </a:rPr>
              <a:t>Compact</a:t>
            </a:r>
            <a:r>
              <a:rPr lang="cs-CZ" sz="1800" b="1" dirty="0">
                <a:latin typeface="Calibri Light" pitchFamily="34" charset="0"/>
                <a:cs typeface="Calibri Light" pitchFamily="34" charset="0"/>
              </a:rPr>
              <a:t> DV TOP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>
                <a:latin typeface="Calibri Light" pitchFamily="34" charset="0"/>
                <a:cs typeface="Calibri Light" pitchFamily="34" charset="0"/>
              </a:rPr>
              <a:t>Stojaté provedení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>
                <a:latin typeface="Calibri Light" pitchFamily="34" charset="0"/>
                <a:cs typeface="Calibri Light" pitchFamily="34" charset="0"/>
              </a:rPr>
              <a:t>Pro vnitřní použití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>
                <a:latin typeface="Calibri Light" pitchFamily="34" charset="0"/>
                <a:cs typeface="Calibri Light" pitchFamily="34" charset="0"/>
              </a:rPr>
              <a:t>Protiproudý hliníkový rekuperátor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>
                <a:latin typeface="Calibri Light" pitchFamily="34" charset="0"/>
                <a:cs typeface="Calibri Light" pitchFamily="34" charset="0"/>
              </a:rPr>
              <a:t>Celkem 8 velikostních řad ( 500 – 7800 m3/h )</a:t>
            </a:r>
          </a:p>
          <a:p>
            <a:pPr lvl="2"/>
            <a:endParaRPr lang="cs-CZ" b="1" dirty="0">
              <a:latin typeface="Calibri Light" pitchFamily="34" charset="0"/>
              <a:cs typeface="Calibri Light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800" b="1" dirty="0">
                <a:latin typeface="Calibri Light" pitchFamily="34" charset="0"/>
                <a:cs typeface="Calibri Light" pitchFamily="34" charset="0"/>
              </a:rPr>
              <a:t>DUOVENT® </a:t>
            </a:r>
            <a:r>
              <a:rPr lang="cs-CZ" sz="1800" b="1" dirty="0" err="1">
                <a:latin typeface="Calibri Light" pitchFamily="34" charset="0"/>
                <a:cs typeface="Calibri Light" pitchFamily="34" charset="0"/>
              </a:rPr>
              <a:t>Compact</a:t>
            </a:r>
            <a:r>
              <a:rPr lang="cs-CZ" sz="1800" b="1" dirty="0">
                <a:latin typeface="Calibri Light" pitchFamily="34" charset="0"/>
                <a:cs typeface="Calibri Light" pitchFamily="34" charset="0"/>
              </a:rPr>
              <a:t> RV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>
                <a:latin typeface="Calibri Light" pitchFamily="34" charset="0"/>
                <a:cs typeface="Calibri Light" pitchFamily="34" charset="0"/>
              </a:rPr>
              <a:t>Vertikální provedení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>
                <a:latin typeface="Calibri Light" pitchFamily="34" charset="0"/>
                <a:cs typeface="Calibri Light" pitchFamily="34" charset="0"/>
              </a:rPr>
              <a:t>Pro vnitřní i venkovní použití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>
                <a:latin typeface="Calibri Light" pitchFamily="34" charset="0"/>
                <a:cs typeface="Calibri Light" pitchFamily="34" charset="0"/>
              </a:rPr>
              <a:t>Rotační regenerátor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>
                <a:latin typeface="Calibri Light" pitchFamily="34" charset="0"/>
                <a:cs typeface="Calibri Light" pitchFamily="34" charset="0"/>
              </a:rPr>
              <a:t>Celkem 6 velikostních řad ( 800 – 7800 m3/h 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1800" dirty="0">
              <a:latin typeface="Calibri Light" pitchFamily="34" charset="0"/>
              <a:cs typeface="Calibri Light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dirty="0">
              <a:latin typeface="Calibri Light" pitchFamily="34" charset="0"/>
              <a:cs typeface="Calibri Light" pitchFamily="34" charset="0"/>
            </a:endParaRPr>
          </a:p>
          <a:p>
            <a:pPr lvl="2"/>
            <a:endParaRPr lang="cs-CZ" dirty="0">
              <a:latin typeface="Calibri Light" pitchFamily="34" charset="0"/>
              <a:cs typeface="Calibri Light" pitchFamily="34" charset="0"/>
            </a:endParaRPr>
          </a:p>
          <a:p>
            <a:pPr lvl="2"/>
            <a:endParaRPr lang="cs-CZ" dirty="0">
              <a:latin typeface="Calibri Light" pitchFamily="34" charset="0"/>
              <a:cs typeface="Calibri Light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dirty="0">
              <a:latin typeface="Calibri Light" pitchFamily="34" charset="0"/>
              <a:cs typeface="Calibri Light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cs-CZ" dirty="0">
              <a:latin typeface="Calibri Light" pitchFamily="34" charset="0"/>
              <a:cs typeface="Calibri Light" pitchFamily="34" charset="0"/>
            </a:endParaRPr>
          </a:p>
          <a:p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68CC6E9-5102-45B0-905A-EE43F19901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618" y="2736311"/>
            <a:ext cx="2753739" cy="2202991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3748E479-257C-4D43-808D-C634836872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928" y="1010684"/>
            <a:ext cx="2753737" cy="2202990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7D3599A8-0614-4A8E-B968-EB7B988909C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097" y="5043091"/>
            <a:ext cx="1859806" cy="165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22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25F74B-A8AC-4ECC-A38E-0280F818E3B5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  <p:pic>
        <p:nvPicPr>
          <p:cNvPr id="21505" name="Picture 1" descr="C:\Users\KUBELKA\Desktop\Hlavičky-prezentace\PP-CZ-2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883920"/>
          </a:xfrm>
          <a:prstGeom prst="rect">
            <a:avLst/>
          </a:prstGeom>
          <a:noFill/>
        </p:spPr>
      </p:pic>
      <p:pic>
        <p:nvPicPr>
          <p:cNvPr id="10" name="Picture 1030" descr="Logo_white">
            <a:extLst>
              <a:ext uri="{FF2B5EF4-FFF2-40B4-BE49-F238E27FC236}">
                <a16:creationId xmlns:a16="http://schemas.microsoft.com/office/drawing/2014/main" id="{ECB3F221-4777-4881-976C-3976E79A5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760029" y="3287486"/>
            <a:ext cx="2209800" cy="52546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0B16076F-B6C8-4646-B575-56A138781E50}"/>
              </a:ext>
            </a:extLst>
          </p:cNvPr>
          <p:cNvSpPr txBox="1"/>
          <p:nvPr/>
        </p:nvSpPr>
        <p:spPr>
          <a:xfrm>
            <a:off x="3213735" y="6488113"/>
            <a:ext cx="324008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dirty="0" err="1">
                <a:solidFill>
                  <a:schemeClr val="bg1">
                    <a:lumMod val="75000"/>
                  </a:schemeClr>
                </a:solidFill>
                <a:latin typeface="Calibri Light" pitchFamily="34" charset="0"/>
                <a:cs typeface="Calibri Light" pitchFamily="34" charset="0"/>
              </a:rPr>
              <a:t>Elektrodesign</a:t>
            </a:r>
            <a:r>
              <a:rPr lang="cs-CZ" dirty="0">
                <a:solidFill>
                  <a:schemeClr val="bg1">
                    <a:lumMod val="75000"/>
                  </a:schemeClr>
                </a:solidFill>
                <a:latin typeface="Calibri Light" pitchFamily="34" charset="0"/>
                <a:cs typeface="Calibri Light" pitchFamily="34" charset="0"/>
              </a:rPr>
              <a:t> ventilátory s.r.o.</a:t>
            </a:r>
            <a:endParaRPr lang="en-US" dirty="0">
              <a:solidFill>
                <a:schemeClr val="bg1">
                  <a:lumMod val="75000"/>
                </a:schemeClr>
              </a:solidFill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14" name="Nadpis 1">
            <a:extLst>
              <a:ext uri="{FF2B5EF4-FFF2-40B4-BE49-F238E27FC236}">
                <a16:creationId xmlns:a16="http://schemas.microsoft.com/office/drawing/2014/main" id="{EFB6AF5F-C6BB-4D77-943E-E5A783A06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2536" y="1052736"/>
            <a:ext cx="9396537" cy="504825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2500" u="sng" dirty="0">
                <a:solidFill>
                  <a:srgbClr val="CC0000"/>
                </a:solidFill>
              </a:rPr>
              <a:t> </a:t>
            </a:r>
          </a:p>
        </p:txBody>
      </p:sp>
      <p:sp>
        <p:nvSpPr>
          <p:cNvPr id="16" name="Zástupný symbol pro číslo snímku 3">
            <a:extLst>
              <a:ext uri="{FF2B5EF4-FFF2-40B4-BE49-F238E27FC236}">
                <a16:creationId xmlns:a16="http://schemas.microsoft.com/office/drawing/2014/main" id="{0B92045A-77AD-40DC-9C24-68C692BC94AA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A7F0F1A-3939-49B9-8F4D-FC38C01D8F05}" type="slidenum">
              <a:rPr lang="cs-CZ" smtClean="0"/>
              <a:pPr>
                <a:defRPr/>
              </a:pPr>
              <a:t>10</a:t>
            </a:fld>
            <a:endParaRPr lang="cs-CZ" dirty="0"/>
          </a:p>
        </p:txBody>
      </p:sp>
      <p:sp>
        <p:nvSpPr>
          <p:cNvPr id="17" name="AutoShape 12" descr="Výsledek obrázku pro filter">
            <a:extLst>
              <a:ext uri="{FF2B5EF4-FFF2-40B4-BE49-F238E27FC236}">
                <a16:creationId xmlns:a16="http://schemas.microsoft.com/office/drawing/2014/main" id="{2FE21915-014A-443F-83FF-A6E5CA9577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8" name="AutoShape 14" descr="Výsledek obrázku pro filter">
            <a:extLst>
              <a:ext uri="{FF2B5EF4-FFF2-40B4-BE49-F238E27FC236}">
                <a16:creationId xmlns:a16="http://schemas.microsoft.com/office/drawing/2014/main" id="{E27FEC2B-93FA-4ECC-AD82-1F6224ABBD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0" name="AutoShape 16" descr="Výsledek obrázku pro filter">
            <a:extLst>
              <a:ext uri="{FF2B5EF4-FFF2-40B4-BE49-F238E27FC236}">
                <a16:creationId xmlns:a16="http://schemas.microsoft.com/office/drawing/2014/main" id="{F29DA969-18E2-49AA-BE81-1803B7CF36E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A903785-C369-4F93-82B9-3BDBCC85031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8" y="1257557"/>
            <a:ext cx="5413144" cy="4059858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1091521A-473E-4998-8E14-5B5AE86FA786}"/>
              </a:ext>
            </a:extLst>
          </p:cNvPr>
          <p:cNvSpPr txBox="1"/>
          <p:nvPr/>
        </p:nvSpPr>
        <p:spPr>
          <a:xfrm>
            <a:off x="5476412" y="1257557"/>
            <a:ext cx="366758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Rozměry sestav s protiproudým rekuperátorem DUOVENT MODULAR DV:</a:t>
            </a:r>
          </a:p>
          <a:p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/>
              <a:t>DV 8500      </a:t>
            </a:r>
            <a:r>
              <a:rPr lang="cs-CZ" sz="1400" dirty="0"/>
              <a:t>1620 x 1770 x 3289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/>
              <a:t>DV 10100    </a:t>
            </a:r>
            <a:r>
              <a:rPr lang="cs-CZ" sz="1400" dirty="0"/>
              <a:t>1777 x 1927 x 3528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/>
              <a:t>DV 12000    </a:t>
            </a:r>
            <a:r>
              <a:rPr lang="cs-CZ" sz="1400" dirty="0"/>
              <a:t>1934 x 2084 x 3604 mm</a:t>
            </a:r>
            <a:r>
              <a:rPr lang="cs-CZ" sz="1400" b="1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/>
              <a:t>DV 14500    </a:t>
            </a:r>
            <a:r>
              <a:rPr lang="cs-CZ" sz="1400" dirty="0"/>
              <a:t>2091 x 2241 x 3996 mm</a:t>
            </a:r>
            <a:endParaRPr lang="cs-CZ" sz="14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dirty="0"/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002C8BCC-A3B6-46E2-A385-39BCAE218483}"/>
              </a:ext>
            </a:extLst>
          </p:cNvPr>
          <p:cNvSpPr txBox="1"/>
          <p:nvPr/>
        </p:nvSpPr>
        <p:spPr>
          <a:xfrm>
            <a:off x="5476412" y="3644799"/>
            <a:ext cx="366758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Rozměry sestav s rotačním regenerátorem DUOVENT MODULAR RV:</a:t>
            </a:r>
          </a:p>
          <a:p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/>
              <a:t>RV 8500      </a:t>
            </a:r>
            <a:r>
              <a:rPr lang="cs-CZ" sz="1400" dirty="0"/>
              <a:t>1620 x 1770 x 2662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/>
              <a:t>RV 10100    </a:t>
            </a:r>
            <a:r>
              <a:rPr lang="cs-CZ" sz="1400" dirty="0"/>
              <a:t>1777 x 1927 x 2662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/>
              <a:t>RV 12000    </a:t>
            </a:r>
            <a:r>
              <a:rPr lang="cs-CZ" sz="1400" dirty="0"/>
              <a:t>1934 x 2084 x 2819 mm</a:t>
            </a:r>
            <a:r>
              <a:rPr lang="cs-CZ" sz="1400" b="1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/>
              <a:t>RV 14500    </a:t>
            </a:r>
            <a:r>
              <a:rPr lang="cs-CZ" sz="1400" dirty="0"/>
              <a:t>2091 x 2241 x 2897 mm</a:t>
            </a:r>
            <a:endParaRPr lang="cs-CZ" sz="14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720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25F74B-A8AC-4ECC-A38E-0280F818E3B5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  <p:pic>
        <p:nvPicPr>
          <p:cNvPr id="21505" name="Picture 1" descr="C:\Users\KUBELKA\Desktop\Hlavičky-prezentace\PP-CZ-2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883920"/>
          </a:xfrm>
          <a:prstGeom prst="rect">
            <a:avLst/>
          </a:prstGeom>
          <a:noFill/>
        </p:spPr>
      </p:pic>
      <p:pic>
        <p:nvPicPr>
          <p:cNvPr id="10" name="Picture 1030" descr="Logo_white">
            <a:extLst>
              <a:ext uri="{FF2B5EF4-FFF2-40B4-BE49-F238E27FC236}">
                <a16:creationId xmlns:a16="http://schemas.microsoft.com/office/drawing/2014/main" id="{ECB3F221-4777-4881-976C-3976E79A5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760029" y="3287486"/>
            <a:ext cx="2209800" cy="52546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0B16076F-B6C8-4646-B575-56A138781E50}"/>
              </a:ext>
            </a:extLst>
          </p:cNvPr>
          <p:cNvSpPr txBox="1"/>
          <p:nvPr/>
        </p:nvSpPr>
        <p:spPr>
          <a:xfrm>
            <a:off x="3213735" y="6488113"/>
            <a:ext cx="324008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dirty="0" err="1">
                <a:solidFill>
                  <a:schemeClr val="bg1">
                    <a:lumMod val="75000"/>
                  </a:schemeClr>
                </a:solidFill>
                <a:latin typeface="Calibri Light" pitchFamily="34" charset="0"/>
                <a:cs typeface="Calibri Light" pitchFamily="34" charset="0"/>
              </a:rPr>
              <a:t>Elektrodesign</a:t>
            </a:r>
            <a:r>
              <a:rPr lang="cs-CZ" dirty="0">
                <a:solidFill>
                  <a:schemeClr val="bg1">
                    <a:lumMod val="75000"/>
                  </a:schemeClr>
                </a:solidFill>
                <a:latin typeface="Calibri Light" pitchFamily="34" charset="0"/>
                <a:cs typeface="Calibri Light" pitchFamily="34" charset="0"/>
              </a:rPr>
              <a:t> ventilátory s.r.o.</a:t>
            </a:r>
            <a:endParaRPr lang="en-US" dirty="0">
              <a:solidFill>
                <a:schemeClr val="bg1">
                  <a:lumMod val="75000"/>
                </a:schemeClr>
              </a:solidFill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14" name="Nadpis 1">
            <a:extLst>
              <a:ext uri="{FF2B5EF4-FFF2-40B4-BE49-F238E27FC236}">
                <a16:creationId xmlns:a16="http://schemas.microsoft.com/office/drawing/2014/main" id="{EFB6AF5F-C6BB-4D77-943E-E5A783A06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2536" y="1052736"/>
            <a:ext cx="9396537" cy="504825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2500" u="sng" dirty="0">
                <a:solidFill>
                  <a:srgbClr val="CC0000"/>
                </a:solidFill>
              </a:rPr>
              <a:t> </a:t>
            </a:r>
          </a:p>
        </p:txBody>
      </p:sp>
      <p:sp>
        <p:nvSpPr>
          <p:cNvPr id="16" name="Zástupný symbol pro číslo snímku 3">
            <a:extLst>
              <a:ext uri="{FF2B5EF4-FFF2-40B4-BE49-F238E27FC236}">
                <a16:creationId xmlns:a16="http://schemas.microsoft.com/office/drawing/2014/main" id="{0B92045A-77AD-40DC-9C24-68C692BC94AA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A7F0F1A-3939-49B9-8F4D-FC38C01D8F05}" type="slidenum">
              <a:rPr lang="cs-CZ" smtClean="0"/>
              <a:pPr>
                <a:defRPr/>
              </a:pPr>
              <a:t>11</a:t>
            </a:fld>
            <a:endParaRPr lang="cs-CZ" dirty="0"/>
          </a:p>
        </p:txBody>
      </p:sp>
      <p:sp>
        <p:nvSpPr>
          <p:cNvPr id="17" name="AutoShape 12" descr="Výsledek obrázku pro filter">
            <a:extLst>
              <a:ext uri="{FF2B5EF4-FFF2-40B4-BE49-F238E27FC236}">
                <a16:creationId xmlns:a16="http://schemas.microsoft.com/office/drawing/2014/main" id="{2FE21915-014A-443F-83FF-A6E5CA9577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8" name="AutoShape 14" descr="Výsledek obrázku pro filter">
            <a:extLst>
              <a:ext uri="{FF2B5EF4-FFF2-40B4-BE49-F238E27FC236}">
                <a16:creationId xmlns:a16="http://schemas.microsoft.com/office/drawing/2014/main" id="{E27FEC2B-93FA-4ECC-AD82-1F6224ABBD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0" name="AutoShape 16" descr="Výsledek obrázku pro filter">
            <a:extLst>
              <a:ext uri="{FF2B5EF4-FFF2-40B4-BE49-F238E27FC236}">
                <a16:creationId xmlns:a16="http://schemas.microsoft.com/office/drawing/2014/main" id="{F29DA969-18E2-49AA-BE81-1803B7CF36E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1818547A-4ACC-4097-9DE7-DDDAB7CED49E}"/>
              </a:ext>
            </a:extLst>
          </p:cNvPr>
          <p:cNvSpPr txBox="1">
            <a:spLocks/>
          </p:cNvSpPr>
          <p:nvPr/>
        </p:nvSpPr>
        <p:spPr>
          <a:xfrm>
            <a:off x="-27588" y="982237"/>
            <a:ext cx="9396537" cy="504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2500" u="sng" dirty="0">
                <a:solidFill>
                  <a:srgbClr val="CC0000"/>
                </a:solidFill>
              </a:rPr>
              <a:t>Dodání zařízení v kompaktním provedení – ukázka ze stavby 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86FD920F-47F5-42A1-85A9-044E2189DAA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50967" y="3331485"/>
            <a:ext cx="3252330" cy="2439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099483FA-01B0-4E24-BD41-4A5CFA2C72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67445" y="3331486"/>
            <a:ext cx="3252329" cy="2439247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DE29E7B4-13C2-4BCE-951E-874F403996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53052" y="2924943"/>
            <a:ext cx="3327058" cy="326153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863E46B-A781-4F03-B46D-3308790FAC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527720"/>
            <a:ext cx="1526092" cy="117316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C4C7204A-51D7-453A-A3A1-42CDD085E7A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43718" y="1610913"/>
            <a:ext cx="1224136" cy="1119679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3D356236-2FE3-47B3-BC0F-03E8B7F7FD85}"/>
              </a:ext>
            </a:extLst>
          </p:cNvPr>
          <p:cNvSpPr txBox="1"/>
          <p:nvPr/>
        </p:nvSpPr>
        <p:spPr>
          <a:xfrm>
            <a:off x="1375198" y="1557561"/>
            <a:ext cx="1684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Návoz zařízení na stavbu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DC5F7927-7B26-404E-B217-05CDA982E5FB}"/>
              </a:ext>
            </a:extLst>
          </p:cNvPr>
          <p:cNvSpPr txBox="1"/>
          <p:nvPr/>
        </p:nvSpPr>
        <p:spPr>
          <a:xfrm>
            <a:off x="3203796" y="1566487"/>
            <a:ext cx="1629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Transport na střechu pomocí zdvihací techniky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DBC79B04-797D-42E7-8F43-24F7C6DC0D11}"/>
              </a:ext>
            </a:extLst>
          </p:cNvPr>
          <p:cNvSpPr txBox="1"/>
          <p:nvPr/>
        </p:nvSpPr>
        <p:spPr>
          <a:xfrm>
            <a:off x="6300192" y="1603727"/>
            <a:ext cx="2386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Pokládka VZT jednotky na připravený podstavec, napojení potrubí</a:t>
            </a:r>
          </a:p>
        </p:txBody>
      </p:sp>
    </p:spTree>
    <p:extLst>
      <p:ext uri="{BB962C8B-B14F-4D97-AF65-F5344CB8AC3E}">
        <p14:creationId xmlns:p14="http://schemas.microsoft.com/office/powerpoint/2010/main" val="355324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25F74B-A8AC-4ECC-A38E-0280F818E3B5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  <p:pic>
        <p:nvPicPr>
          <p:cNvPr id="21505" name="Picture 1" descr="C:\Users\KUBELKA\Desktop\Hlavičky-prezentace\PP-CZ-2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883920"/>
          </a:xfrm>
          <a:prstGeom prst="rect">
            <a:avLst/>
          </a:prstGeom>
          <a:noFill/>
        </p:spPr>
      </p:pic>
      <p:pic>
        <p:nvPicPr>
          <p:cNvPr id="10" name="Picture 1030" descr="Logo_white">
            <a:extLst>
              <a:ext uri="{FF2B5EF4-FFF2-40B4-BE49-F238E27FC236}">
                <a16:creationId xmlns:a16="http://schemas.microsoft.com/office/drawing/2014/main" id="{ECB3F221-4777-4881-976C-3976E79A5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760029" y="3287486"/>
            <a:ext cx="2209800" cy="52546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0B16076F-B6C8-4646-B575-56A138781E50}"/>
              </a:ext>
            </a:extLst>
          </p:cNvPr>
          <p:cNvSpPr txBox="1"/>
          <p:nvPr/>
        </p:nvSpPr>
        <p:spPr>
          <a:xfrm>
            <a:off x="3213735" y="6488113"/>
            <a:ext cx="324008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dirty="0" err="1">
                <a:solidFill>
                  <a:schemeClr val="bg1">
                    <a:lumMod val="75000"/>
                  </a:schemeClr>
                </a:solidFill>
                <a:latin typeface="Calibri Light" pitchFamily="34" charset="0"/>
                <a:cs typeface="Calibri Light" pitchFamily="34" charset="0"/>
              </a:rPr>
              <a:t>Elektrodesign</a:t>
            </a:r>
            <a:r>
              <a:rPr lang="cs-CZ" dirty="0">
                <a:solidFill>
                  <a:schemeClr val="bg1">
                    <a:lumMod val="75000"/>
                  </a:schemeClr>
                </a:solidFill>
                <a:latin typeface="Calibri Light" pitchFamily="34" charset="0"/>
                <a:cs typeface="Calibri Light" pitchFamily="34" charset="0"/>
              </a:rPr>
              <a:t> ventilátory s.r.o.</a:t>
            </a:r>
            <a:endParaRPr lang="en-US" dirty="0">
              <a:solidFill>
                <a:schemeClr val="bg1">
                  <a:lumMod val="75000"/>
                </a:schemeClr>
              </a:solidFill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14" name="Nadpis 1">
            <a:extLst>
              <a:ext uri="{FF2B5EF4-FFF2-40B4-BE49-F238E27FC236}">
                <a16:creationId xmlns:a16="http://schemas.microsoft.com/office/drawing/2014/main" id="{EFB6AF5F-C6BB-4D77-943E-E5A783A06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2536" y="1052736"/>
            <a:ext cx="9396537" cy="504825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2500" u="sng" dirty="0">
                <a:solidFill>
                  <a:srgbClr val="CC0000"/>
                </a:solidFill>
              </a:rPr>
              <a:t> </a:t>
            </a:r>
          </a:p>
        </p:txBody>
      </p:sp>
      <p:sp>
        <p:nvSpPr>
          <p:cNvPr id="16" name="Zástupný symbol pro číslo snímku 3">
            <a:extLst>
              <a:ext uri="{FF2B5EF4-FFF2-40B4-BE49-F238E27FC236}">
                <a16:creationId xmlns:a16="http://schemas.microsoft.com/office/drawing/2014/main" id="{0B92045A-77AD-40DC-9C24-68C692BC94AA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A7F0F1A-3939-49B9-8F4D-FC38C01D8F05}" type="slidenum">
              <a:rPr lang="cs-CZ" smtClean="0"/>
              <a:pPr>
                <a:defRPr/>
              </a:pPr>
              <a:t>12</a:t>
            </a:fld>
            <a:endParaRPr lang="cs-CZ" dirty="0"/>
          </a:p>
        </p:txBody>
      </p:sp>
      <p:sp>
        <p:nvSpPr>
          <p:cNvPr id="17" name="AutoShape 12" descr="Výsledek obrázku pro filter">
            <a:extLst>
              <a:ext uri="{FF2B5EF4-FFF2-40B4-BE49-F238E27FC236}">
                <a16:creationId xmlns:a16="http://schemas.microsoft.com/office/drawing/2014/main" id="{2FE21915-014A-443F-83FF-A6E5CA9577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8" name="AutoShape 14" descr="Výsledek obrázku pro filter">
            <a:extLst>
              <a:ext uri="{FF2B5EF4-FFF2-40B4-BE49-F238E27FC236}">
                <a16:creationId xmlns:a16="http://schemas.microsoft.com/office/drawing/2014/main" id="{E27FEC2B-93FA-4ECC-AD82-1F6224ABBD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0" name="AutoShape 16" descr="Výsledek obrázku pro filter">
            <a:extLst>
              <a:ext uri="{FF2B5EF4-FFF2-40B4-BE49-F238E27FC236}">
                <a16:creationId xmlns:a16="http://schemas.microsoft.com/office/drawing/2014/main" id="{F29DA969-18E2-49AA-BE81-1803B7CF36E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1818547A-4ACC-4097-9DE7-DDDAB7CED49E}"/>
              </a:ext>
            </a:extLst>
          </p:cNvPr>
          <p:cNvSpPr txBox="1">
            <a:spLocks/>
          </p:cNvSpPr>
          <p:nvPr/>
        </p:nvSpPr>
        <p:spPr>
          <a:xfrm>
            <a:off x="-27588" y="982237"/>
            <a:ext cx="9396537" cy="504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2500" u="sng" dirty="0">
                <a:solidFill>
                  <a:srgbClr val="CC0000"/>
                </a:solidFill>
              </a:rPr>
              <a:t> 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2D3EEBE-ABD4-4916-BBF8-357F5CA616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957724"/>
            <a:ext cx="2149221" cy="4298442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525A8A2-BE80-4834-AD3F-E552B706135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47" y="1958481"/>
            <a:ext cx="2149221" cy="4298442"/>
          </a:xfrm>
          <a:prstGeom prst="rect">
            <a:avLst/>
          </a:prstGeom>
        </p:spPr>
      </p:pic>
      <p:pic>
        <p:nvPicPr>
          <p:cNvPr id="24" name="Obrázek 23">
            <a:extLst>
              <a:ext uri="{FF2B5EF4-FFF2-40B4-BE49-F238E27FC236}">
                <a16:creationId xmlns:a16="http://schemas.microsoft.com/office/drawing/2014/main" id="{24B05170-B874-4668-BE50-69AAFD967B6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87069" y="2495030"/>
            <a:ext cx="4298443" cy="3223832"/>
          </a:xfrm>
          <a:prstGeom prst="rect">
            <a:avLst/>
          </a:prstGeom>
        </p:spPr>
      </p:pic>
      <p:sp>
        <p:nvSpPr>
          <p:cNvPr id="26" name="Nadpis 1">
            <a:extLst>
              <a:ext uri="{FF2B5EF4-FFF2-40B4-BE49-F238E27FC236}">
                <a16:creationId xmlns:a16="http://schemas.microsoft.com/office/drawing/2014/main" id="{A177E6C3-32B0-4A8A-B4C4-6B2980886DB8}"/>
              </a:ext>
            </a:extLst>
          </p:cNvPr>
          <p:cNvSpPr txBox="1">
            <a:spLocks/>
          </p:cNvSpPr>
          <p:nvPr/>
        </p:nvSpPr>
        <p:spPr>
          <a:xfrm>
            <a:off x="124812" y="1134637"/>
            <a:ext cx="9396537" cy="504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2500" u="sng" dirty="0">
                <a:solidFill>
                  <a:srgbClr val="CC0000"/>
                </a:solidFill>
              </a:rPr>
              <a:t>Dodání zařízení v kompaktním provedení – ukázka ze stavby </a:t>
            </a:r>
          </a:p>
        </p:txBody>
      </p:sp>
    </p:spTree>
    <p:extLst>
      <p:ext uri="{BB962C8B-B14F-4D97-AF65-F5344CB8AC3E}">
        <p14:creationId xmlns:p14="http://schemas.microsoft.com/office/powerpoint/2010/main" val="149490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25F74B-A8AC-4ECC-A38E-0280F818E3B5}" type="slidenum">
              <a:rPr lang="cs-CZ" smtClean="0"/>
              <a:pPr>
                <a:defRPr/>
              </a:pPr>
              <a:t>13</a:t>
            </a:fld>
            <a:endParaRPr lang="cs-CZ"/>
          </a:p>
        </p:txBody>
      </p:sp>
      <p:pic>
        <p:nvPicPr>
          <p:cNvPr id="21505" name="Picture 1" descr="C:\Users\KUBELKA\Desktop\Hlavičky-prezentace\PP-CZ-2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883920"/>
          </a:xfrm>
          <a:prstGeom prst="rect">
            <a:avLst/>
          </a:prstGeom>
          <a:noFill/>
        </p:spPr>
      </p:pic>
      <p:pic>
        <p:nvPicPr>
          <p:cNvPr id="10" name="Picture 1030" descr="Logo_white">
            <a:extLst>
              <a:ext uri="{FF2B5EF4-FFF2-40B4-BE49-F238E27FC236}">
                <a16:creationId xmlns:a16="http://schemas.microsoft.com/office/drawing/2014/main" id="{ECB3F221-4777-4881-976C-3976E79A5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760029" y="3287486"/>
            <a:ext cx="2209800" cy="52546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0B16076F-B6C8-4646-B575-56A138781E50}"/>
              </a:ext>
            </a:extLst>
          </p:cNvPr>
          <p:cNvSpPr txBox="1"/>
          <p:nvPr/>
        </p:nvSpPr>
        <p:spPr>
          <a:xfrm>
            <a:off x="3213735" y="6488113"/>
            <a:ext cx="324008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dirty="0" err="1">
                <a:solidFill>
                  <a:schemeClr val="bg1">
                    <a:lumMod val="75000"/>
                  </a:schemeClr>
                </a:solidFill>
                <a:latin typeface="Calibri Light" pitchFamily="34" charset="0"/>
                <a:cs typeface="Calibri Light" pitchFamily="34" charset="0"/>
              </a:rPr>
              <a:t>Elektrodesign</a:t>
            </a:r>
            <a:r>
              <a:rPr lang="cs-CZ" dirty="0">
                <a:solidFill>
                  <a:schemeClr val="bg1">
                    <a:lumMod val="75000"/>
                  </a:schemeClr>
                </a:solidFill>
                <a:latin typeface="Calibri Light" pitchFamily="34" charset="0"/>
                <a:cs typeface="Calibri Light" pitchFamily="34" charset="0"/>
              </a:rPr>
              <a:t> ventilátory s.r.o.</a:t>
            </a:r>
            <a:endParaRPr lang="en-US" dirty="0">
              <a:solidFill>
                <a:schemeClr val="bg1">
                  <a:lumMod val="75000"/>
                </a:schemeClr>
              </a:solidFill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14" name="Nadpis 1">
            <a:extLst>
              <a:ext uri="{FF2B5EF4-FFF2-40B4-BE49-F238E27FC236}">
                <a16:creationId xmlns:a16="http://schemas.microsoft.com/office/drawing/2014/main" id="{EFB6AF5F-C6BB-4D77-943E-E5A783A06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2536" y="1052736"/>
            <a:ext cx="9396537" cy="504825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2500" u="sng" dirty="0">
                <a:solidFill>
                  <a:srgbClr val="CC0000"/>
                </a:solidFill>
              </a:rPr>
              <a:t> </a:t>
            </a:r>
          </a:p>
        </p:txBody>
      </p:sp>
      <p:sp>
        <p:nvSpPr>
          <p:cNvPr id="16" name="Zástupný symbol pro číslo snímku 3">
            <a:extLst>
              <a:ext uri="{FF2B5EF4-FFF2-40B4-BE49-F238E27FC236}">
                <a16:creationId xmlns:a16="http://schemas.microsoft.com/office/drawing/2014/main" id="{0B92045A-77AD-40DC-9C24-68C692BC94AA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A7F0F1A-3939-49B9-8F4D-FC38C01D8F05}" type="slidenum">
              <a:rPr lang="cs-CZ" smtClean="0"/>
              <a:pPr>
                <a:defRPr/>
              </a:pPr>
              <a:t>13</a:t>
            </a:fld>
            <a:endParaRPr lang="cs-CZ" dirty="0"/>
          </a:p>
        </p:txBody>
      </p:sp>
      <p:sp>
        <p:nvSpPr>
          <p:cNvPr id="17" name="AutoShape 12" descr="Výsledek obrázku pro filter">
            <a:extLst>
              <a:ext uri="{FF2B5EF4-FFF2-40B4-BE49-F238E27FC236}">
                <a16:creationId xmlns:a16="http://schemas.microsoft.com/office/drawing/2014/main" id="{2FE21915-014A-443F-83FF-A6E5CA9577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8" name="AutoShape 14" descr="Výsledek obrázku pro filter">
            <a:extLst>
              <a:ext uri="{FF2B5EF4-FFF2-40B4-BE49-F238E27FC236}">
                <a16:creationId xmlns:a16="http://schemas.microsoft.com/office/drawing/2014/main" id="{E27FEC2B-93FA-4ECC-AD82-1F6224ABBD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0" name="AutoShape 16" descr="Výsledek obrázku pro filter">
            <a:extLst>
              <a:ext uri="{FF2B5EF4-FFF2-40B4-BE49-F238E27FC236}">
                <a16:creationId xmlns:a16="http://schemas.microsoft.com/office/drawing/2014/main" id="{F29DA969-18E2-49AA-BE81-1803B7CF36E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1818547A-4ACC-4097-9DE7-DDDAB7CED49E}"/>
              </a:ext>
            </a:extLst>
          </p:cNvPr>
          <p:cNvSpPr txBox="1">
            <a:spLocks/>
          </p:cNvSpPr>
          <p:nvPr/>
        </p:nvSpPr>
        <p:spPr>
          <a:xfrm>
            <a:off x="-27588" y="982237"/>
            <a:ext cx="9396537" cy="504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2500" u="sng" dirty="0">
                <a:solidFill>
                  <a:srgbClr val="CC0000"/>
                </a:solidFill>
              </a:rPr>
              <a:t> </a:t>
            </a:r>
          </a:p>
        </p:txBody>
      </p:sp>
      <p:sp>
        <p:nvSpPr>
          <p:cNvPr id="26" name="Nadpis 1">
            <a:extLst>
              <a:ext uri="{FF2B5EF4-FFF2-40B4-BE49-F238E27FC236}">
                <a16:creationId xmlns:a16="http://schemas.microsoft.com/office/drawing/2014/main" id="{A177E6C3-32B0-4A8A-B4C4-6B2980886DB8}"/>
              </a:ext>
            </a:extLst>
          </p:cNvPr>
          <p:cNvSpPr txBox="1">
            <a:spLocks/>
          </p:cNvSpPr>
          <p:nvPr/>
        </p:nvSpPr>
        <p:spPr>
          <a:xfrm>
            <a:off x="124812" y="1134637"/>
            <a:ext cx="9396537" cy="504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2500" u="sng" dirty="0">
                <a:solidFill>
                  <a:srgbClr val="CC0000"/>
                </a:solidFill>
              </a:rPr>
              <a:t>Dodání zařízení v kompaktním provedení – ukázka ze stavby 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DCF5366-5828-4AD8-8935-E425B869D0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1875389"/>
            <a:ext cx="3328595" cy="445297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AC2D412-3B9F-4B7F-94F1-928F5E01E0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680" y="1875388"/>
            <a:ext cx="3328595" cy="445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94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25F74B-A8AC-4ECC-A38E-0280F818E3B5}" type="slidenum">
              <a:rPr lang="cs-CZ" smtClean="0"/>
              <a:pPr>
                <a:defRPr/>
              </a:pPr>
              <a:t>14</a:t>
            </a:fld>
            <a:endParaRPr lang="cs-CZ"/>
          </a:p>
        </p:txBody>
      </p:sp>
      <p:pic>
        <p:nvPicPr>
          <p:cNvPr id="21505" name="Picture 1" descr="C:\Users\KUBELKA\Desktop\Hlavičky-prezentace\PP-CZ-2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883920"/>
          </a:xfrm>
          <a:prstGeom prst="rect">
            <a:avLst/>
          </a:prstGeom>
          <a:noFill/>
        </p:spPr>
      </p:pic>
      <p:pic>
        <p:nvPicPr>
          <p:cNvPr id="10" name="Picture 1030" descr="Logo_white">
            <a:extLst>
              <a:ext uri="{FF2B5EF4-FFF2-40B4-BE49-F238E27FC236}">
                <a16:creationId xmlns:a16="http://schemas.microsoft.com/office/drawing/2014/main" id="{ECB3F221-4777-4881-976C-3976E79A5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760029" y="3287486"/>
            <a:ext cx="2209800" cy="52546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0B16076F-B6C8-4646-B575-56A138781E50}"/>
              </a:ext>
            </a:extLst>
          </p:cNvPr>
          <p:cNvSpPr txBox="1"/>
          <p:nvPr/>
        </p:nvSpPr>
        <p:spPr>
          <a:xfrm>
            <a:off x="3213735" y="6488113"/>
            <a:ext cx="324008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dirty="0" err="1">
                <a:solidFill>
                  <a:schemeClr val="bg1">
                    <a:lumMod val="75000"/>
                  </a:schemeClr>
                </a:solidFill>
                <a:latin typeface="Calibri Light" pitchFamily="34" charset="0"/>
                <a:cs typeface="Calibri Light" pitchFamily="34" charset="0"/>
              </a:rPr>
              <a:t>Elektrodesign</a:t>
            </a:r>
            <a:r>
              <a:rPr lang="cs-CZ" dirty="0">
                <a:solidFill>
                  <a:schemeClr val="bg1">
                    <a:lumMod val="75000"/>
                  </a:schemeClr>
                </a:solidFill>
                <a:latin typeface="Calibri Light" pitchFamily="34" charset="0"/>
                <a:cs typeface="Calibri Light" pitchFamily="34" charset="0"/>
              </a:rPr>
              <a:t> ventilátory s.r.o.</a:t>
            </a:r>
            <a:endParaRPr lang="en-US" dirty="0">
              <a:solidFill>
                <a:schemeClr val="bg1">
                  <a:lumMod val="75000"/>
                </a:schemeClr>
              </a:solidFill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14" name="Nadpis 1">
            <a:extLst>
              <a:ext uri="{FF2B5EF4-FFF2-40B4-BE49-F238E27FC236}">
                <a16:creationId xmlns:a16="http://schemas.microsoft.com/office/drawing/2014/main" id="{EFB6AF5F-C6BB-4D77-943E-E5A783A06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2536" y="1052736"/>
            <a:ext cx="9396537" cy="792840"/>
          </a:xfrm>
        </p:spPr>
        <p:txBody>
          <a:bodyPr>
            <a:noAutofit/>
          </a:bodyPr>
          <a:lstStyle/>
          <a:p>
            <a:pPr eaLnBrk="1" hangingPunct="1"/>
            <a:br>
              <a:rPr lang="cs-CZ" altLang="cs-CZ" sz="2500" u="sng" dirty="0">
                <a:solidFill>
                  <a:srgbClr val="CC0000"/>
                </a:solidFill>
              </a:rPr>
            </a:br>
            <a:r>
              <a:rPr lang="cs-CZ" altLang="cs-CZ" sz="2500" u="sng" dirty="0">
                <a:solidFill>
                  <a:srgbClr val="CC0000"/>
                </a:solidFill>
              </a:rPr>
              <a:t> </a:t>
            </a:r>
          </a:p>
        </p:txBody>
      </p:sp>
      <p:sp>
        <p:nvSpPr>
          <p:cNvPr id="16" name="Zástupný symbol pro číslo snímku 3">
            <a:extLst>
              <a:ext uri="{FF2B5EF4-FFF2-40B4-BE49-F238E27FC236}">
                <a16:creationId xmlns:a16="http://schemas.microsoft.com/office/drawing/2014/main" id="{0B92045A-77AD-40DC-9C24-68C692BC94AA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A7F0F1A-3939-49B9-8F4D-FC38C01D8F05}" type="slidenum">
              <a:rPr lang="cs-CZ" smtClean="0"/>
              <a:pPr>
                <a:defRPr/>
              </a:pPr>
              <a:t>14</a:t>
            </a:fld>
            <a:endParaRPr lang="cs-CZ" dirty="0"/>
          </a:p>
        </p:txBody>
      </p:sp>
      <p:sp>
        <p:nvSpPr>
          <p:cNvPr id="17" name="AutoShape 12" descr="Výsledek obrázku pro filter">
            <a:extLst>
              <a:ext uri="{FF2B5EF4-FFF2-40B4-BE49-F238E27FC236}">
                <a16:creationId xmlns:a16="http://schemas.microsoft.com/office/drawing/2014/main" id="{2FE21915-014A-443F-83FF-A6E5CA9577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8" name="AutoShape 14" descr="Výsledek obrázku pro filter">
            <a:extLst>
              <a:ext uri="{FF2B5EF4-FFF2-40B4-BE49-F238E27FC236}">
                <a16:creationId xmlns:a16="http://schemas.microsoft.com/office/drawing/2014/main" id="{E27FEC2B-93FA-4ECC-AD82-1F6224ABBD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0" name="AutoShape 16" descr="Výsledek obrázku pro filter">
            <a:extLst>
              <a:ext uri="{FF2B5EF4-FFF2-40B4-BE49-F238E27FC236}">
                <a16:creationId xmlns:a16="http://schemas.microsoft.com/office/drawing/2014/main" id="{F29DA969-18E2-49AA-BE81-1803B7CF36E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7" name="Nadpis 1">
            <a:extLst>
              <a:ext uri="{FF2B5EF4-FFF2-40B4-BE49-F238E27FC236}">
                <a16:creationId xmlns:a16="http://schemas.microsoft.com/office/drawing/2014/main" id="{9FD5DD2D-D15D-425F-929B-1393A718F2F8}"/>
              </a:ext>
            </a:extLst>
          </p:cNvPr>
          <p:cNvSpPr txBox="1">
            <a:spLocks/>
          </p:cNvSpPr>
          <p:nvPr/>
        </p:nvSpPr>
        <p:spPr>
          <a:xfrm>
            <a:off x="-108520" y="982237"/>
            <a:ext cx="9396537" cy="7315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2400" u="sng" dirty="0">
                <a:solidFill>
                  <a:srgbClr val="CC0000"/>
                </a:solidFill>
              </a:rPr>
              <a:t>Komplikovaný přístup do strojovny?</a:t>
            </a:r>
          </a:p>
          <a:p>
            <a:r>
              <a:rPr lang="cs-CZ" altLang="cs-CZ" sz="2400" b="1" dirty="0">
                <a:solidFill>
                  <a:srgbClr val="0070C0"/>
                </a:solidFill>
              </a:rPr>
              <a:t>Možnost dodání v rozloženém stavu</a:t>
            </a:r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E0A72803-3254-472C-BF18-345B251ECC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1844787"/>
            <a:ext cx="4430266" cy="3322700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08E6B651-DB77-4E16-A274-6160AAB077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957068"/>
            <a:ext cx="3240088" cy="4032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7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25F74B-A8AC-4ECC-A38E-0280F818E3B5}" type="slidenum">
              <a:rPr lang="cs-CZ" smtClean="0"/>
              <a:pPr>
                <a:defRPr/>
              </a:pPr>
              <a:t>15</a:t>
            </a:fld>
            <a:endParaRPr lang="cs-CZ"/>
          </a:p>
        </p:txBody>
      </p:sp>
      <p:pic>
        <p:nvPicPr>
          <p:cNvPr id="21505" name="Picture 1" descr="C:\Users\KUBELKA\Desktop\Hlavičky-prezentace\PP-CZ-2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883920"/>
          </a:xfrm>
          <a:prstGeom prst="rect">
            <a:avLst/>
          </a:prstGeom>
          <a:noFill/>
        </p:spPr>
      </p:pic>
      <p:pic>
        <p:nvPicPr>
          <p:cNvPr id="10" name="Picture 1030" descr="Logo_white">
            <a:extLst>
              <a:ext uri="{FF2B5EF4-FFF2-40B4-BE49-F238E27FC236}">
                <a16:creationId xmlns:a16="http://schemas.microsoft.com/office/drawing/2014/main" id="{ECB3F221-4777-4881-976C-3976E79A5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760029" y="3287486"/>
            <a:ext cx="2209800" cy="52546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0B16076F-B6C8-4646-B575-56A138781E50}"/>
              </a:ext>
            </a:extLst>
          </p:cNvPr>
          <p:cNvSpPr txBox="1"/>
          <p:nvPr/>
        </p:nvSpPr>
        <p:spPr>
          <a:xfrm>
            <a:off x="3213735" y="6488113"/>
            <a:ext cx="324008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dirty="0" err="1">
                <a:solidFill>
                  <a:schemeClr val="bg1">
                    <a:lumMod val="75000"/>
                  </a:schemeClr>
                </a:solidFill>
                <a:latin typeface="Calibri Light" pitchFamily="34" charset="0"/>
                <a:cs typeface="Calibri Light" pitchFamily="34" charset="0"/>
              </a:rPr>
              <a:t>Elektrodesign</a:t>
            </a:r>
            <a:r>
              <a:rPr lang="cs-CZ" dirty="0">
                <a:solidFill>
                  <a:schemeClr val="bg1">
                    <a:lumMod val="75000"/>
                  </a:schemeClr>
                </a:solidFill>
                <a:latin typeface="Calibri Light" pitchFamily="34" charset="0"/>
                <a:cs typeface="Calibri Light" pitchFamily="34" charset="0"/>
              </a:rPr>
              <a:t> ventilátory s.r.o.</a:t>
            </a:r>
            <a:endParaRPr lang="en-US" dirty="0">
              <a:solidFill>
                <a:schemeClr val="bg1">
                  <a:lumMod val="75000"/>
                </a:schemeClr>
              </a:solidFill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14" name="Nadpis 1">
            <a:extLst>
              <a:ext uri="{FF2B5EF4-FFF2-40B4-BE49-F238E27FC236}">
                <a16:creationId xmlns:a16="http://schemas.microsoft.com/office/drawing/2014/main" id="{EFB6AF5F-C6BB-4D77-943E-E5A783A06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2536" y="1052736"/>
            <a:ext cx="9396537" cy="792840"/>
          </a:xfrm>
        </p:spPr>
        <p:txBody>
          <a:bodyPr>
            <a:noAutofit/>
          </a:bodyPr>
          <a:lstStyle/>
          <a:p>
            <a:pPr eaLnBrk="1" hangingPunct="1"/>
            <a:br>
              <a:rPr lang="cs-CZ" altLang="cs-CZ" sz="2500" u="sng" dirty="0">
                <a:solidFill>
                  <a:srgbClr val="CC0000"/>
                </a:solidFill>
              </a:rPr>
            </a:br>
            <a:r>
              <a:rPr lang="cs-CZ" altLang="cs-CZ" sz="2500" u="sng" dirty="0">
                <a:solidFill>
                  <a:srgbClr val="CC0000"/>
                </a:solidFill>
              </a:rPr>
              <a:t> </a:t>
            </a:r>
          </a:p>
        </p:txBody>
      </p:sp>
      <p:sp>
        <p:nvSpPr>
          <p:cNvPr id="16" name="Zástupný symbol pro číslo snímku 3">
            <a:extLst>
              <a:ext uri="{FF2B5EF4-FFF2-40B4-BE49-F238E27FC236}">
                <a16:creationId xmlns:a16="http://schemas.microsoft.com/office/drawing/2014/main" id="{0B92045A-77AD-40DC-9C24-68C692BC94AA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A7F0F1A-3939-49B9-8F4D-FC38C01D8F05}" type="slidenum">
              <a:rPr lang="cs-CZ" smtClean="0"/>
              <a:pPr>
                <a:defRPr/>
              </a:pPr>
              <a:t>15</a:t>
            </a:fld>
            <a:endParaRPr lang="cs-CZ" dirty="0"/>
          </a:p>
        </p:txBody>
      </p:sp>
      <p:sp>
        <p:nvSpPr>
          <p:cNvPr id="17" name="AutoShape 12" descr="Výsledek obrázku pro filter">
            <a:extLst>
              <a:ext uri="{FF2B5EF4-FFF2-40B4-BE49-F238E27FC236}">
                <a16:creationId xmlns:a16="http://schemas.microsoft.com/office/drawing/2014/main" id="{2FE21915-014A-443F-83FF-A6E5CA9577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8" name="AutoShape 14" descr="Výsledek obrázku pro filter">
            <a:extLst>
              <a:ext uri="{FF2B5EF4-FFF2-40B4-BE49-F238E27FC236}">
                <a16:creationId xmlns:a16="http://schemas.microsoft.com/office/drawing/2014/main" id="{E27FEC2B-93FA-4ECC-AD82-1F6224ABBD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0" name="AutoShape 16" descr="Výsledek obrázku pro filter">
            <a:extLst>
              <a:ext uri="{FF2B5EF4-FFF2-40B4-BE49-F238E27FC236}">
                <a16:creationId xmlns:a16="http://schemas.microsoft.com/office/drawing/2014/main" id="{F29DA969-18E2-49AA-BE81-1803B7CF36E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7" name="Nadpis 1">
            <a:extLst>
              <a:ext uri="{FF2B5EF4-FFF2-40B4-BE49-F238E27FC236}">
                <a16:creationId xmlns:a16="http://schemas.microsoft.com/office/drawing/2014/main" id="{9FD5DD2D-D15D-425F-929B-1393A718F2F8}"/>
              </a:ext>
            </a:extLst>
          </p:cNvPr>
          <p:cNvSpPr txBox="1">
            <a:spLocks/>
          </p:cNvSpPr>
          <p:nvPr/>
        </p:nvSpPr>
        <p:spPr>
          <a:xfrm>
            <a:off x="-108520" y="982237"/>
            <a:ext cx="9396537" cy="7315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2400" u="sng" dirty="0">
                <a:solidFill>
                  <a:srgbClr val="CC0000"/>
                </a:solidFill>
              </a:rPr>
              <a:t>Komplikovaný přístup do strojovny?</a:t>
            </a:r>
          </a:p>
          <a:p>
            <a:r>
              <a:rPr lang="cs-CZ" altLang="cs-CZ" sz="2400" b="1" dirty="0">
                <a:solidFill>
                  <a:srgbClr val="0070C0"/>
                </a:solidFill>
              </a:rPr>
              <a:t>Možnost dodání v rozloženém stavu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A2B1145-4F2F-4FCD-8090-7E11DF4A6F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453608"/>
            <a:ext cx="4901885" cy="3294710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72F0FAA2-83D0-454E-ACB0-52FF432B96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584" y="1786457"/>
            <a:ext cx="2628900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2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25F74B-A8AC-4ECC-A38E-0280F818E3B5}" type="slidenum">
              <a:rPr lang="cs-CZ" smtClean="0"/>
              <a:pPr>
                <a:defRPr/>
              </a:pPr>
              <a:t>16</a:t>
            </a:fld>
            <a:endParaRPr lang="cs-CZ"/>
          </a:p>
        </p:txBody>
      </p:sp>
      <p:pic>
        <p:nvPicPr>
          <p:cNvPr id="21505" name="Picture 1" descr="C:\Users\KUBELKA\Desktop\Hlavičky-prezentace\PP-CZ-2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883920"/>
          </a:xfrm>
          <a:prstGeom prst="rect">
            <a:avLst/>
          </a:prstGeom>
          <a:noFill/>
        </p:spPr>
      </p:pic>
      <p:pic>
        <p:nvPicPr>
          <p:cNvPr id="10" name="Picture 1030" descr="Logo_white">
            <a:extLst>
              <a:ext uri="{FF2B5EF4-FFF2-40B4-BE49-F238E27FC236}">
                <a16:creationId xmlns:a16="http://schemas.microsoft.com/office/drawing/2014/main" id="{ECB3F221-4777-4881-976C-3976E79A5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760029" y="3287486"/>
            <a:ext cx="2209800" cy="52546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0B16076F-B6C8-4646-B575-56A138781E50}"/>
              </a:ext>
            </a:extLst>
          </p:cNvPr>
          <p:cNvSpPr txBox="1"/>
          <p:nvPr/>
        </p:nvSpPr>
        <p:spPr>
          <a:xfrm>
            <a:off x="3213735" y="6488113"/>
            <a:ext cx="324008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dirty="0" err="1">
                <a:solidFill>
                  <a:schemeClr val="bg1">
                    <a:lumMod val="75000"/>
                  </a:schemeClr>
                </a:solidFill>
                <a:latin typeface="Calibri Light" pitchFamily="34" charset="0"/>
                <a:cs typeface="Calibri Light" pitchFamily="34" charset="0"/>
              </a:rPr>
              <a:t>Elektrodesign</a:t>
            </a:r>
            <a:r>
              <a:rPr lang="cs-CZ" dirty="0">
                <a:solidFill>
                  <a:schemeClr val="bg1">
                    <a:lumMod val="75000"/>
                  </a:schemeClr>
                </a:solidFill>
                <a:latin typeface="Calibri Light" pitchFamily="34" charset="0"/>
                <a:cs typeface="Calibri Light" pitchFamily="34" charset="0"/>
              </a:rPr>
              <a:t> ventilátory s.r.o.</a:t>
            </a:r>
            <a:endParaRPr lang="en-US" dirty="0">
              <a:solidFill>
                <a:schemeClr val="bg1">
                  <a:lumMod val="75000"/>
                </a:schemeClr>
              </a:solidFill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14" name="Nadpis 1">
            <a:extLst>
              <a:ext uri="{FF2B5EF4-FFF2-40B4-BE49-F238E27FC236}">
                <a16:creationId xmlns:a16="http://schemas.microsoft.com/office/drawing/2014/main" id="{EFB6AF5F-C6BB-4D77-943E-E5A783A06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2536" y="1052736"/>
            <a:ext cx="9396537" cy="504825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2500" u="sng" dirty="0">
                <a:solidFill>
                  <a:srgbClr val="CC0000"/>
                </a:solidFill>
              </a:rPr>
              <a:t> </a:t>
            </a:r>
          </a:p>
        </p:txBody>
      </p:sp>
      <p:sp>
        <p:nvSpPr>
          <p:cNvPr id="16" name="Zástupný symbol pro číslo snímku 3">
            <a:extLst>
              <a:ext uri="{FF2B5EF4-FFF2-40B4-BE49-F238E27FC236}">
                <a16:creationId xmlns:a16="http://schemas.microsoft.com/office/drawing/2014/main" id="{0B92045A-77AD-40DC-9C24-68C692BC94AA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A7F0F1A-3939-49B9-8F4D-FC38C01D8F05}" type="slidenum">
              <a:rPr lang="cs-CZ" smtClean="0"/>
              <a:pPr>
                <a:defRPr/>
              </a:pPr>
              <a:t>16</a:t>
            </a:fld>
            <a:endParaRPr lang="cs-CZ" dirty="0"/>
          </a:p>
        </p:txBody>
      </p:sp>
      <p:sp>
        <p:nvSpPr>
          <p:cNvPr id="17" name="AutoShape 12" descr="Výsledek obrázku pro filter">
            <a:extLst>
              <a:ext uri="{FF2B5EF4-FFF2-40B4-BE49-F238E27FC236}">
                <a16:creationId xmlns:a16="http://schemas.microsoft.com/office/drawing/2014/main" id="{2FE21915-014A-443F-83FF-A6E5CA9577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8" name="AutoShape 14" descr="Výsledek obrázku pro filter">
            <a:extLst>
              <a:ext uri="{FF2B5EF4-FFF2-40B4-BE49-F238E27FC236}">
                <a16:creationId xmlns:a16="http://schemas.microsoft.com/office/drawing/2014/main" id="{E27FEC2B-93FA-4ECC-AD82-1F6224ABBD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0" name="AutoShape 16" descr="Výsledek obrázku pro filter">
            <a:extLst>
              <a:ext uri="{FF2B5EF4-FFF2-40B4-BE49-F238E27FC236}">
                <a16:creationId xmlns:a16="http://schemas.microsoft.com/office/drawing/2014/main" id="{F29DA969-18E2-49AA-BE81-1803B7CF36E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1818547A-4ACC-4097-9DE7-DDDAB7CED49E}"/>
              </a:ext>
            </a:extLst>
          </p:cNvPr>
          <p:cNvSpPr txBox="1">
            <a:spLocks/>
          </p:cNvSpPr>
          <p:nvPr/>
        </p:nvSpPr>
        <p:spPr>
          <a:xfrm>
            <a:off x="-27588" y="982237"/>
            <a:ext cx="9396537" cy="504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2500" u="sng" dirty="0">
                <a:solidFill>
                  <a:srgbClr val="CC0000"/>
                </a:solidFill>
              </a:rPr>
              <a:t>Výhody rekuperačních jednotek </a:t>
            </a:r>
            <a:r>
              <a:rPr lang="cs-CZ" altLang="cs-CZ" sz="2500" u="sng" dirty="0" err="1">
                <a:solidFill>
                  <a:srgbClr val="CC0000"/>
                </a:solidFill>
              </a:rPr>
              <a:t>Duovent</a:t>
            </a:r>
            <a:r>
              <a:rPr lang="cs-CZ" altLang="cs-CZ" sz="2500" u="sng" dirty="0">
                <a:solidFill>
                  <a:srgbClr val="CC0000"/>
                </a:solidFill>
              </a:rPr>
              <a:t>  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6D3717CB-6149-4B71-9079-F6D845FA4132}"/>
              </a:ext>
            </a:extLst>
          </p:cNvPr>
          <p:cNvSpPr txBox="1"/>
          <p:nvPr/>
        </p:nvSpPr>
        <p:spPr>
          <a:xfrm>
            <a:off x="155575" y="1557561"/>
            <a:ext cx="881425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cs-CZ" dirty="0"/>
              <a:t>Kompaktní provedení sestav vč. integrovaného řídícího systému </a:t>
            </a:r>
          </a:p>
          <a:p>
            <a:pPr marL="1657350" lvl="3" indent="-285750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cs-CZ" dirty="0"/>
              <a:t> časová i finanční úspora při montáži </a:t>
            </a:r>
          </a:p>
          <a:p>
            <a:pPr marL="1657350" lvl="3" indent="-285750">
              <a:buClr>
                <a:srgbClr val="0070C0"/>
              </a:buClr>
              <a:buFont typeface="Wingdings" panose="05000000000000000000" pitchFamily="2" charset="2"/>
              <a:buChar char="v"/>
            </a:pPr>
            <a:endParaRPr lang="cs-CZ" dirty="0"/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cs-CZ" dirty="0"/>
              <a:t>Výběr typového provedení – podstropní, podlahová, stojatá</a:t>
            </a:r>
          </a:p>
          <a:p>
            <a:pPr marL="1657350" lvl="3" indent="-285750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cs-CZ" dirty="0"/>
              <a:t>  výběr pro vnitřní nebo venkovní provedení</a:t>
            </a:r>
          </a:p>
          <a:p>
            <a:pPr>
              <a:buClr>
                <a:srgbClr val="0070C0"/>
              </a:buClr>
            </a:pPr>
            <a:endParaRPr lang="cs-CZ" dirty="0"/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cs-CZ" dirty="0"/>
              <a:t>Ve všech provedení vždy příprava na dvě pozice výměníků </a:t>
            </a:r>
          </a:p>
          <a:p>
            <a:pPr marL="1657350" lvl="3" indent="-285750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cs-CZ" dirty="0"/>
              <a:t>  jistota jednoduché dodatečné instalace přímo na stavbě</a:t>
            </a:r>
          </a:p>
          <a:p>
            <a:pPr marL="1657350" lvl="3" indent="-285750">
              <a:buClr>
                <a:srgbClr val="0070C0"/>
              </a:buClr>
              <a:buFont typeface="Wingdings" panose="05000000000000000000" pitchFamily="2" charset="2"/>
              <a:buChar char="v"/>
            </a:pPr>
            <a:endParaRPr lang="cs-CZ" dirty="0"/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cs-CZ" dirty="0"/>
              <a:t>Stabilní rámová konstrukce z hliníkových profilů </a:t>
            </a:r>
          </a:p>
          <a:p>
            <a:pPr>
              <a:buClr>
                <a:srgbClr val="00B050"/>
              </a:buClr>
            </a:pPr>
            <a:endParaRPr lang="cs-CZ" dirty="0"/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cs-CZ" dirty="0"/>
              <a:t>Panelové opláštění vyplněné akustickou a tepelnou izolací z nehořlavého materiálu</a:t>
            </a:r>
          </a:p>
          <a:p>
            <a:pPr>
              <a:buClr>
                <a:srgbClr val="00B050"/>
              </a:buClr>
            </a:pPr>
            <a:endParaRPr lang="cs-CZ" dirty="0"/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cs-CZ" dirty="0"/>
              <a:t>Vlastní výrobní závod v ČR vč. servisního oddělení působící po ČR a SK</a:t>
            </a:r>
          </a:p>
          <a:p>
            <a:pPr marL="1657350" lvl="3" indent="-285750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cs-CZ" dirty="0"/>
              <a:t> krátké dodací termíny </a:t>
            </a:r>
          </a:p>
          <a:p>
            <a:pPr marL="1657350" lvl="3" indent="-285750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cs-CZ" dirty="0"/>
              <a:t> skladem v ČR veškeré náhradní díly</a:t>
            </a:r>
          </a:p>
          <a:p>
            <a:pPr marL="1657350" lvl="3" indent="-285750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cs-CZ" dirty="0"/>
              <a:t> v případě havárie okamžitý servisní výjezd přímo na stavbu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cs-CZ" dirty="0"/>
          </a:p>
          <a:p>
            <a:pPr>
              <a:buClr>
                <a:srgbClr val="00B050"/>
              </a:buClr>
            </a:pPr>
            <a:endParaRPr lang="cs-CZ" dirty="0"/>
          </a:p>
          <a:p>
            <a:pPr>
              <a:buClr>
                <a:srgbClr val="00B050"/>
              </a:buClr>
            </a:pPr>
            <a:endParaRPr lang="cs-CZ" dirty="0"/>
          </a:p>
          <a:p>
            <a:pPr>
              <a:buClr>
                <a:srgbClr val="00B050"/>
              </a:buClr>
            </a:pPr>
            <a:r>
              <a:rPr lang="cs-CZ" dirty="0"/>
              <a:t> </a:t>
            </a:r>
          </a:p>
          <a:p>
            <a:pPr marL="1200150" lvl="2" indent="-285750">
              <a:buClr>
                <a:srgbClr val="00B050"/>
              </a:buClr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043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25F74B-A8AC-4ECC-A38E-0280F818E3B5}" type="slidenum">
              <a:rPr lang="cs-CZ" smtClean="0"/>
              <a:pPr>
                <a:defRPr/>
              </a:pPr>
              <a:t>17</a:t>
            </a:fld>
            <a:endParaRPr lang="cs-CZ"/>
          </a:p>
        </p:txBody>
      </p:sp>
      <p:pic>
        <p:nvPicPr>
          <p:cNvPr id="21505" name="Picture 1" descr="C:\Users\KUBELKA\Desktop\Hlavičky-prezentace\PP-CZ-2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883920"/>
          </a:xfrm>
          <a:prstGeom prst="rect">
            <a:avLst/>
          </a:prstGeom>
          <a:noFill/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0B16076F-B6C8-4646-B575-56A138781E50}"/>
              </a:ext>
            </a:extLst>
          </p:cNvPr>
          <p:cNvSpPr txBox="1"/>
          <p:nvPr/>
        </p:nvSpPr>
        <p:spPr>
          <a:xfrm>
            <a:off x="3213735" y="6488113"/>
            <a:ext cx="324008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dirty="0" err="1">
                <a:solidFill>
                  <a:schemeClr val="bg1">
                    <a:lumMod val="75000"/>
                  </a:schemeClr>
                </a:solidFill>
                <a:latin typeface="Calibri Light" pitchFamily="34" charset="0"/>
                <a:cs typeface="Calibri Light" pitchFamily="34" charset="0"/>
              </a:rPr>
              <a:t>Elektrodesign</a:t>
            </a:r>
            <a:r>
              <a:rPr lang="cs-CZ" dirty="0">
                <a:solidFill>
                  <a:schemeClr val="bg1">
                    <a:lumMod val="75000"/>
                  </a:schemeClr>
                </a:solidFill>
                <a:latin typeface="Calibri Light" pitchFamily="34" charset="0"/>
                <a:cs typeface="Calibri Light" pitchFamily="34" charset="0"/>
              </a:rPr>
              <a:t> ventilátory s.r.o.</a:t>
            </a:r>
            <a:endParaRPr lang="en-US" dirty="0">
              <a:solidFill>
                <a:schemeClr val="bg1">
                  <a:lumMod val="75000"/>
                </a:schemeClr>
              </a:solidFill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14" name="Nadpis 1">
            <a:extLst>
              <a:ext uri="{FF2B5EF4-FFF2-40B4-BE49-F238E27FC236}">
                <a16:creationId xmlns:a16="http://schemas.microsoft.com/office/drawing/2014/main" id="{EFB6AF5F-C6BB-4D77-943E-E5A783A06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2536" y="1052736"/>
            <a:ext cx="9396537" cy="504825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2500" u="sng" dirty="0">
                <a:solidFill>
                  <a:srgbClr val="CC0000"/>
                </a:solidFill>
              </a:rPr>
              <a:t> </a:t>
            </a:r>
          </a:p>
        </p:txBody>
      </p:sp>
      <p:sp>
        <p:nvSpPr>
          <p:cNvPr id="16" name="Zástupný symbol pro číslo snímku 3">
            <a:extLst>
              <a:ext uri="{FF2B5EF4-FFF2-40B4-BE49-F238E27FC236}">
                <a16:creationId xmlns:a16="http://schemas.microsoft.com/office/drawing/2014/main" id="{0B92045A-77AD-40DC-9C24-68C692BC94AA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A7F0F1A-3939-49B9-8F4D-FC38C01D8F05}" type="slidenum">
              <a:rPr lang="cs-CZ" smtClean="0"/>
              <a:pPr>
                <a:defRPr/>
              </a:pPr>
              <a:t>17</a:t>
            </a:fld>
            <a:endParaRPr lang="cs-CZ" dirty="0"/>
          </a:p>
        </p:txBody>
      </p:sp>
      <p:sp>
        <p:nvSpPr>
          <p:cNvPr id="17" name="AutoShape 12" descr="Výsledek obrázku pro filter">
            <a:extLst>
              <a:ext uri="{FF2B5EF4-FFF2-40B4-BE49-F238E27FC236}">
                <a16:creationId xmlns:a16="http://schemas.microsoft.com/office/drawing/2014/main" id="{2FE21915-014A-443F-83FF-A6E5CA9577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8" name="AutoShape 14" descr="Výsledek obrázku pro filter">
            <a:extLst>
              <a:ext uri="{FF2B5EF4-FFF2-40B4-BE49-F238E27FC236}">
                <a16:creationId xmlns:a16="http://schemas.microsoft.com/office/drawing/2014/main" id="{E27FEC2B-93FA-4ECC-AD82-1F6224ABBD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0" name="AutoShape 16" descr="Výsledek obrázku pro filter">
            <a:extLst>
              <a:ext uri="{FF2B5EF4-FFF2-40B4-BE49-F238E27FC236}">
                <a16:creationId xmlns:a16="http://schemas.microsoft.com/office/drawing/2014/main" id="{F29DA969-18E2-49AA-BE81-1803B7CF36E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7" name="Nadpis 1">
            <a:extLst>
              <a:ext uri="{FF2B5EF4-FFF2-40B4-BE49-F238E27FC236}">
                <a16:creationId xmlns:a16="http://schemas.microsoft.com/office/drawing/2014/main" id="{9FD5DD2D-D15D-425F-929B-1393A718F2F8}"/>
              </a:ext>
            </a:extLst>
          </p:cNvPr>
          <p:cNvSpPr txBox="1">
            <a:spLocks/>
          </p:cNvSpPr>
          <p:nvPr/>
        </p:nvSpPr>
        <p:spPr>
          <a:xfrm>
            <a:off x="-27588" y="982237"/>
            <a:ext cx="9396537" cy="504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2500" u="sng" dirty="0">
                <a:solidFill>
                  <a:srgbClr val="CC0000"/>
                </a:solidFill>
              </a:rPr>
              <a:t>Návrhový software </a:t>
            </a:r>
            <a:r>
              <a:rPr lang="cs-CZ" altLang="cs-CZ" sz="2500" u="sng" dirty="0" err="1">
                <a:solidFill>
                  <a:srgbClr val="CC0000"/>
                </a:solidFill>
              </a:rPr>
              <a:t>VentiCad</a:t>
            </a:r>
            <a:r>
              <a:rPr lang="cs-CZ" altLang="cs-CZ" sz="2500" u="sng" dirty="0">
                <a:solidFill>
                  <a:srgbClr val="CC0000"/>
                </a:solidFill>
              </a:rPr>
              <a:t> 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D10AAAA-E113-470C-8C9A-E12C78742B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310" y="1451983"/>
            <a:ext cx="7068843" cy="488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28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25F74B-A8AC-4ECC-A38E-0280F818E3B5}" type="slidenum">
              <a:rPr lang="cs-CZ" smtClean="0"/>
              <a:pPr>
                <a:defRPr/>
              </a:pPr>
              <a:t>18</a:t>
            </a:fld>
            <a:endParaRPr lang="cs-CZ"/>
          </a:p>
        </p:txBody>
      </p:sp>
      <p:pic>
        <p:nvPicPr>
          <p:cNvPr id="21505" name="Picture 1" descr="C:\Users\KUBELKA\Desktop\Hlavičky-prezentace\PP-CZ-2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883920"/>
          </a:xfrm>
          <a:prstGeom prst="rect">
            <a:avLst/>
          </a:prstGeom>
          <a:noFill/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0B16076F-B6C8-4646-B575-56A138781E50}"/>
              </a:ext>
            </a:extLst>
          </p:cNvPr>
          <p:cNvSpPr txBox="1"/>
          <p:nvPr/>
        </p:nvSpPr>
        <p:spPr>
          <a:xfrm>
            <a:off x="3213735" y="6488113"/>
            <a:ext cx="324008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dirty="0" err="1">
                <a:solidFill>
                  <a:schemeClr val="bg1">
                    <a:lumMod val="75000"/>
                  </a:schemeClr>
                </a:solidFill>
                <a:latin typeface="Calibri Light" pitchFamily="34" charset="0"/>
                <a:cs typeface="Calibri Light" pitchFamily="34" charset="0"/>
              </a:rPr>
              <a:t>Elektrodesign</a:t>
            </a:r>
            <a:r>
              <a:rPr lang="cs-CZ" dirty="0">
                <a:solidFill>
                  <a:schemeClr val="bg1">
                    <a:lumMod val="75000"/>
                  </a:schemeClr>
                </a:solidFill>
                <a:latin typeface="Calibri Light" pitchFamily="34" charset="0"/>
                <a:cs typeface="Calibri Light" pitchFamily="34" charset="0"/>
              </a:rPr>
              <a:t> ventilátory s.r.o.</a:t>
            </a:r>
            <a:endParaRPr lang="en-US" dirty="0">
              <a:solidFill>
                <a:schemeClr val="bg1">
                  <a:lumMod val="75000"/>
                </a:schemeClr>
              </a:solidFill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14" name="Nadpis 1">
            <a:extLst>
              <a:ext uri="{FF2B5EF4-FFF2-40B4-BE49-F238E27FC236}">
                <a16:creationId xmlns:a16="http://schemas.microsoft.com/office/drawing/2014/main" id="{EFB6AF5F-C6BB-4D77-943E-E5A783A06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2536" y="1052736"/>
            <a:ext cx="9396537" cy="504825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2500" u="sng" dirty="0">
                <a:solidFill>
                  <a:srgbClr val="CC0000"/>
                </a:solidFill>
              </a:rPr>
              <a:t> </a:t>
            </a:r>
          </a:p>
        </p:txBody>
      </p:sp>
      <p:sp>
        <p:nvSpPr>
          <p:cNvPr id="16" name="Zástupný symbol pro číslo snímku 3">
            <a:extLst>
              <a:ext uri="{FF2B5EF4-FFF2-40B4-BE49-F238E27FC236}">
                <a16:creationId xmlns:a16="http://schemas.microsoft.com/office/drawing/2014/main" id="{0B92045A-77AD-40DC-9C24-68C692BC94AA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A7F0F1A-3939-49B9-8F4D-FC38C01D8F05}" type="slidenum">
              <a:rPr lang="cs-CZ" smtClean="0"/>
              <a:pPr>
                <a:defRPr/>
              </a:pPr>
              <a:t>18</a:t>
            </a:fld>
            <a:endParaRPr lang="cs-CZ" dirty="0"/>
          </a:p>
        </p:txBody>
      </p:sp>
      <p:sp>
        <p:nvSpPr>
          <p:cNvPr id="17" name="AutoShape 12" descr="Výsledek obrázku pro filter">
            <a:extLst>
              <a:ext uri="{FF2B5EF4-FFF2-40B4-BE49-F238E27FC236}">
                <a16:creationId xmlns:a16="http://schemas.microsoft.com/office/drawing/2014/main" id="{2FE21915-014A-443F-83FF-A6E5CA9577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8" name="AutoShape 14" descr="Výsledek obrázku pro filter">
            <a:extLst>
              <a:ext uri="{FF2B5EF4-FFF2-40B4-BE49-F238E27FC236}">
                <a16:creationId xmlns:a16="http://schemas.microsoft.com/office/drawing/2014/main" id="{E27FEC2B-93FA-4ECC-AD82-1F6224ABBD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0" name="AutoShape 16" descr="Výsledek obrázku pro filter">
            <a:extLst>
              <a:ext uri="{FF2B5EF4-FFF2-40B4-BE49-F238E27FC236}">
                <a16:creationId xmlns:a16="http://schemas.microsoft.com/office/drawing/2014/main" id="{F29DA969-18E2-49AA-BE81-1803B7CF36E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7" name="Nadpis 1">
            <a:extLst>
              <a:ext uri="{FF2B5EF4-FFF2-40B4-BE49-F238E27FC236}">
                <a16:creationId xmlns:a16="http://schemas.microsoft.com/office/drawing/2014/main" id="{9FD5DD2D-D15D-425F-929B-1393A718F2F8}"/>
              </a:ext>
            </a:extLst>
          </p:cNvPr>
          <p:cNvSpPr txBox="1">
            <a:spLocks/>
          </p:cNvSpPr>
          <p:nvPr/>
        </p:nvSpPr>
        <p:spPr>
          <a:xfrm>
            <a:off x="-27588" y="982237"/>
            <a:ext cx="9396537" cy="504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2500" u="sng" dirty="0">
                <a:solidFill>
                  <a:srgbClr val="CC0000"/>
                </a:solidFill>
              </a:rPr>
              <a:t>Návrhový software </a:t>
            </a:r>
            <a:r>
              <a:rPr lang="cs-CZ" altLang="cs-CZ" sz="2500" u="sng" dirty="0" err="1">
                <a:solidFill>
                  <a:srgbClr val="CC0000"/>
                </a:solidFill>
              </a:rPr>
              <a:t>VentiCad</a:t>
            </a:r>
            <a:r>
              <a:rPr lang="cs-CZ" altLang="cs-CZ" sz="2500" u="sng" dirty="0">
                <a:solidFill>
                  <a:srgbClr val="CC0000"/>
                </a:solidFill>
              </a:rPr>
              <a:t>  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19D19BD-0524-4CC1-B6E9-4185D1CD5F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56" y="1564486"/>
            <a:ext cx="8964488" cy="467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49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25F74B-A8AC-4ECC-A38E-0280F818E3B5}" type="slidenum">
              <a:rPr lang="cs-CZ" smtClean="0"/>
              <a:pPr>
                <a:defRPr/>
              </a:pPr>
              <a:t>19</a:t>
            </a:fld>
            <a:endParaRPr lang="cs-CZ"/>
          </a:p>
        </p:txBody>
      </p:sp>
      <p:pic>
        <p:nvPicPr>
          <p:cNvPr id="21505" name="Picture 1" descr="C:\Users\KUBELKA\Desktop\Hlavičky-prezentace\PP-CZ-2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883920"/>
          </a:xfrm>
          <a:prstGeom prst="rect">
            <a:avLst/>
          </a:prstGeom>
          <a:noFill/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0B16076F-B6C8-4646-B575-56A138781E50}"/>
              </a:ext>
            </a:extLst>
          </p:cNvPr>
          <p:cNvSpPr txBox="1"/>
          <p:nvPr/>
        </p:nvSpPr>
        <p:spPr>
          <a:xfrm>
            <a:off x="3213735" y="6488113"/>
            <a:ext cx="324008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dirty="0" err="1">
                <a:solidFill>
                  <a:schemeClr val="bg1">
                    <a:lumMod val="75000"/>
                  </a:schemeClr>
                </a:solidFill>
                <a:latin typeface="Calibri Light" pitchFamily="34" charset="0"/>
                <a:cs typeface="Calibri Light" pitchFamily="34" charset="0"/>
              </a:rPr>
              <a:t>Elektrodesign</a:t>
            </a:r>
            <a:r>
              <a:rPr lang="cs-CZ" dirty="0">
                <a:solidFill>
                  <a:schemeClr val="bg1">
                    <a:lumMod val="75000"/>
                  </a:schemeClr>
                </a:solidFill>
                <a:latin typeface="Calibri Light" pitchFamily="34" charset="0"/>
                <a:cs typeface="Calibri Light" pitchFamily="34" charset="0"/>
              </a:rPr>
              <a:t> ventilátory s.r.o.</a:t>
            </a:r>
            <a:endParaRPr lang="en-US" dirty="0">
              <a:solidFill>
                <a:schemeClr val="bg1">
                  <a:lumMod val="75000"/>
                </a:schemeClr>
              </a:solidFill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14" name="Nadpis 1">
            <a:extLst>
              <a:ext uri="{FF2B5EF4-FFF2-40B4-BE49-F238E27FC236}">
                <a16:creationId xmlns:a16="http://schemas.microsoft.com/office/drawing/2014/main" id="{EFB6AF5F-C6BB-4D77-943E-E5A783A06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2536" y="1052736"/>
            <a:ext cx="9396537" cy="504825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2500" u="sng" dirty="0">
                <a:solidFill>
                  <a:srgbClr val="CC0000"/>
                </a:solidFill>
              </a:rPr>
              <a:t> </a:t>
            </a:r>
          </a:p>
        </p:txBody>
      </p:sp>
      <p:sp>
        <p:nvSpPr>
          <p:cNvPr id="16" name="Zástupný symbol pro číslo snímku 3">
            <a:extLst>
              <a:ext uri="{FF2B5EF4-FFF2-40B4-BE49-F238E27FC236}">
                <a16:creationId xmlns:a16="http://schemas.microsoft.com/office/drawing/2014/main" id="{0B92045A-77AD-40DC-9C24-68C692BC94AA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A7F0F1A-3939-49B9-8F4D-FC38C01D8F05}" type="slidenum">
              <a:rPr lang="cs-CZ" smtClean="0"/>
              <a:pPr>
                <a:defRPr/>
              </a:pPr>
              <a:t>19</a:t>
            </a:fld>
            <a:endParaRPr lang="cs-CZ" dirty="0"/>
          </a:p>
        </p:txBody>
      </p:sp>
      <p:sp>
        <p:nvSpPr>
          <p:cNvPr id="17" name="AutoShape 12" descr="Výsledek obrázku pro filter">
            <a:extLst>
              <a:ext uri="{FF2B5EF4-FFF2-40B4-BE49-F238E27FC236}">
                <a16:creationId xmlns:a16="http://schemas.microsoft.com/office/drawing/2014/main" id="{2FE21915-014A-443F-83FF-A6E5CA9577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8" name="AutoShape 14" descr="Výsledek obrázku pro filter">
            <a:extLst>
              <a:ext uri="{FF2B5EF4-FFF2-40B4-BE49-F238E27FC236}">
                <a16:creationId xmlns:a16="http://schemas.microsoft.com/office/drawing/2014/main" id="{E27FEC2B-93FA-4ECC-AD82-1F6224ABBD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0" name="AutoShape 16" descr="Výsledek obrázku pro filter">
            <a:extLst>
              <a:ext uri="{FF2B5EF4-FFF2-40B4-BE49-F238E27FC236}">
                <a16:creationId xmlns:a16="http://schemas.microsoft.com/office/drawing/2014/main" id="{F29DA969-18E2-49AA-BE81-1803B7CF36E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7" name="Nadpis 1">
            <a:extLst>
              <a:ext uri="{FF2B5EF4-FFF2-40B4-BE49-F238E27FC236}">
                <a16:creationId xmlns:a16="http://schemas.microsoft.com/office/drawing/2014/main" id="{9FD5DD2D-D15D-425F-929B-1393A718F2F8}"/>
              </a:ext>
            </a:extLst>
          </p:cNvPr>
          <p:cNvSpPr txBox="1">
            <a:spLocks/>
          </p:cNvSpPr>
          <p:nvPr/>
        </p:nvSpPr>
        <p:spPr>
          <a:xfrm>
            <a:off x="-27588" y="982237"/>
            <a:ext cx="9396537" cy="504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2500" u="sng" dirty="0">
                <a:solidFill>
                  <a:srgbClr val="CC0000"/>
                </a:solidFill>
              </a:rPr>
              <a:t>Návrhový software </a:t>
            </a:r>
            <a:r>
              <a:rPr lang="cs-CZ" altLang="cs-CZ" sz="2500" u="sng" dirty="0" err="1">
                <a:solidFill>
                  <a:srgbClr val="CC0000"/>
                </a:solidFill>
              </a:rPr>
              <a:t>VentiCad</a:t>
            </a:r>
            <a:r>
              <a:rPr lang="cs-CZ" altLang="cs-CZ" sz="2500" u="sng" dirty="0">
                <a:solidFill>
                  <a:srgbClr val="CC0000"/>
                </a:solidFill>
              </a:rPr>
              <a:t> – podklady pro ostatní profese  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3C0CBB6-0CDE-4FB6-AEF8-E1550A0A75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44824"/>
            <a:ext cx="9144000" cy="274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24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25F74B-A8AC-4ECC-A38E-0280F818E3B5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  <p:pic>
        <p:nvPicPr>
          <p:cNvPr id="21505" name="Picture 1" descr="C:\Users\KUBELKA\Desktop\Hlavičky-prezentace\PP-CZ-2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883920"/>
          </a:xfrm>
          <a:prstGeom prst="rect">
            <a:avLst/>
          </a:prstGeom>
          <a:noFill/>
        </p:spPr>
      </p:pic>
      <p:pic>
        <p:nvPicPr>
          <p:cNvPr id="10" name="Picture 1030" descr="Logo_white">
            <a:extLst>
              <a:ext uri="{FF2B5EF4-FFF2-40B4-BE49-F238E27FC236}">
                <a16:creationId xmlns:a16="http://schemas.microsoft.com/office/drawing/2014/main" id="{ECB3F221-4777-4881-976C-3976E79A5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760029" y="3287486"/>
            <a:ext cx="2209800" cy="52546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0B16076F-B6C8-4646-B575-56A138781E50}"/>
              </a:ext>
            </a:extLst>
          </p:cNvPr>
          <p:cNvSpPr txBox="1"/>
          <p:nvPr/>
        </p:nvSpPr>
        <p:spPr>
          <a:xfrm>
            <a:off x="3213735" y="6488113"/>
            <a:ext cx="324008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dirty="0" err="1">
                <a:solidFill>
                  <a:schemeClr val="bg1">
                    <a:lumMod val="75000"/>
                  </a:schemeClr>
                </a:solidFill>
                <a:latin typeface="Calibri Light" pitchFamily="34" charset="0"/>
                <a:cs typeface="Calibri Light" pitchFamily="34" charset="0"/>
              </a:rPr>
              <a:t>Elektrodesign</a:t>
            </a:r>
            <a:r>
              <a:rPr lang="cs-CZ" dirty="0">
                <a:solidFill>
                  <a:schemeClr val="bg1">
                    <a:lumMod val="75000"/>
                  </a:schemeClr>
                </a:solidFill>
                <a:latin typeface="Calibri Light" pitchFamily="34" charset="0"/>
                <a:cs typeface="Calibri Light" pitchFamily="34" charset="0"/>
              </a:rPr>
              <a:t> ventilátory s.r.o.</a:t>
            </a:r>
            <a:endParaRPr lang="en-US" dirty="0">
              <a:solidFill>
                <a:schemeClr val="bg1">
                  <a:lumMod val="75000"/>
                </a:schemeClr>
              </a:solidFill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14" name="Nadpis 1">
            <a:extLst>
              <a:ext uri="{FF2B5EF4-FFF2-40B4-BE49-F238E27FC236}">
                <a16:creationId xmlns:a16="http://schemas.microsoft.com/office/drawing/2014/main" id="{EFB6AF5F-C6BB-4D77-943E-E5A783A06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2536" y="1052736"/>
            <a:ext cx="9396537" cy="504825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2500" u="sng" dirty="0">
                <a:solidFill>
                  <a:srgbClr val="CC0000"/>
                </a:solidFill>
              </a:rPr>
              <a:t>Modulové větrací jednotky s rekuperací tepla pro komerční účely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28005EB-325E-4A0C-B324-97886FB3E55B}"/>
              </a:ext>
            </a:extLst>
          </p:cNvPr>
          <p:cNvSpPr txBox="1"/>
          <p:nvPr/>
        </p:nvSpPr>
        <p:spPr>
          <a:xfrm>
            <a:off x="2195736" y="1988840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00F8A087-6AC5-4E97-AD1D-2F14E34BD11A}"/>
              </a:ext>
            </a:extLst>
          </p:cNvPr>
          <p:cNvSpPr txBox="1"/>
          <p:nvPr/>
        </p:nvSpPr>
        <p:spPr>
          <a:xfrm>
            <a:off x="86577" y="1591376"/>
            <a:ext cx="8718309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b="1" dirty="0">
                <a:latin typeface="Calibri Light" pitchFamily="34" charset="0"/>
                <a:cs typeface="Calibri Light" pitchFamily="34" charset="0"/>
              </a:rPr>
              <a:t>DUOVENT® </a:t>
            </a:r>
            <a:r>
              <a:rPr lang="cs-CZ" b="1" dirty="0" err="1">
                <a:latin typeface="Calibri Light" pitchFamily="34" charset="0"/>
                <a:cs typeface="Calibri Light" pitchFamily="34" charset="0"/>
              </a:rPr>
              <a:t>Modular</a:t>
            </a:r>
            <a:r>
              <a:rPr lang="cs-CZ" b="1" dirty="0">
                <a:latin typeface="Calibri Light" pitchFamily="34" charset="0"/>
                <a:cs typeface="Calibri Light" pitchFamily="34" charset="0"/>
              </a:rPr>
              <a:t> DV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>
                <a:latin typeface="Calibri Light" pitchFamily="34" charset="0"/>
                <a:cs typeface="Calibri Light" pitchFamily="34" charset="0"/>
              </a:rPr>
              <a:t>Vertikální provedení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>
                <a:latin typeface="Calibri Light" pitchFamily="34" charset="0"/>
                <a:cs typeface="Calibri Light" pitchFamily="34" charset="0"/>
              </a:rPr>
              <a:t>Pro vnitřní i venkovní použití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>
                <a:latin typeface="Calibri Light" pitchFamily="34" charset="0"/>
                <a:cs typeface="Calibri Light" pitchFamily="34" charset="0"/>
              </a:rPr>
              <a:t>Protiproudý hliníkový rekuperátor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>
                <a:latin typeface="Calibri Light" pitchFamily="34" charset="0"/>
                <a:cs typeface="Calibri Light" pitchFamily="34" charset="0"/>
              </a:rPr>
              <a:t>Celkem 4 velikostní řady ( 8 500 – 14 500 m3/h 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cs-CZ" dirty="0">
              <a:latin typeface="Calibri Light" pitchFamily="34" charset="0"/>
              <a:cs typeface="Calibri Light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b="1" dirty="0">
                <a:latin typeface="Calibri Light" pitchFamily="34" charset="0"/>
                <a:cs typeface="Calibri Light" pitchFamily="34" charset="0"/>
              </a:rPr>
              <a:t>DUOVENT® </a:t>
            </a:r>
            <a:r>
              <a:rPr lang="cs-CZ" b="1" dirty="0" err="1">
                <a:latin typeface="Calibri Light" pitchFamily="34" charset="0"/>
                <a:cs typeface="Calibri Light" pitchFamily="34" charset="0"/>
              </a:rPr>
              <a:t>Modular</a:t>
            </a:r>
            <a:r>
              <a:rPr lang="cs-CZ" b="1" dirty="0">
                <a:latin typeface="Calibri Light" pitchFamily="34" charset="0"/>
                <a:cs typeface="Calibri Light" pitchFamily="34" charset="0"/>
              </a:rPr>
              <a:t> RV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>
                <a:latin typeface="Calibri Light" pitchFamily="34" charset="0"/>
                <a:cs typeface="Calibri Light" pitchFamily="34" charset="0"/>
              </a:rPr>
              <a:t>Vertikální provedení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>
                <a:latin typeface="Calibri Light" pitchFamily="34" charset="0"/>
                <a:cs typeface="Calibri Light" pitchFamily="34" charset="0"/>
              </a:rPr>
              <a:t>Pro vnitřní i venkovní použití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>
                <a:latin typeface="Calibri Light" pitchFamily="34" charset="0"/>
                <a:cs typeface="Calibri Light" pitchFamily="34" charset="0"/>
              </a:rPr>
              <a:t>Rotační regenerátor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>
                <a:latin typeface="Calibri Light" pitchFamily="34" charset="0"/>
                <a:cs typeface="Calibri Light" pitchFamily="34" charset="0"/>
              </a:rPr>
              <a:t>Celkem 4 velikostní řady ( 8 500 – 14 500 m3/h 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cs-CZ" dirty="0">
              <a:latin typeface="Calibri Light" pitchFamily="34" charset="0"/>
              <a:cs typeface="Calibri Light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b="1" dirty="0">
                <a:latin typeface="Calibri Light" pitchFamily="34" charset="0"/>
                <a:cs typeface="Calibri Light" pitchFamily="34" charset="0"/>
              </a:rPr>
              <a:t>Vlastní řídící systém - </a:t>
            </a:r>
            <a:r>
              <a:rPr lang="cs-CZ" b="1" dirty="0" err="1">
                <a:latin typeface="Calibri Light" pitchFamily="34" charset="0"/>
                <a:cs typeface="Calibri Light" pitchFamily="34" charset="0"/>
              </a:rPr>
              <a:t>Digireg</a:t>
            </a:r>
            <a:r>
              <a:rPr lang="cs-CZ" b="1" dirty="0">
                <a:latin typeface="Calibri Light" pitchFamily="34" charset="0"/>
                <a:cs typeface="Calibri Light" pitchFamily="34" charset="0"/>
              </a:rPr>
              <a:t> ®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>
                <a:latin typeface="Calibri Light" pitchFamily="34" charset="0"/>
                <a:cs typeface="Calibri Light" pitchFamily="34" charset="0"/>
              </a:rPr>
              <a:t>Plně integrován v rekuperačních jednotkách </a:t>
            </a:r>
            <a:r>
              <a:rPr lang="cs-CZ" dirty="0" err="1">
                <a:latin typeface="Calibri Light" pitchFamily="34" charset="0"/>
                <a:cs typeface="Calibri Light" pitchFamily="34" charset="0"/>
              </a:rPr>
              <a:t>Duovent</a:t>
            </a:r>
            <a:endParaRPr lang="cs-CZ" dirty="0">
              <a:latin typeface="Calibri Light" pitchFamily="34" charset="0"/>
              <a:cs typeface="Calibri Light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>
                <a:latin typeface="Calibri Light" pitchFamily="34" charset="0"/>
                <a:cs typeface="Calibri Light" pitchFamily="34" charset="0"/>
              </a:rPr>
              <a:t>Rozvaděč pro vnitřní i venkovní prostředí s IP 65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>
                <a:latin typeface="Calibri Light" pitchFamily="34" charset="0"/>
                <a:cs typeface="Calibri Light" pitchFamily="34" charset="0"/>
              </a:rPr>
              <a:t>Možno napojit na nadřazený systém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>
                <a:latin typeface="Calibri Light" pitchFamily="34" charset="0"/>
                <a:cs typeface="Calibri Light" pitchFamily="34" charset="0"/>
              </a:rPr>
              <a:t>Dotykový ovladač s vizualizací aktuálních stavů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cs-CZ" b="1" dirty="0">
              <a:latin typeface="Calibri Light" pitchFamily="34" charset="0"/>
              <a:cs typeface="Calibri Light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cs-CZ" b="1" dirty="0">
              <a:latin typeface="Calibri Light" pitchFamily="34" charset="0"/>
              <a:cs typeface="Calibri Light" pitchFamily="34" charset="0"/>
            </a:endParaRPr>
          </a:p>
          <a:p>
            <a:pPr lvl="2"/>
            <a:endParaRPr lang="cs-CZ" dirty="0">
              <a:latin typeface="Calibri Light" pitchFamily="34" charset="0"/>
              <a:cs typeface="Calibri Light" pitchFamily="34" charset="0"/>
            </a:endParaRPr>
          </a:p>
          <a:p>
            <a:endParaRPr lang="cs-CZ" sz="1800" dirty="0">
              <a:latin typeface="Calibri Light" pitchFamily="34" charset="0"/>
              <a:cs typeface="Calibri Light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dirty="0">
              <a:latin typeface="Calibri Light" pitchFamily="34" charset="0"/>
              <a:cs typeface="Calibri Light" pitchFamily="34" charset="0"/>
            </a:endParaRPr>
          </a:p>
          <a:p>
            <a:pPr lvl="2"/>
            <a:endParaRPr lang="cs-CZ" dirty="0">
              <a:latin typeface="Calibri Light" pitchFamily="34" charset="0"/>
              <a:cs typeface="Calibri Light" pitchFamily="34" charset="0"/>
            </a:endParaRPr>
          </a:p>
          <a:p>
            <a:pPr lvl="2"/>
            <a:endParaRPr lang="cs-CZ" dirty="0">
              <a:latin typeface="Calibri Light" pitchFamily="34" charset="0"/>
              <a:cs typeface="Calibri Light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dirty="0">
              <a:latin typeface="Calibri Light" pitchFamily="34" charset="0"/>
              <a:cs typeface="Calibri Light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cs-CZ" dirty="0">
              <a:latin typeface="Calibri Light" pitchFamily="34" charset="0"/>
              <a:cs typeface="Calibri Light" pitchFamily="34" charset="0"/>
            </a:endParaRPr>
          </a:p>
          <a:p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7C9320F4-FC74-45AA-A499-826258E656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730" y="1591376"/>
            <a:ext cx="3173693" cy="169611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9EBD8BD-62DC-41DB-AAD9-71730B3DC65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759" y="3385760"/>
            <a:ext cx="2890664" cy="1644754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A7E80798-FE1F-4133-8B5C-1D95EC66E5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176" y="5034959"/>
            <a:ext cx="1940292" cy="146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46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25F74B-A8AC-4ECC-A38E-0280F818E3B5}" type="slidenum">
              <a:rPr lang="cs-CZ" smtClean="0"/>
              <a:pPr>
                <a:defRPr/>
              </a:pPr>
              <a:t>20</a:t>
            </a:fld>
            <a:endParaRPr lang="cs-CZ"/>
          </a:p>
        </p:txBody>
      </p:sp>
      <p:pic>
        <p:nvPicPr>
          <p:cNvPr id="21505" name="Picture 1" descr="C:\Users\KUBELKA\Desktop\Hlavičky-prezentace\PP-CZ-2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883920"/>
          </a:xfrm>
          <a:prstGeom prst="rect">
            <a:avLst/>
          </a:prstGeom>
          <a:noFill/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0B16076F-B6C8-4646-B575-56A138781E50}"/>
              </a:ext>
            </a:extLst>
          </p:cNvPr>
          <p:cNvSpPr txBox="1"/>
          <p:nvPr/>
        </p:nvSpPr>
        <p:spPr>
          <a:xfrm>
            <a:off x="3213735" y="6488113"/>
            <a:ext cx="324008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dirty="0" err="1">
                <a:solidFill>
                  <a:schemeClr val="bg1">
                    <a:lumMod val="75000"/>
                  </a:schemeClr>
                </a:solidFill>
                <a:latin typeface="Calibri Light" pitchFamily="34" charset="0"/>
                <a:cs typeface="Calibri Light" pitchFamily="34" charset="0"/>
              </a:rPr>
              <a:t>Elektrodesign</a:t>
            </a:r>
            <a:r>
              <a:rPr lang="cs-CZ" dirty="0">
                <a:solidFill>
                  <a:schemeClr val="bg1">
                    <a:lumMod val="75000"/>
                  </a:schemeClr>
                </a:solidFill>
                <a:latin typeface="Calibri Light" pitchFamily="34" charset="0"/>
                <a:cs typeface="Calibri Light" pitchFamily="34" charset="0"/>
              </a:rPr>
              <a:t> ventilátory s.r.o.</a:t>
            </a:r>
            <a:endParaRPr lang="en-US" dirty="0">
              <a:solidFill>
                <a:schemeClr val="bg1">
                  <a:lumMod val="75000"/>
                </a:schemeClr>
              </a:solidFill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14" name="Nadpis 1">
            <a:extLst>
              <a:ext uri="{FF2B5EF4-FFF2-40B4-BE49-F238E27FC236}">
                <a16:creationId xmlns:a16="http://schemas.microsoft.com/office/drawing/2014/main" id="{EFB6AF5F-C6BB-4D77-943E-E5A783A06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2536" y="1052736"/>
            <a:ext cx="9396537" cy="504825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2500" u="sng" dirty="0">
                <a:solidFill>
                  <a:srgbClr val="CC0000"/>
                </a:solidFill>
              </a:rPr>
              <a:t> </a:t>
            </a:r>
          </a:p>
        </p:txBody>
      </p:sp>
      <p:sp>
        <p:nvSpPr>
          <p:cNvPr id="16" name="Zástupný symbol pro číslo snímku 3">
            <a:extLst>
              <a:ext uri="{FF2B5EF4-FFF2-40B4-BE49-F238E27FC236}">
                <a16:creationId xmlns:a16="http://schemas.microsoft.com/office/drawing/2014/main" id="{0B92045A-77AD-40DC-9C24-68C692BC94AA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A7F0F1A-3939-49B9-8F4D-FC38C01D8F05}" type="slidenum">
              <a:rPr lang="cs-CZ" smtClean="0"/>
              <a:pPr>
                <a:defRPr/>
              </a:pPr>
              <a:t>20</a:t>
            </a:fld>
            <a:endParaRPr lang="cs-CZ" dirty="0"/>
          </a:p>
        </p:txBody>
      </p:sp>
      <p:sp>
        <p:nvSpPr>
          <p:cNvPr id="17" name="AutoShape 12" descr="Výsledek obrázku pro filter">
            <a:extLst>
              <a:ext uri="{FF2B5EF4-FFF2-40B4-BE49-F238E27FC236}">
                <a16:creationId xmlns:a16="http://schemas.microsoft.com/office/drawing/2014/main" id="{2FE21915-014A-443F-83FF-A6E5CA9577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8" name="AutoShape 14" descr="Výsledek obrázku pro filter">
            <a:extLst>
              <a:ext uri="{FF2B5EF4-FFF2-40B4-BE49-F238E27FC236}">
                <a16:creationId xmlns:a16="http://schemas.microsoft.com/office/drawing/2014/main" id="{E27FEC2B-93FA-4ECC-AD82-1F6224ABBD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0" name="AutoShape 16" descr="Výsledek obrázku pro filter">
            <a:extLst>
              <a:ext uri="{FF2B5EF4-FFF2-40B4-BE49-F238E27FC236}">
                <a16:creationId xmlns:a16="http://schemas.microsoft.com/office/drawing/2014/main" id="{F29DA969-18E2-49AA-BE81-1803B7CF36E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7" name="Nadpis 1">
            <a:extLst>
              <a:ext uri="{FF2B5EF4-FFF2-40B4-BE49-F238E27FC236}">
                <a16:creationId xmlns:a16="http://schemas.microsoft.com/office/drawing/2014/main" id="{9FD5DD2D-D15D-425F-929B-1393A718F2F8}"/>
              </a:ext>
            </a:extLst>
          </p:cNvPr>
          <p:cNvSpPr txBox="1">
            <a:spLocks/>
          </p:cNvSpPr>
          <p:nvPr/>
        </p:nvSpPr>
        <p:spPr>
          <a:xfrm>
            <a:off x="-27588" y="982237"/>
            <a:ext cx="9396537" cy="504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2500" u="sng" dirty="0">
                <a:solidFill>
                  <a:srgbClr val="CC0000"/>
                </a:solidFill>
              </a:rPr>
              <a:t>Návrhový software </a:t>
            </a:r>
            <a:r>
              <a:rPr lang="cs-CZ" altLang="cs-CZ" sz="2500" u="sng" dirty="0" err="1">
                <a:solidFill>
                  <a:srgbClr val="CC0000"/>
                </a:solidFill>
              </a:rPr>
              <a:t>VentiCad</a:t>
            </a:r>
            <a:r>
              <a:rPr lang="cs-CZ" altLang="cs-CZ" sz="2500" u="sng" dirty="0">
                <a:solidFill>
                  <a:srgbClr val="CC0000"/>
                </a:solidFill>
              </a:rPr>
              <a:t> – podklady pro ostatní profese 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7A6939F-7BE8-4412-B639-9FA20CADB0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8" y="1662340"/>
            <a:ext cx="9144000" cy="303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38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25F74B-A8AC-4ECC-A38E-0280F818E3B5}" type="slidenum">
              <a:rPr lang="cs-CZ" smtClean="0"/>
              <a:pPr>
                <a:defRPr/>
              </a:pPr>
              <a:t>21</a:t>
            </a:fld>
            <a:endParaRPr lang="cs-CZ"/>
          </a:p>
        </p:txBody>
      </p:sp>
      <p:pic>
        <p:nvPicPr>
          <p:cNvPr id="21505" name="Picture 1" descr="C:\Users\KUBELKA\Desktop\Hlavičky-prezentace\PP-CZ-2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883920"/>
          </a:xfrm>
          <a:prstGeom prst="rect">
            <a:avLst/>
          </a:prstGeom>
          <a:noFill/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0B16076F-B6C8-4646-B575-56A138781E50}"/>
              </a:ext>
            </a:extLst>
          </p:cNvPr>
          <p:cNvSpPr txBox="1"/>
          <p:nvPr/>
        </p:nvSpPr>
        <p:spPr>
          <a:xfrm>
            <a:off x="3213735" y="6488113"/>
            <a:ext cx="324008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dirty="0" err="1">
                <a:solidFill>
                  <a:schemeClr val="bg1">
                    <a:lumMod val="75000"/>
                  </a:schemeClr>
                </a:solidFill>
                <a:latin typeface="Calibri Light" pitchFamily="34" charset="0"/>
                <a:cs typeface="Calibri Light" pitchFamily="34" charset="0"/>
              </a:rPr>
              <a:t>Elektrodesign</a:t>
            </a:r>
            <a:r>
              <a:rPr lang="cs-CZ" dirty="0">
                <a:solidFill>
                  <a:schemeClr val="bg1">
                    <a:lumMod val="75000"/>
                  </a:schemeClr>
                </a:solidFill>
                <a:latin typeface="Calibri Light" pitchFamily="34" charset="0"/>
                <a:cs typeface="Calibri Light" pitchFamily="34" charset="0"/>
              </a:rPr>
              <a:t> ventilátory s.r.o.</a:t>
            </a:r>
            <a:endParaRPr lang="en-US" dirty="0">
              <a:solidFill>
                <a:schemeClr val="bg1">
                  <a:lumMod val="75000"/>
                </a:schemeClr>
              </a:solidFill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14" name="Nadpis 1">
            <a:extLst>
              <a:ext uri="{FF2B5EF4-FFF2-40B4-BE49-F238E27FC236}">
                <a16:creationId xmlns:a16="http://schemas.microsoft.com/office/drawing/2014/main" id="{EFB6AF5F-C6BB-4D77-943E-E5A783A06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2536" y="1052736"/>
            <a:ext cx="9396537" cy="504825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2500" u="sng" dirty="0">
                <a:solidFill>
                  <a:srgbClr val="CC0000"/>
                </a:solidFill>
              </a:rPr>
              <a:t> </a:t>
            </a:r>
          </a:p>
        </p:txBody>
      </p:sp>
      <p:sp>
        <p:nvSpPr>
          <p:cNvPr id="16" name="Zástupný symbol pro číslo snímku 3">
            <a:extLst>
              <a:ext uri="{FF2B5EF4-FFF2-40B4-BE49-F238E27FC236}">
                <a16:creationId xmlns:a16="http://schemas.microsoft.com/office/drawing/2014/main" id="{0B92045A-77AD-40DC-9C24-68C692BC94AA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A7F0F1A-3939-49B9-8F4D-FC38C01D8F05}" type="slidenum">
              <a:rPr lang="cs-CZ" smtClean="0"/>
              <a:pPr>
                <a:defRPr/>
              </a:pPr>
              <a:t>21</a:t>
            </a:fld>
            <a:endParaRPr lang="cs-CZ" dirty="0"/>
          </a:p>
        </p:txBody>
      </p:sp>
      <p:sp>
        <p:nvSpPr>
          <p:cNvPr id="17" name="AutoShape 12" descr="Výsledek obrázku pro filter">
            <a:extLst>
              <a:ext uri="{FF2B5EF4-FFF2-40B4-BE49-F238E27FC236}">
                <a16:creationId xmlns:a16="http://schemas.microsoft.com/office/drawing/2014/main" id="{2FE21915-014A-443F-83FF-A6E5CA9577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8" name="AutoShape 14" descr="Výsledek obrázku pro filter">
            <a:extLst>
              <a:ext uri="{FF2B5EF4-FFF2-40B4-BE49-F238E27FC236}">
                <a16:creationId xmlns:a16="http://schemas.microsoft.com/office/drawing/2014/main" id="{E27FEC2B-93FA-4ECC-AD82-1F6224ABBD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0" name="AutoShape 16" descr="Výsledek obrázku pro filter">
            <a:extLst>
              <a:ext uri="{FF2B5EF4-FFF2-40B4-BE49-F238E27FC236}">
                <a16:creationId xmlns:a16="http://schemas.microsoft.com/office/drawing/2014/main" id="{F29DA969-18E2-49AA-BE81-1803B7CF36E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7" name="Nadpis 1">
            <a:extLst>
              <a:ext uri="{FF2B5EF4-FFF2-40B4-BE49-F238E27FC236}">
                <a16:creationId xmlns:a16="http://schemas.microsoft.com/office/drawing/2014/main" id="{9FD5DD2D-D15D-425F-929B-1393A718F2F8}"/>
              </a:ext>
            </a:extLst>
          </p:cNvPr>
          <p:cNvSpPr txBox="1">
            <a:spLocks/>
          </p:cNvSpPr>
          <p:nvPr/>
        </p:nvSpPr>
        <p:spPr>
          <a:xfrm>
            <a:off x="-27588" y="982237"/>
            <a:ext cx="9396537" cy="504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2500" u="sng" dirty="0">
                <a:solidFill>
                  <a:srgbClr val="CC0000"/>
                </a:solidFill>
              </a:rPr>
              <a:t>Návrhový software </a:t>
            </a:r>
            <a:r>
              <a:rPr lang="cs-CZ" altLang="cs-CZ" sz="2500" u="sng" dirty="0" err="1">
                <a:solidFill>
                  <a:srgbClr val="CC0000"/>
                </a:solidFill>
              </a:rPr>
              <a:t>VentiCad</a:t>
            </a:r>
            <a:r>
              <a:rPr lang="cs-CZ" altLang="cs-CZ" sz="2500" u="sng" dirty="0">
                <a:solidFill>
                  <a:srgbClr val="CC0000"/>
                </a:solidFill>
              </a:rPr>
              <a:t> – podklady pro ostatní profese  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0F83463-7A34-427F-9E43-7A332A7EF5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61934"/>
            <a:ext cx="9144000" cy="3373148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AD7219DB-BE49-426B-997D-F119DB3067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4" y="3413179"/>
            <a:ext cx="4286251" cy="3429001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90A8DE39-D9D9-4B5D-B53E-DA18D044AAE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93" y="5060551"/>
            <a:ext cx="1727062" cy="1727062"/>
          </a:xfrm>
          <a:prstGeom prst="rect">
            <a:avLst/>
          </a:prstGeom>
        </p:spPr>
      </p:pic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3406813C-E543-4F04-B28F-824C670DE06B}"/>
              </a:ext>
            </a:extLst>
          </p:cNvPr>
          <p:cNvCxnSpPr>
            <a:cxnSpLocks/>
          </p:cNvCxnSpPr>
          <p:nvPr/>
        </p:nvCxnSpPr>
        <p:spPr>
          <a:xfrm flipH="1">
            <a:off x="1691680" y="5060551"/>
            <a:ext cx="1584176" cy="398512"/>
          </a:xfrm>
          <a:prstGeom prst="line">
            <a:avLst/>
          </a:prstGeom>
          <a:ln w="3492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348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25F74B-A8AC-4ECC-A38E-0280F818E3B5}" type="slidenum">
              <a:rPr lang="cs-CZ" smtClean="0"/>
              <a:pPr>
                <a:defRPr/>
              </a:pPr>
              <a:t>22</a:t>
            </a:fld>
            <a:endParaRPr lang="cs-CZ"/>
          </a:p>
        </p:txBody>
      </p:sp>
      <p:pic>
        <p:nvPicPr>
          <p:cNvPr id="21505" name="Picture 1" descr="C:\Users\KUBELKA\Desktop\Hlavičky-prezentace\PP-CZ-2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883920"/>
          </a:xfrm>
          <a:prstGeom prst="rect">
            <a:avLst/>
          </a:prstGeom>
          <a:noFill/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0B16076F-B6C8-4646-B575-56A138781E50}"/>
              </a:ext>
            </a:extLst>
          </p:cNvPr>
          <p:cNvSpPr txBox="1"/>
          <p:nvPr/>
        </p:nvSpPr>
        <p:spPr>
          <a:xfrm>
            <a:off x="3213735" y="6488113"/>
            <a:ext cx="324008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dirty="0" err="1">
                <a:solidFill>
                  <a:schemeClr val="bg1">
                    <a:lumMod val="75000"/>
                  </a:schemeClr>
                </a:solidFill>
                <a:latin typeface="Calibri Light" pitchFamily="34" charset="0"/>
                <a:cs typeface="Calibri Light" pitchFamily="34" charset="0"/>
              </a:rPr>
              <a:t>Elektrodesign</a:t>
            </a:r>
            <a:r>
              <a:rPr lang="cs-CZ" dirty="0">
                <a:solidFill>
                  <a:schemeClr val="bg1">
                    <a:lumMod val="75000"/>
                  </a:schemeClr>
                </a:solidFill>
                <a:latin typeface="Calibri Light" pitchFamily="34" charset="0"/>
                <a:cs typeface="Calibri Light" pitchFamily="34" charset="0"/>
              </a:rPr>
              <a:t> ventilátory s.r.o.</a:t>
            </a:r>
            <a:endParaRPr lang="en-US" dirty="0">
              <a:solidFill>
                <a:schemeClr val="bg1">
                  <a:lumMod val="75000"/>
                </a:schemeClr>
              </a:solidFill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14" name="Nadpis 1">
            <a:extLst>
              <a:ext uri="{FF2B5EF4-FFF2-40B4-BE49-F238E27FC236}">
                <a16:creationId xmlns:a16="http://schemas.microsoft.com/office/drawing/2014/main" id="{EFB6AF5F-C6BB-4D77-943E-E5A783A06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2536" y="1052736"/>
            <a:ext cx="9396537" cy="504825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2500" u="sng" dirty="0">
                <a:solidFill>
                  <a:srgbClr val="CC0000"/>
                </a:solidFill>
              </a:rPr>
              <a:t> </a:t>
            </a:r>
          </a:p>
        </p:txBody>
      </p:sp>
      <p:sp>
        <p:nvSpPr>
          <p:cNvPr id="16" name="Zástupný symbol pro číslo snímku 3">
            <a:extLst>
              <a:ext uri="{FF2B5EF4-FFF2-40B4-BE49-F238E27FC236}">
                <a16:creationId xmlns:a16="http://schemas.microsoft.com/office/drawing/2014/main" id="{0B92045A-77AD-40DC-9C24-68C692BC94AA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A7F0F1A-3939-49B9-8F4D-FC38C01D8F05}" type="slidenum">
              <a:rPr lang="cs-CZ" smtClean="0"/>
              <a:pPr>
                <a:defRPr/>
              </a:pPr>
              <a:t>22</a:t>
            </a:fld>
            <a:endParaRPr lang="cs-CZ" dirty="0"/>
          </a:p>
        </p:txBody>
      </p:sp>
      <p:sp>
        <p:nvSpPr>
          <p:cNvPr id="17" name="AutoShape 12" descr="Výsledek obrázku pro filter">
            <a:extLst>
              <a:ext uri="{FF2B5EF4-FFF2-40B4-BE49-F238E27FC236}">
                <a16:creationId xmlns:a16="http://schemas.microsoft.com/office/drawing/2014/main" id="{2FE21915-014A-443F-83FF-A6E5CA9577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8" name="AutoShape 14" descr="Výsledek obrázku pro filter">
            <a:extLst>
              <a:ext uri="{FF2B5EF4-FFF2-40B4-BE49-F238E27FC236}">
                <a16:creationId xmlns:a16="http://schemas.microsoft.com/office/drawing/2014/main" id="{E27FEC2B-93FA-4ECC-AD82-1F6224ABBD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0" name="AutoShape 16" descr="Výsledek obrázku pro filter">
            <a:extLst>
              <a:ext uri="{FF2B5EF4-FFF2-40B4-BE49-F238E27FC236}">
                <a16:creationId xmlns:a16="http://schemas.microsoft.com/office/drawing/2014/main" id="{F29DA969-18E2-49AA-BE81-1803B7CF36E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7" name="Nadpis 1">
            <a:extLst>
              <a:ext uri="{FF2B5EF4-FFF2-40B4-BE49-F238E27FC236}">
                <a16:creationId xmlns:a16="http://schemas.microsoft.com/office/drawing/2014/main" id="{9FD5DD2D-D15D-425F-929B-1393A718F2F8}"/>
              </a:ext>
            </a:extLst>
          </p:cNvPr>
          <p:cNvSpPr txBox="1">
            <a:spLocks/>
          </p:cNvSpPr>
          <p:nvPr/>
        </p:nvSpPr>
        <p:spPr>
          <a:xfrm>
            <a:off x="-27588" y="982237"/>
            <a:ext cx="9396537" cy="504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2500" u="sng" dirty="0">
                <a:solidFill>
                  <a:srgbClr val="CC0000"/>
                </a:solidFill>
              </a:rPr>
              <a:t>Návrhový software </a:t>
            </a:r>
            <a:r>
              <a:rPr lang="cs-CZ" altLang="cs-CZ" sz="2500" u="sng" dirty="0" err="1">
                <a:solidFill>
                  <a:srgbClr val="CC0000"/>
                </a:solidFill>
              </a:rPr>
              <a:t>VentiCad</a:t>
            </a:r>
            <a:r>
              <a:rPr lang="cs-CZ" altLang="cs-CZ" sz="2500" u="sng" dirty="0">
                <a:solidFill>
                  <a:srgbClr val="CC0000"/>
                </a:solidFill>
              </a:rPr>
              <a:t> – podklady pro ostatní profese 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124801E-FDF4-493C-A31C-972074141E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65456"/>
            <a:ext cx="9144000" cy="320731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EC195CB4-5CAD-41C6-A918-6FE20B04FF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0814" y="4573947"/>
            <a:ext cx="1801899" cy="1794574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464BBBAC-B80E-4B65-A985-83CAE373A8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019" y="3469308"/>
            <a:ext cx="4286251" cy="342900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4291DBF-C039-4CCA-89BE-ED8E984C559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66" y="4644460"/>
            <a:ext cx="1373899" cy="2060848"/>
          </a:xfrm>
          <a:prstGeom prst="rect">
            <a:avLst/>
          </a:prstGeom>
        </p:spPr>
      </p:pic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A8061C6B-90B7-40D2-B07A-CB3A7AF4BABF}"/>
              </a:ext>
            </a:extLst>
          </p:cNvPr>
          <p:cNvCxnSpPr/>
          <p:nvPr/>
        </p:nvCxnSpPr>
        <p:spPr>
          <a:xfrm flipV="1">
            <a:off x="1622231" y="5192544"/>
            <a:ext cx="1591504" cy="612720"/>
          </a:xfrm>
          <a:prstGeom prst="line">
            <a:avLst/>
          </a:prstGeom>
          <a:ln w="3492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223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25F74B-A8AC-4ECC-A38E-0280F818E3B5}" type="slidenum">
              <a:rPr lang="cs-CZ" smtClean="0"/>
              <a:pPr>
                <a:defRPr/>
              </a:pPr>
              <a:t>23</a:t>
            </a:fld>
            <a:endParaRPr lang="cs-CZ"/>
          </a:p>
        </p:txBody>
      </p:sp>
      <p:pic>
        <p:nvPicPr>
          <p:cNvPr id="21505" name="Picture 1" descr="C:\Users\KUBELKA\Desktop\Hlavičky-prezentace\PP-CZ-2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883920"/>
          </a:xfrm>
          <a:prstGeom prst="rect">
            <a:avLst/>
          </a:prstGeom>
          <a:noFill/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0B16076F-B6C8-4646-B575-56A138781E50}"/>
              </a:ext>
            </a:extLst>
          </p:cNvPr>
          <p:cNvSpPr txBox="1"/>
          <p:nvPr/>
        </p:nvSpPr>
        <p:spPr>
          <a:xfrm>
            <a:off x="3213735" y="6488113"/>
            <a:ext cx="324008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dirty="0" err="1">
                <a:solidFill>
                  <a:schemeClr val="bg1">
                    <a:lumMod val="75000"/>
                  </a:schemeClr>
                </a:solidFill>
                <a:latin typeface="Calibri Light" pitchFamily="34" charset="0"/>
                <a:cs typeface="Calibri Light" pitchFamily="34" charset="0"/>
              </a:rPr>
              <a:t>Elektrodesign</a:t>
            </a:r>
            <a:r>
              <a:rPr lang="cs-CZ" dirty="0">
                <a:solidFill>
                  <a:schemeClr val="bg1">
                    <a:lumMod val="75000"/>
                  </a:schemeClr>
                </a:solidFill>
                <a:latin typeface="Calibri Light" pitchFamily="34" charset="0"/>
                <a:cs typeface="Calibri Light" pitchFamily="34" charset="0"/>
              </a:rPr>
              <a:t> ventilátory s.r.o.</a:t>
            </a:r>
            <a:endParaRPr lang="en-US" dirty="0">
              <a:solidFill>
                <a:schemeClr val="bg1">
                  <a:lumMod val="75000"/>
                </a:schemeClr>
              </a:solidFill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14" name="Nadpis 1">
            <a:extLst>
              <a:ext uri="{FF2B5EF4-FFF2-40B4-BE49-F238E27FC236}">
                <a16:creationId xmlns:a16="http://schemas.microsoft.com/office/drawing/2014/main" id="{EFB6AF5F-C6BB-4D77-943E-E5A783A06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2536" y="1052736"/>
            <a:ext cx="9396537" cy="504825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2500" u="sng" dirty="0">
                <a:solidFill>
                  <a:srgbClr val="CC0000"/>
                </a:solidFill>
              </a:rPr>
              <a:t> </a:t>
            </a:r>
          </a:p>
        </p:txBody>
      </p:sp>
      <p:sp>
        <p:nvSpPr>
          <p:cNvPr id="16" name="Zástupný symbol pro číslo snímku 3">
            <a:extLst>
              <a:ext uri="{FF2B5EF4-FFF2-40B4-BE49-F238E27FC236}">
                <a16:creationId xmlns:a16="http://schemas.microsoft.com/office/drawing/2014/main" id="{0B92045A-77AD-40DC-9C24-68C692BC94AA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A7F0F1A-3939-49B9-8F4D-FC38C01D8F05}" type="slidenum">
              <a:rPr lang="cs-CZ" smtClean="0"/>
              <a:pPr>
                <a:defRPr/>
              </a:pPr>
              <a:t>23</a:t>
            </a:fld>
            <a:endParaRPr lang="cs-CZ" dirty="0"/>
          </a:p>
        </p:txBody>
      </p:sp>
      <p:sp>
        <p:nvSpPr>
          <p:cNvPr id="17" name="AutoShape 12" descr="Výsledek obrázku pro filter">
            <a:extLst>
              <a:ext uri="{FF2B5EF4-FFF2-40B4-BE49-F238E27FC236}">
                <a16:creationId xmlns:a16="http://schemas.microsoft.com/office/drawing/2014/main" id="{2FE21915-014A-443F-83FF-A6E5CA9577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8" name="AutoShape 14" descr="Výsledek obrázku pro filter">
            <a:extLst>
              <a:ext uri="{FF2B5EF4-FFF2-40B4-BE49-F238E27FC236}">
                <a16:creationId xmlns:a16="http://schemas.microsoft.com/office/drawing/2014/main" id="{E27FEC2B-93FA-4ECC-AD82-1F6224ABBD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0" name="AutoShape 16" descr="Výsledek obrázku pro filter">
            <a:extLst>
              <a:ext uri="{FF2B5EF4-FFF2-40B4-BE49-F238E27FC236}">
                <a16:creationId xmlns:a16="http://schemas.microsoft.com/office/drawing/2014/main" id="{F29DA969-18E2-49AA-BE81-1803B7CF36E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7" name="Nadpis 1">
            <a:extLst>
              <a:ext uri="{FF2B5EF4-FFF2-40B4-BE49-F238E27FC236}">
                <a16:creationId xmlns:a16="http://schemas.microsoft.com/office/drawing/2014/main" id="{9FD5DD2D-D15D-425F-929B-1393A718F2F8}"/>
              </a:ext>
            </a:extLst>
          </p:cNvPr>
          <p:cNvSpPr txBox="1">
            <a:spLocks/>
          </p:cNvSpPr>
          <p:nvPr/>
        </p:nvSpPr>
        <p:spPr>
          <a:xfrm>
            <a:off x="-27588" y="982237"/>
            <a:ext cx="9396537" cy="504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2500" u="sng" dirty="0">
                <a:solidFill>
                  <a:srgbClr val="CC0000"/>
                </a:solidFill>
              </a:rPr>
              <a:t>Návrhový software </a:t>
            </a:r>
            <a:r>
              <a:rPr lang="cs-CZ" altLang="cs-CZ" sz="2500" u="sng" dirty="0" err="1">
                <a:solidFill>
                  <a:srgbClr val="CC0000"/>
                </a:solidFill>
              </a:rPr>
              <a:t>VentiCad</a:t>
            </a:r>
            <a:r>
              <a:rPr lang="cs-CZ" altLang="cs-CZ" sz="2500" u="sng" dirty="0">
                <a:solidFill>
                  <a:srgbClr val="CC0000"/>
                </a:solidFill>
              </a:rPr>
              <a:t> – podklady pro ostatní profese  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7B151DB-2581-4D0F-89A7-46E4EE872A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73620"/>
            <a:ext cx="9144000" cy="3310759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5CF3680E-EEF7-4F3E-94C1-7B69591E27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94" y="4729028"/>
            <a:ext cx="1940292" cy="146007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DE370072-5FC5-4EEA-877B-F5C968CCBA5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019" y="3469308"/>
            <a:ext cx="4286251" cy="3429001"/>
          </a:xfrm>
          <a:prstGeom prst="rect">
            <a:avLst/>
          </a:prstGeom>
        </p:spPr>
      </p:pic>
      <p:sp>
        <p:nvSpPr>
          <p:cNvPr id="19" name="Volný tvar: obrazec 18">
            <a:extLst>
              <a:ext uri="{FF2B5EF4-FFF2-40B4-BE49-F238E27FC236}">
                <a16:creationId xmlns:a16="http://schemas.microsoft.com/office/drawing/2014/main" id="{DD320AA3-6306-4DB6-BDDC-9266ADAEC431}"/>
              </a:ext>
            </a:extLst>
          </p:cNvPr>
          <p:cNvSpPr/>
          <p:nvPr/>
        </p:nvSpPr>
        <p:spPr>
          <a:xfrm>
            <a:off x="2123729" y="5229200"/>
            <a:ext cx="1224136" cy="288032"/>
          </a:xfrm>
          <a:custGeom>
            <a:avLst/>
            <a:gdLst>
              <a:gd name="connsiteX0" fmla="*/ 0 w 1306286"/>
              <a:gd name="connsiteY0" fmla="*/ 653142 h 653142"/>
              <a:gd name="connsiteX1" fmla="*/ 1306286 w 1306286"/>
              <a:gd name="connsiteY1" fmla="*/ 0 h 653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06286" h="653142">
                <a:moveTo>
                  <a:pt x="0" y="653142"/>
                </a:moveTo>
                <a:lnTo>
                  <a:pt x="1306286" y="0"/>
                </a:lnTo>
              </a:path>
            </a:pathLst>
          </a:custGeom>
          <a:ln w="34925" cap="flat" cmpd="sng" algn="ctr">
            <a:solidFill>
              <a:schemeClr val="accent2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234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25F74B-A8AC-4ECC-A38E-0280F818E3B5}" type="slidenum">
              <a:rPr lang="cs-CZ" smtClean="0"/>
              <a:pPr>
                <a:defRPr/>
              </a:pPr>
              <a:t>24</a:t>
            </a:fld>
            <a:endParaRPr lang="cs-CZ"/>
          </a:p>
        </p:txBody>
      </p:sp>
      <p:pic>
        <p:nvPicPr>
          <p:cNvPr id="21505" name="Picture 1" descr="C:\Users\KUBELKA\Desktop\Hlavičky-prezentace\PP-CZ-2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883920"/>
          </a:xfrm>
          <a:prstGeom prst="rect">
            <a:avLst/>
          </a:prstGeom>
          <a:noFill/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0B16076F-B6C8-4646-B575-56A138781E50}"/>
              </a:ext>
            </a:extLst>
          </p:cNvPr>
          <p:cNvSpPr txBox="1"/>
          <p:nvPr/>
        </p:nvSpPr>
        <p:spPr>
          <a:xfrm>
            <a:off x="3213735" y="6488113"/>
            <a:ext cx="324008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dirty="0" err="1">
                <a:solidFill>
                  <a:schemeClr val="bg1">
                    <a:lumMod val="75000"/>
                  </a:schemeClr>
                </a:solidFill>
                <a:latin typeface="Calibri Light" pitchFamily="34" charset="0"/>
                <a:cs typeface="Calibri Light" pitchFamily="34" charset="0"/>
              </a:rPr>
              <a:t>Elektrodesign</a:t>
            </a:r>
            <a:r>
              <a:rPr lang="cs-CZ" dirty="0">
                <a:solidFill>
                  <a:schemeClr val="bg1">
                    <a:lumMod val="75000"/>
                  </a:schemeClr>
                </a:solidFill>
                <a:latin typeface="Calibri Light" pitchFamily="34" charset="0"/>
                <a:cs typeface="Calibri Light" pitchFamily="34" charset="0"/>
              </a:rPr>
              <a:t> ventilátory s.r.o.</a:t>
            </a:r>
            <a:endParaRPr lang="en-US" dirty="0">
              <a:solidFill>
                <a:schemeClr val="bg1">
                  <a:lumMod val="75000"/>
                </a:schemeClr>
              </a:solidFill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14" name="Nadpis 1">
            <a:extLst>
              <a:ext uri="{FF2B5EF4-FFF2-40B4-BE49-F238E27FC236}">
                <a16:creationId xmlns:a16="http://schemas.microsoft.com/office/drawing/2014/main" id="{EFB6AF5F-C6BB-4D77-943E-E5A783A06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2536" y="1052736"/>
            <a:ext cx="9396537" cy="504825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2500" u="sng" dirty="0">
                <a:solidFill>
                  <a:srgbClr val="CC0000"/>
                </a:solidFill>
              </a:rPr>
              <a:t> </a:t>
            </a:r>
          </a:p>
        </p:txBody>
      </p:sp>
      <p:sp>
        <p:nvSpPr>
          <p:cNvPr id="16" name="Zástupný symbol pro číslo snímku 3">
            <a:extLst>
              <a:ext uri="{FF2B5EF4-FFF2-40B4-BE49-F238E27FC236}">
                <a16:creationId xmlns:a16="http://schemas.microsoft.com/office/drawing/2014/main" id="{0B92045A-77AD-40DC-9C24-68C692BC94AA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A7F0F1A-3939-49B9-8F4D-FC38C01D8F05}" type="slidenum">
              <a:rPr lang="cs-CZ" smtClean="0"/>
              <a:pPr>
                <a:defRPr/>
              </a:pPr>
              <a:t>24</a:t>
            </a:fld>
            <a:endParaRPr lang="cs-CZ" dirty="0"/>
          </a:p>
        </p:txBody>
      </p:sp>
      <p:sp>
        <p:nvSpPr>
          <p:cNvPr id="17" name="AutoShape 12" descr="Výsledek obrázku pro filter">
            <a:extLst>
              <a:ext uri="{FF2B5EF4-FFF2-40B4-BE49-F238E27FC236}">
                <a16:creationId xmlns:a16="http://schemas.microsoft.com/office/drawing/2014/main" id="{2FE21915-014A-443F-83FF-A6E5CA9577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8" name="AutoShape 14" descr="Výsledek obrázku pro filter">
            <a:extLst>
              <a:ext uri="{FF2B5EF4-FFF2-40B4-BE49-F238E27FC236}">
                <a16:creationId xmlns:a16="http://schemas.microsoft.com/office/drawing/2014/main" id="{E27FEC2B-93FA-4ECC-AD82-1F6224ABBD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0" name="AutoShape 16" descr="Výsledek obrázku pro filter">
            <a:extLst>
              <a:ext uri="{FF2B5EF4-FFF2-40B4-BE49-F238E27FC236}">
                <a16:creationId xmlns:a16="http://schemas.microsoft.com/office/drawing/2014/main" id="{F29DA969-18E2-49AA-BE81-1803B7CF36E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7" name="Nadpis 1">
            <a:extLst>
              <a:ext uri="{FF2B5EF4-FFF2-40B4-BE49-F238E27FC236}">
                <a16:creationId xmlns:a16="http://schemas.microsoft.com/office/drawing/2014/main" id="{9FD5DD2D-D15D-425F-929B-1393A718F2F8}"/>
              </a:ext>
            </a:extLst>
          </p:cNvPr>
          <p:cNvSpPr txBox="1">
            <a:spLocks/>
          </p:cNvSpPr>
          <p:nvPr/>
        </p:nvSpPr>
        <p:spPr>
          <a:xfrm>
            <a:off x="-27588" y="982237"/>
            <a:ext cx="9396537" cy="504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2500" u="sng" dirty="0">
                <a:solidFill>
                  <a:srgbClr val="CC0000"/>
                </a:solidFill>
              </a:rPr>
              <a:t>Návrhový software </a:t>
            </a:r>
            <a:r>
              <a:rPr lang="cs-CZ" altLang="cs-CZ" sz="2500" u="sng" dirty="0" err="1">
                <a:solidFill>
                  <a:srgbClr val="CC0000"/>
                </a:solidFill>
              </a:rPr>
              <a:t>VentiCad</a:t>
            </a:r>
            <a:r>
              <a:rPr lang="cs-CZ" altLang="cs-CZ" sz="2500" u="sng" dirty="0">
                <a:solidFill>
                  <a:srgbClr val="CC0000"/>
                </a:solidFill>
              </a:rPr>
              <a:t> – podklady pro ostatní profese 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55B5017-30B8-4703-9672-2112E32856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00779"/>
            <a:ext cx="9144000" cy="365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42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25F74B-A8AC-4ECC-A38E-0280F818E3B5}" type="slidenum">
              <a:rPr lang="cs-CZ" smtClean="0"/>
              <a:pPr>
                <a:defRPr/>
              </a:pPr>
              <a:t>25</a:t>
            </a:fld>
            <a:endParaRPr lang="cs-CZ"/>
          </a:p>
        </p:txBody>
      </p:sp>
      <p:pic>
        <p:nvPicPr>
          <p:cNvPr id="21505" name="Picture 1" descr="C:\Users\KUBELKA\Desktop\Hlavičky-prezentace\PP-CZ-2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883920"/>
          </a:xfrm>
          <a:prstGeom prst="rect">
            <a:avLst/>
          </a:prstGeom>
          <a:noFill/>
        </p:spPr>
      </p:pic>
      <p:pic>
        <p:nvPicPr>
          <p:cNvPr id="10" name="Picture 1030" descr="Logo_white">
            <a:extLst>
              <a:ext uri="{FF2B5EF4-FFF2-40B4-BE49-F238E27FC236}">
                <a16:creationId xmlns:a16="http://schemas.microsoft.com/office/drawing/2014/main" id="{ECB3F221-4777-4881-976C-3976E79A5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760029" y="3287486"/>
            <a:ext cx="2209800" cy="52546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0B16076F-B6C8-4646-B575-56A138781E50}"/>
              </a:ext>
            </a:extLst>
          </p:cNvPr>
          <p:cNvSpPr txBox="1"/>
          <p:nvPr/>
        </p:nvSpPr>
        <p:spPr>
          <a:xfrm>
            <a:off x="3213735" y="6488113"/>
            <a:ext cx="324008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dirty="0" err="1">
                <a:solidFill>
                  <a:schemeClr val="bg1">
                    <a:lumMod val="75000"/>
                  </a:schemeClr>
                </a:solidFill>
                <a:latin typeface="Calibri Light" pitchFamily="34" charset="0"/>
                <a:cs typeface="Calibri Light" pitchFamily="34" charset="0"/>
              </a:rPr>
              <a:t>Elektrodesign</a:t>
            </a:r>
            <a:r>
              <a:rPr lang="cs-CZ" dirty="0">
                <a:solidFill>
                  <a:schemeClr val="bg1">
                    <a:lumMod val="75000"/>
                  </a:schemeClr>
                </a:solidFill>
                <a:latin typeface="Calibri Light" pitchFamily="34" charset="0"/>
                <a:cs typeface="Calibri Light" pitchFamily="34" charset="0"/>
              </a:rPr>
              <a:t> ventilátory s.r.o.</a:t>
            </a:r>
            <a:endParaRPr lang="en-US" dirty="0">
              <a:solidFill>
                <a:schemeClr val="bg1">
                  <a:lumMod val="75000"/>
                </a:schemeClr>
              </a:solidFill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14" name="Nadpis 1">
            <a:extLst>
              <a:ext uri="{FF2B5EF4-FFF2-40B4-BE49-F238E27FC236}">
                <a16:creationId xmlns:a16="http://schemas.microsoft.com/office/drawing/2014/main" id="{EFB6AF5F-C6BB-4D77-943E-E5A783A06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2536" y="1052736"/>
            <a:ext cx="9396537" cy="504825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2500" u="sng" dirty="0">
                <a:solidFill>
                  <a:srgbClr val="CC0000"/>
                </a:solidFill>
              </a:rPr>
              <a:t> </a:t>
            </a:r>
          </a:p>
        </p:txBody>
      </p:sp>
      <p:sp>
        <p:nvSpPr>
          <p:cNvPr id="16" name="Zástupný symbol pro číslo snímku 3">
            <a:extLst>
              <a:ext uri="{FF2B5EF4-FFF2-40B4-BE49-F238E27FC236}">
                <a16:creationId xmlns:a16="http://schemas.microsoft.com/office/drawing/2014/main" id="{0B92045A-77AD-40DC-9C24-68C692BC94AA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A7F0F1A-3939-49B9-8F4D-FC38C01D8F05}" type="slidenum">
              <a:rPr lang="cs-CZ" smtClean="0"/>
              <a:pPr>
                <a:defRPr/>
              </a:pPr>
              <a:t>25</a:t>
            </a:fld>
            <a:endParaRPr lang="cs-CZ" dirty="0"/>
          </a:p>
        </p:txBody>
      </p:sp>
      <p:sp>
        <p:nvSpPr>
          <p:cNvPr id="17" name="AutoShape 12" descr="Výsledek obrázku pro filter">
            <a:extLst>
              <a:ext uri="{FF2B5EF4-FFF2-40B4-BE49-F238E27FC236}">
                <a16:creationId xmlns:a16="http://schemas.microsoft.com/office/drawing/2014/main" id="{2FE21915-014A-443F-83FF-A6E5CA9577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8" name="AutoShape 14" descr="Výsledek obrázku pro filter">
            <a:extLst>
              <a:ext uri="{FF2B5EF4-FFF2-40B4-BE49-F238E27FC236}">
                <a16:creationId xmlns:a16="http://schemas.microsoft.com/office/drawing/2014/main" id="{E27FEC2B-93FA-4ECC-AD82-1F6224ABBD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0" name="AutoShape 16" descr="Výsledek obrázku pro filter">
            <a:extLst>
              <a:ext uri="{FF2B5EF4-FFF2-40B4-BE49-F238E27FC236}">
                <a16:creationId xmlns:a16="http://schemas.microsoft.com/office/drawing/2014/main" id="{F29DA969-18E2-49AA-BE81-1803B7CF36E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7" name="Nadpis 1">
            <a:extLst>
              <a:ext uri="{FF2B5EF4-FFF2-40B4-BE49-F238E27FC236}">
                <a16:creationId xmlns:a16="http://schemas.microsoft.com/office/drawing/2014/main" id="{9FD5DD2D-D15D-425F-929B-1393A718F2F8}"/>
              </a:ext>
            </a:extLst>
          </p:cNvPr>
          <p:cNvSpPr txBox="1">
            <a:spLocks/>
          </p:cNvSpPr>
          <p:nvPr/>
        </p:nvSpPr>
        <p:spPr>
          <a:xfrm>
            <a:off x="-27588" y="982237"/>
            <a:ext cx="9396537" cy="504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2500" u="sng" dirty="0">
                <a:solidFill>
                  <a:srgbClr val="CC0000"/>
                </a:solidFill>
              </a:rPr>
              <a:t>Větrání bytových domů centrálním systémem  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E8F7D942-A745-44C4-8EA7-E7F83BFFF0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971" y="1589467"/>
            <a:ext cx="3476625" cy="2952750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B85682E7-290F-4CA6-A4CC-9E39EC2F46A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997" y="1595117"/>
            <a:ext cx="3921932" cy="2941449"/>
          </a:xfrm>
          <a:prstGeom prst="rect">
            <a:avLst/>
          </a:prstGeom>
        </p:spPr>
      </p:pic>
      <p:pic>
        <p:nvPicPr>
          <p:cNvPr id="26" name="Obrázek 25">
            <a:extLst>
              <a:ext uri="{FF2B5EF4-FFF2-40B4-BE49-F238E27FC236}">
                <a16:creationId xmlns:a16="http://schemas.microsoft.com/office/drawing/2014/main" id="{F75C341D-7357-452F-A042-D54DAB6502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5514" y="4574123"/>
            <a:ext cx="3471082" cy="1967784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31006A22-5457-43C3-B48E-1875C4036B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34583" y="4595820"/>
            <a:ext cx="5035246" cy="133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23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25F74B-A8AC-4ECC-A38E-0280F818E3B5}" type="slidenum">
              <a:rPr lang="cs-CZ" smtClean="0"/>
              <a:pPr>
                <a:defRPr/>
              </a:pPr>
              <a:t>26</a:t>
            </a:fld>
            <a:endParaRPr lang="cs-CZ"/>
          </a:p>
        </p:txBody>
      </p:sp>
      <p:pic>
        <p:nvPicPr>
          <p:cNvPr id="21505" name="Picture 1" descr="C:\Users\KUBELKA\Desktop\Hlavičky-prezentace\PP-CZ-2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883920"/>
          </a:xfrm>
          <a:prstGeom prst="rect">
            <a:avLst/>
          </a:prstGeom>
          <a:noFill/>
        </p:spPr>
      </p:pic>
      <p:pic>
        <p:nvPicPr>
          <p:cNvPr id="10" name="Picture 1030" descr="Logo_white">
            <a:extLst>
              <a:ext uri="{FF2B5EF4-FFF2-40B4-BE49-F238E27FC236}">
                <a16:creationId xmlns:a16="http://schemas.microsoft.com/office/drawing/2014/main" id="{ECB3F221-4777-4881-976C-3976E79A5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760029" y="3287486"/>
            <a:ext cx="2209800" cy="52546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0B16076F-B6C8-4646-B575-56A138781E50}"/>
              </a:ext>
            </a:extLst>
          </p:cNvPr>
          <p:cNvSpPr txBox="1"/>
          <p:nvPr/>
        </p:nvSpPr>
        <p:spPr>
          <a:xfrm>
            <a:off x="3213735" y="6488113"/>
            <a:ext cx="324008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dirty="0" err="1">
                <a:solidFill>
                  <a:schemeClr val="bg1">
                    <a:lumMod val="75000"/>
                  </a:schemeClr>
                </a:solidFill>
                <a:latin typeface="Calibri Light" pitchFamily="34" charset="0"/>
                <a:cs typeface="Calibri Light" pitchFamily="34" charset="0"/>
              </a:rPr>
              <a:t>Elektrodesign</a:t>
            </a:r>
            <a:r>
              <a:rPr lang="cs-CZ" dirty="0">
                <a:solidFill>
                  <a:schemeClr val="bg1">
                    <a:lumMod val="75000"/>
                  </a:schemeClr>
                </a:solidFill>
                <a:latin typeface="Calibri Light" pitchFamily="34" charset="0"/>
                <a:cs typeface="Calibri Light" pitchFamily="34" charset="0"/>
              </a:rPr>
              <a:t> ventilátory s.r.o.</a:t>
            </a:r>
            <a:endParaRPr lang="en-US" dirty="0">
              <a:solidFill>
                <a:schemeClr val="bg1">
                  <a:lumMod val="75000"/>
                </a:schemeClr>
              </a:solidFill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14" name="Nadpis 1">
            <a:extLst>
              <a:ext uri="{FF2B5EF4-FFF2-40B4-BE49-F238E27FC236}">
                <a16:creationId xmlns:a16="http://schemas.microsoft.com/office/drawing/2014/main" id="{EFB6AF5F-C6BB-4D77-943E-E5A783A06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2536" y="1052736"/>
            <a:ext cx="9396537" cy="504825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2500" u="sng" dirty="0">
                <a:solidFill>
                  <a:srgbClr val="CC0000"/>
                </a:solidFill>
              </a:rPr>
              <a:t> </a:t>
            </a:r>
          </a:p>
        </p:txBody>
      </p:sp>
      <p:sp>
        <p:nvSpPr>
          <p:cNvPr id="16" name="Zástupný symbol pro číslo snímku 3">
            <a:extLst>
              <a:ext uri="{FF2B5EF4-FFF2-40B4-BE49-F238E27FC236}">
                <a16:creationId xmlns:a16="http://schemas.microsoft.com/office/drawing/2014/main" id="{0B92045A-77AD-40DC-9C24-68C692BC94AA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A7F0F1A-3939-49B9-8F4D-FC38C01D8F05}" type="slidenum">
              <a:rPr lang="cs-CZ" smtClean="0"/>
              <a:pPr>
                <a:defRPr/>
              </a:pPr>
              <a:t>26</a:t>
            </a:fld>
            <a:endParaRPr lang="cs-CZ" dirty="0"/>
          </a:p>
        </p:txBody>
      </p:sp>
      <p:sp>
        <p:nvSpPr>
          <p:cNvPr id="17" name="AutoShape 12" descr="Výsledek obrázku pro filter">
            <a:extLst>
              <a:ext uri="{FF2B5EF4-FFF2-40B4-BE49-F238E27FC236}">
                <a16:creationId xmlns:a16="http://schemas.microsoft.com/office/drawing/2014/main" id="{2FE21915-014A-443F-83FF-A6E5CA9577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8" name="AutoShape 14" descr="Výsledek obrázku pro filter">
            <a:extLst>
              <a:ext uri="{FF2B5EF4-FFF2-40B4-BE49-F238E27FC236}">
                <a16:creationId xmlns:a16="http://schemas.microsoft.com/office/drawing/2014/main" id="{E27FEC2B-93FA-4ECC-AD82-1F6224ABBD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0" name="AutoShape 16" descr="Výsledek obrázku pro filter">
            <a:extLst>
              <a:ext uri="{FF2B5EF4-FFF2-40B4-BE49-F238E27FC236}">
                <a16:creationId xmlns:a16="http://schemas.microsoft.com/office/drawing/2014/main" id="{F29DA969-18E2-49AA-BE81-1803B7CF36E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7" name="Nadpis 1">
            <a:extLst>
              <a:ext uri="{FF2B5EF4-FFF2-40B4-BE49-F238E27FC236}">
                <a16:creationId xmlns:a16="http://schemas.microsoft.com/office/drawing/2014/main" id="{9FD5DD2D-D15D-425F-929B-1393A718F2F8}"/>
              </a:ext>
            </a:extLst>
          </p:cNvPr>
          <p:cNvSpPr txBox="1">
            <a:spLocks/>
          </p:cNvSpPr>
          <p:nvPr/>
        </p:nvSpPr>
        <p:spPr>
          <a:xfrm>
            <a:off x="-27588" y="982237"/>
            <a:ext cx="9396537" cy="504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2500" u="sng" dirty="0">
                <a:solidFill>
                  <a:srgbClr val="CC0000"/>
                </a:solidFill>
              </a:rPr>
              <a:t>Větrání bytových domů centrálním systémem  </a:t>
            </a:r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918BE5F2-6C54-48C1-B35C-426788E4D4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96" y="1454404"/>
            <a:ext cx="5134068" cy="4775235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18607C3D-9C42-4344-80B1-B64B4633F9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23405" y="1975090"/>
            <a:ext cx="3471082" cy="1967784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7266799B-EA60-4807-B9E6-6B8FA1E153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34583" y="4595820"/>
            <a:ext cx="5035246" cy="1334125"/>
          </a:xfrm>
          <a:prstGeom prst="rect">
            <a:avLst/>
          </a:prstGeom>
        </p:spPr>
      </p:pic>
      <p:pic>
        <p:nvPicPr>
          <p:cNvPr id="24" name="Obrázek 23">
            <a:extLst>
              <a:ext uri="{FF2B5EF4-FFF2-40B4-BE49-F238E27FC236}">
                <a16:creationId xmlns:a16="http://schemas.microsoft.com/office/drawing/2014/main" id="{058AA080-8783-44CD-9E31-5BA7B0564A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41886" y="4471139"/>
            <a:ext cx="5035246" cy="133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73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25F74B-A8AC-4ECC-A38E-0280F818E3B5}" type="slidenum">
              <a:rPr lang="cs-CZ" smtClean="0"/>
              <a:pPr>
                <a:defRPr/>
              </a:pPr>
              <a:t>27</a:t>
            </a:fld>
            <a:endParaRPr lang="cs-CZ"/>
          </a:p>
        </p:txBody>
      </p:sp>
      <p:pic>
        <p:nvPicPr>
          <p:cNvPr id="21505" name="Picture 1" descr="C:\Users\KUBELKA\Desktop\Hlavičky-prezentace\PP-CZ-2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883920"/>
          </a:xfrm>
          <a:prstGeom prst="rect">
            <a:avLst/>
          </a:prstGeom>
          <a:noFill/>
        </p:spPr>
      </p:pic>
      <p:pic>
        <p:nvPicPr>
          <p:cNvPr id="10" name="Picture 1030" descr="Logo_white">
            <a:extLst>
              <a:ext uri="{FF2B5EF4-FFF2-40B4-BE49-F238E27FC236}">
                <a16:creationId xmlns:a16="http://schemas.microsoft.com/office/drawing/2014/main" id="{ECB3F221-4777-4881-976C-3976E79A5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760029" y="3287486"/>
            <a:ext cx="2209800" cy="52546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0B16076F-B6C8-4646-B575-56A138781E50}"/>
              </a:ext>
            </a:extLst>
          </p:cNvPr>
          <p:cNvSpPr txBox="1"/>
          <p:nvPr/>
        </p:nvSpPr>
        <p:spPr>
          <a:xfrm>
            <a:off x="3213735" y="6488113"/>
            <a:ext cx="324008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dirty="0" err="1">
                <a:solidFill>
                  <a:schemeClr val="bg1">
                    <a:lumMod val="75000"/>
                  </a:schemeClr>
                </a:solidFill>
                <a:latin typeface="Calibri Light" pitchFamily="34" charset="0"/>
                <a:cs typeface="Calibri Light" pitchFamily="34" charset="0"/>
              </a:rPr>
              <a:t>Elektrodesign</a:t>
            </a:r>
            <a:r>
              <a:rPr lang="cs-CZ" dirty="0">
                <a:solidFill>
                  <a:schemeClr val="bg1">
                    <a:lumMod val="75000"/>
                  </a:schemeClr>
                </a:solidFill>
                <a:latin typeface="Calibri Light" pitchFamily="34" charset="0"/>
                <a:cs typeface="Calibri Light" pitchFamily="34" charset="0"/>
              </a:rPr>
              <a:t> ventilátory s.r.o.</a:t>
            </a:r>
            <a:endParaRPr lang="en-US" dirty="0">
              <a:solidFill>
                <a:schemeClr val="bg1">
                  <a:lumMod val="75000"/>
                </a:schemeClr>
              </a:solidFill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EBA342AD-E2D0-419C-BF2C-BC0B99C8711A}"/>
              </a:ext>
            </a:extLst>
          </p:cNvPr>
          <p:cNvSpPr/>
          <p:nvPr/>
        </p:nvSpPr>
        <p:spPr>
          <a:xfrm>
            <a:off x="1520046" y="1007591"/>
            <a:ext cx="610391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500" u="sng" dirty="0">
                <a:solidFill>
                  <a:srgbClr val="C00000"/>
                </a:solidFill>
              </a:rPr>
              <a:t>Komponenty pro rozvody a distribuci vzduchu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DA504E0E-B0CF-42D6-9F7F-1C1DB82A1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06720"/>
            <a:ext cx="2130639" cy="1594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69FAFB40-5AC0-441C-A02A-9E58876479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855" y="1810940"/>
            <a:ext cx="2477498" cy="1386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FA3DDC77-4413-4724-8A38-8947F2F772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677907"/>
            <a:ext cx="1747029" cy="82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58E99241-37D1-4100-9362-B7CEE33C95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723" y="1990349"/>
            <a:ext cx="1794753" cy="1438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Obrázek 18" descr="http://www.elektrodesign.cz/web/data-1/hlavni-obrazky/EDF-SK-BOX-x-2x75hlavni.jpg">
            <a:extLst>
              <a:ext uri="{FF2B5EF4-FFF2-40B4-BE49-F238E27FC236}">
                <a16:creationId xmlns:a16="http://schemas.microsoft.com/office/drawing/2014/main" id="{A1217020-678E-40C5-B987-F314693FD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48187" b="4504"/>
          <a:stretch>
            <a:fillRect/>
          </a:stretch>
        </p:blipFill>
        <p:spPr bwMode="auto">
          <a:xfrm>
            <a:off x="6264431" y="3245295"/>
            <a:ext cx="1223650" cy="148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E674FF99-07E8-4279-9969-346924A3FB2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072" y="4889113"/>
            <a:ext cx="1382672" cy="130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AB3FDB8D-A1D0-4080-A607-4B94D65D88E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723" y="4569316"/>
            <a:ext cx="1362751" cy="1056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Obrázek 21" descr="https://www.univent.cz/web/data-2/hlavni-obrazky/ITUhlavni.jpg">
            <a:extLst>
              <a:ext uri="{FF2B5EF4-FFF2-40B4-BE49-F238E27FC236}">
                <a16:creationId xmlns:a16="http://schemas.microsoft.com/office/drawing/2014/main" id="{7D5D7A1D-1FE6-40C9-9151-777810175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648" y="5225378"/>
            <a:ext cx="952903" cy="963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990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25F74B-A8AC-4ECC-A38E-0280F818E3B5}" type="slidenum">
              <a:rPr lang="cs-CZ" smtClean="0"/>
              <a:pPr>
                <a:defRPr/>
              </a:pPr>
              <a:t>28</a:t>
            </a:fld>
            <a:endParaRPr lang="cs-CZ"/>
          </a:p>
        </p:txBody>
      </p:sp>
      <p:pic>
        <p:nvPicPr>
          <p:cNvPr id="21505" name="Picture 1" descr="C:\Users\KUBELKA\Desktop\Hlavičky-prezentace\PP-CZ-2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883920"/>
          </a:xfrm>
          <a:prstGeom prst="rect">
            <a:avLst/>
          </a:prstGeom>
          <a:noFill/>
        </p:spPr>
      </p:pic>
      <p:pic>
        <p:nvPicPr>
          <p:cNvPr id="10" name="Picture 1030" descr="Logo_white">
            <a:extLst>
              <a:ext uri="{FF2B5EF4-FFF2-40B4-BE49-F238E27FC236}">
                <a16:creationId xmlns:a16="http://schemas.microsoft.com/office/drawing/2014/main" id="{ECB3F221-4777-4881-976C-3976E79A5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760029" y="3287486"/>
            <a:ext cx="2209800" cy="52546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0B16076F-B6C8-4646-B575-56A138781E50}"/>
              </a:ext>
            </a:extLst>
          </p:cNvPr>
          <p:cNvSpPr txBox="1"/>
          <p:nvPr/>
        </p:nvSpPr>
        <p:spPr>
          <a:xfrm>
            <a:off x="3213735" y="6488113"/>
            <a:ext cx="324008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dirty="0" err="1">
                <a:solidFill>
                  <a:schemeClr val="bg1">
                    <a:lumMod val="75000"/>
                  </a:schemeClr>
                </a:solidFill>
                <a:latin typeface="Calibri Light" pitchFamily="34" charset="0"/>
                <a:cs typeface="Calibri Light" pitchFamily="34" charset="0"/>
              </a:rPr>
              <a:t>Elektrodesign</a:t>
            </a:r>
            <a:r>
              <a:rPr lang="cs-CZ" dirty="0">
                <a:solidFill>
                  <a:schemeClr val="bg1">
                    <a:lumMod val="75000"/>
                  </a:schemeClr>
                </a:solidFill>
                <a:latin typeface="Calibri Light" pitchFamily="34" charset="0"/>
                <a:cs typeface="Calibri Light" pitchFamily="34" charset="0"/>
              </a:rPr>
              <a:t> ventilátory s.r.o.</a:t>
            </a:r>
            <a:endParaRPr lang="en-US" dirty="0">
              <a:solidFill>
                <a:schemeClr val="bg1">
                  <a:lumMod val="75000"/>
                </a:schemeClr>
              </a:solidFill>
              <a:latin typeface="Calibri Light" pitchFamily="34" charset="0"/>
              <a:cs typeface="Calibri Light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901AB7C-5A5B-427A-AFEA-3B26AF76F1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31" y="1566685"/>
            <a:ext cx="3127760" cy="4318997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DF4DB4CD-A102-452B-8BC9-95AE748BE9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576" y="1566686"/>
            <a:ext cx="3239248" cy="431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72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25F74B-A8AC-4ECC-A38E-0280F818E3B5}" type="slidenum">
              <a:rPr lang="cs-CZ" smtClean="0"/>
              <a:pPr>
                <a:defRPr/>
              </a:pPr>
              <a:t>29</a:t>
            </a:fld>
            <a:endParaRPr lang="cs-CZ"/>
          </a:p>
        </p:txBody>
      </p:sp>
      <p:pic>
        <p:nvPicPr>
          <p:cNvPr id="21505" name="Picture 1" descr="C:\Users\KUBELKA\Desktop\Hlavičky-prezentace\PP-CZ-2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883920"/>
          </a:xfrm>
          <a:prstGeom prst="rect">
            <a:avLst/>
          </a:prstGeom>
          <a:noFill/>
        </p:spPr>
      </p:pic>
      <p:pic>
        <p:nvPicPr>
          <p:cNvPr id="10" name="Picture 1030" descr="Logo_white">
            <a:extLst>
              <a:ext uri="{FF2B5EF4-FFF2-40B4-BE49-F238E27FC236}">
                <a16:creationId xmlns:a16="http://schemas.microsoft.com/office/drawing/2014/main" id="{ECB3F221-4777-4881-976C-3976E79A5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760029" y="3287486"/>
            <a:ext cx="2209800" cy="52546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0B16076F-B6C8-4646-B575-56A138781E50}"/>
              </a:ext>
            </a:extLst>
          </p:cNvPr>
          <p:cNvSpPr txBox="1"/>
          <p:nvPr/>
        </p:nvSpPr>
        <p:spPr>
          <a:xfrm>
            <a:off x="3213735" y="6488113"/>
            <a:ext cx="324008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dirty="0" err="1">
                <a:solidFill>
                  <a:schemeClr val="bg1">
                    <a:lumMod val="75000"/>
                  </a:schemeClr>
                </a:solidFill>
                <a:latin typeface="Calibri Light" pitchFamily="34" charset="0"/>
                <a:cs typeface="Calibri Light" pitchFamily="34" charset="0"/>
              </a:rPr>
              <a:t>Elektrodesign</a:t>
            </a:r>
            <a:r>
              <a:rPr lang="cs-CZ" dirty="0">
                <a:solidFill>
                  <a:schemeClr val="bg1">
                    <a:lumMod val="75000"/>
                  </a:schemeClr>
                </a:solidFill>
                <a:latin typeface="Calibri Light" pitchFamily="34" charset="0"/>
                <a:cs typeface="Calibri Light" pitchFamily="34" charset="0"/>
              </a:rPr>
              <a:t> ventilátory s.r.o.</a:t>
            </a:r>
            <a:endParaRPr lang="en-US" dirty="0">
              <a:solidFill>
                <a:schemeClr val="bg1">
                  <a:lumMod val="75000"/>
                </a:schemeClr>
              </a:solidFill>
              <a:latin typeface="Calibri Light" pitchFamily="34" charset="0"/>
              <a:cs typeface="Calibri Light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7535E07A-3D71-4FD2-8284-F77FF2C500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60" y="1628800"/>
            <a:ext cx="3016390" cy="4519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Nadpis 1">
            <a:extLst>
              <a:ext uri="{FF2B5EF4-FFF2-40B4-BE49-F238E27FC236}">
                <a16:creationId xmlns:a16="http://schemas.microsoft.com/office/drawing/2014/main" id="{56B81BA0-DF24-4EE8-970F-20FCBABB3171}"/>
              </a:ext>
            </a:extLst>
          </p:cNvPr>
          <p:cNvSpPr txBox="1">
            <a:spLocks/>
          </p:cNvSpPr>
          <p:nvPr/>
        </p:nvSpPr>
        <p:spPr>
          <a:xfrm>
            <a:off x="-27588" y="982237"/>
            <a:ext cx="9396537" cy="504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2500" u="sng" dirty="0">
                <a:solidFill>
                  <a:srgbClr val="CC0000"/>
                </a:solidFill>
              </a:rPr>
              <a:t>Větrání bytových domů decentrálním systémem  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F81C5122-93E9-44DC-BF1E-156F46E640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5220072" y="1879369"/>
            <a:ext cx="2807827" cy="408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35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25F74B-A8AC-4ECC-A38E-0280F818E3B5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  <p:pic>
        <p:nvPicPr>
          <p:cNvPr id="21505" name="Picture 1" descr="C:\Users\KUBELKA\Desktop\Hlavičky-prezentace\PP-CZ-2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883920"/>
          </a:xfrm>
          <a:prstGeom prst="rect">
            <a:avLst/>
          </a:prstGeom>
          <a:noFill/>
        </p:spPr>
      </p:pic>
      <p:pic>
        <p:nvPicPr>
          <p:cNvPr id="10" name="Picture 1030" descr="Logo_white">
            <a:extLst>
              <a:ext uri="{FF2B5EF4-FFF2-40B4-BE49-F238E27FC236}">
                <a16:creationId xmlns:a16="http://schemas.microsoft.com/office/drawing/2014/main" id="{ECB3F221-4777-4881-976C-3976E79A5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760029" y="3287486"/>
            <a:ext cx="2209800" cy="52546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0B16076F-B6C8-4646-B575-56A138781E50}"/>
              </a:ext>
            </a:extLst>
          </p:cNvPr>
          <p:cNvSpPr txBox="1"/>
          <p:nvPr/>
        </p:nvSpPr>
        <p:spPr>
          <a:xfrm>
            <a:off x="3213735" y="6488113"/>
            <a:ext cx="324008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dirty="0" err="1">
                <a:solidFill>
                  <a:schemeClr val="bg1">
                    <a:lumMod val="75000"/>
                  </a:schemeClr>
                </a:solidFill>
                <a:latin typeface="Calibri Light" pitchFamily="34" charset="0"/>
                <a:cs typeface="Calibri Light" pitchFamily="34" charset="0"/>
              </a:rPr>
              <a:t>Elektrodesign</a:t>
            </a:r>
            <a:r>
              <a:rPr lang="cs-CZ" dirty="0">
                <a:solidFill>
                  <a:schemeClr val="bg1">
                    <a:lumMod val="75000"/>
                  </a:schemeClr>
                </a:solidFill>
                <a:latin typeface="Calibri Light" pitchFamily="34" charset="0"/>
                <a:cs typeface="Calibri Light" pitchFamily="34" charset="0"/>
              </a:rPr>
              <a:t> ventilátory s.r.o.</a:t>
            </a:r>
            <a:endParaRPr lang="en-US" dirty="0">
              <a:solidFill>
                <a:schemeClr val="bg1">
                  <a:lumMod val="75000"/>
                </a:schemeClr>
              </a:solidFill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28005EB-325E-4A0C-B324-97886FB3E55B}"/>
              </a:ext>
            </a:extLst>
          </p:cNvPr>
          <p:cNvSpPr txBox="1"/>
          <p:nvPr/>
        </p:nvSpPr>
        <p:spPr>
          <a:xfrm>
            <a:off x="2195736" y="1988840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00F8A087-6AC5-4E97-AD1D-2F14E34BD11A}"/>
              </a:ext>
            </a:extLst>
          </p:cNvPr>
          <p:cNvSpPr txBox="1"/>
          <p:nvPr/>
        </p:nvSpPr>
        <p:spPr>
          <a:xfrm>
            <a:off x="86577" y="1685754"/>
            <a:ext cx="87183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latin typeface="Calibri Light" pitchFamily="34" charset="0"/>
              <a:cs typeface="Calibri Light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1800" dirty="0">
              <a:latin typeface="Calibri Light" pitchFamily="34" charset="0"/>
              <a:cs typeface="Calibri Light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dirty="0">
              <a:latin typeface="Calibri Light" pitchFamily="34" charset="0"/>
              <a:cs typeface="Calibri Light" pitchFamily="34" charset="0"/>
            </a:endParaRPr>
          </a:p>
          <a:p>
            <a:pPr lvl="2"/>
            <a:endParaRPr lang="cs-CZ" dirty="0">
              <a:latin typeface="Calibri Light" pitchFamily="34" charset="0"/>
              <a:cs typeface="Calibri Light" pitchFamily="34" charset="0"/>
            </a:endParaRPr>
          </a:p>
          <a:p>
            <a:pPr lvl="2"/>
            <a:endParaRPr lang="cs-CZ" dirty="0">
              <a:latin typeface="Calibri Light" pitchFamily="34" charset="0"/>
              <a:cs typeface="Calibri Light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dirty="0">
              <a:latin typeface="Calibri Light" pitchFamily="34" charset="0"/>
              <a:cs typeface="Calibri Light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cs-CZ" dirty="0">
              <a:latin typeface="Calibri Light" pitchFamily="34" charset="0"/>
              <a:cs typeface="Calibri Light" pitchFamily="34" charset="0"/>
            </a:endParaRPr>
          </a:p>
          <a:p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2D877510-BD1F-47B7-91BF-27390BF1EE1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  <a14:imgEffect>
                      <a14:saturation sat="7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613" t="14071" r="16925" b="7227"/>
          <a:stretch/>
        </p:blipFill>
        <p:spPr>
          <a:xfrm>
            <a:off x="2257074" y="2015493"/>
            <a:ext cx="3987521" cy="3108914"/>
          </a:xfrm>
          <a:prstGeom prst="rect">
            <a:avLst/>
          </a:prstGeom>
        </p:spPr>
      </p:pic>
      <p:sp>
        <p:nvSpPr>
          <p:cNvPr id="17" name="Zástupný symbol pro číslo snímku 3">
            <a:extLst>
              <a:ext uri="{FF2B5EF4-FFF2-40B4-BE49-F238E27FC236}">
                <a16:creationId xmlns:a16="http://schemas.microsoft.com/office/drawing/2014/main" id="{B9845E76-6870-48FF-99F8-FE29797BBDCA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A7F0F1A-3939-49B9-8F4D-FC38C01D8F05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  <p:sp>
        <p:nvSpPr>
          <p:cNvPr id="19" name="AutoShape 12" descr="Výsledek obrázku pro filter">
            <a:extLst>
              <a:ext uri="{FF2B5EF4-FFF2-40B4-BE49-F238E27FC236}">
                <a16:creationId xmlns:a16="http://schemas.microsoft.com/office/drawing/2014/main" id="{BEC14A5B-D395-42A0-A164-1D8E2D4E92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0" name="AutoShape 14" descr="Výsledek obrázku pro filter">
            <a:extLst>
              <a:ext uri="{FF2B5EF4-FFF2-40B4-BE49-F238E27FC236}">
                <a16:creationId xmlns:a16="http://schemas.microsoft.com/office/drawing/2014/main" id="{A179E71B-E477-4CE0-B087-6EA3CB351FC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1" name="AutoShape 16" descr="Výsledek obrázku pro filter">
            <a:extLst>
              <a:ext uri="{FF2B5EF4-FFF2-40B4-BE49-F238E27FC236}">
                <a16:creationId xmlns:a16="http://schemas.microsoft.com/office/drawing/2014/main" id="{72639767-DEBD-4CE6-B6D2-3FFCD5379C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9" name="Podnadpis 2">
            <a:extLst>
              <a:ext uri="{FF2B5EF4-FFF2-40B4-BE49-F238E27FC236}">
                <a16:creationId xmlns:a16="http://schemas.microsoft.com/office/drawing/2014/main" id="{30658F13-5B16-4B82-A3F9-084FD154F58E}"/>
              </a:ext>
            </a:extLst>
          </p:cNvPr>
          <p:cNvSpPr txBox="1">
            <a:spLocks/>
          </p:cNvSpPr>
          <p:nvPr/>
        </p:nvSpPr>
        <p:spPr bwMode="auto">
          <a:xfrm>
            <a:off x="0" y="836612"/>
            <a:ext cx="8172400" cy="2960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cs-CZ"/>
            </a:defPPr>
            <a:lvl1pPr>
              <a:spcBef>
                <a:spcPct val="0"/>
              </a:spcBef>
              <a:buNone/>
              <a:defRPr sz="2800">
                <a:solidFill>
                  <a:srgbClr val="C00000"/>
                </a:solidFill>
                <a:latin typeface="Calibri Light" pitchFamily="34" charset="0"/>
                <a:ea typeface="+mj-ea"/>
                <a:cs typeface="+mj-cs"/>
              </a:defRPr>
            </a:lvl1pPr>
          </a:lstStyle>
          <a:p>
            <a:endParaRPr lang="cs-CZ" sz="2400" b="1" dirty="0"/>
          </a:p>
        </p:txBody>
      </p:sp>
      <p:cxnSp>
        <p:nvCxnSpPr>
          <p:cNvPr id="30" name="Přímá spojnice se šipkou 29">
            <a:extLst>
              <a:ext uri="{FF2B5EF4-FFF2-40B4-BE49-F238E27FC236}">
                <a16:creationId xmlns:a16="http://schemas.microsoft.com/office/drawing/2014/main" id="{8E2E426A-6788-490D-9C11-0623EA49425E}"/>
              </a:ext>
            </a:extLst>
          </p:cNvPr>
          <p:cNvCxnSpPr>
            <a:cxnSpLocks/>
          </p:cNvCxnSpPr>
          <p:nvPr/>
        </p:nvCxnSpPr>
        <p:spPr>
          <a:xfrm flipH="1" flipV="1">
            <a:off x="2143442" y="2680593"/>
            <a:ext cx="1104900" cy="120199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1" name="Přímá spojnice 30">
            <a:extLst>
              <a:ext uri="{FF2B5EF4-FFF2-40B4-BE49-F238E27FC236}">
                <a16:creationId xmlns:a16="http://schemas.microsoft.com/office/drawing/2014/main" id="{78B159B6-366A-4A3E-AF4F-B5310E6AFF72}"/>
              </a:ext>
            </a:extLst>
          </p:cNvPr>
          <p:cNvCxnSpPr/>
          <p:nvPr/>
        </p:nvCxnSpPr>
        <p:spPr>
          <a:xfrm>
            <a:off x="3248342" y="2800792"/>
            <a:ext cx="1475184" cy="126027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31">
            <a:extLst>
              <a:ext uri="{FF2B5EF4-FFF2-40B4-BE49-F238E27FC236}">
                <a16:creationId xmlns:a16="http://schemas.microsoft.com/office/drawing/2014/main" id="{F979B5DC-7467-497B-BD94-84DAF8A41CDE}"/>
              </a:ext>
            </a:extLst>
          </p:cNvPr>
          <p:cNvCxnSpPr/>
          <p:nvPr/>
        </p:nvCxnSpPr>
        <p:spPr>
          <a:xfrm>
            <a:off x="4723526" y="4061068"/>
            <a:ext cx="1391524" cy="16803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se šipkou 32">
            <a:extLst>
              <a:ext uri="{FF2B5EF4-FFF2-40B4-BE49-F238E27FC236}">
                <a16:creationId xmlns:a16="http://schemas.microsoft.com/office/drawing/2014/main" id="{BE89F189-7B00-489B-B99E-0AD5B8FEA3DF}"/>
              </a:ext>
            </a:extLst>
          </p:cNvPr>
          <p:cNvCxnSpPr/>
          <p:nvPr/>
        </p:nvCxnSpPr>
        <p:spPr>
          <a:xfrm>
            <a:off x="4966466" y="3066351"/>
            <a:ext cx="1199384" cy="1440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33">
            <a:extLst>
              <a:ext uri="{FF2B5EF4-FFF2-40B4-BE49-F238E27FC236}">
                <a16:creationId xmlns:a16="http://schemas.microsoft.com/office/drawing/2014/main" id="{28B1D637-F28A-4C84-9E23-86533C8AB71B}"/>
              </a:ext>
            </a:extLst>
          </p:cNvPr>
          <p:cNvCxnSpPr>
            <a:cxnSpLocks/>
          </p:cNvCxnSpPr>
          <p:nvPr/>
        </p:nvCxnSpPr>
        <p:spPr>
          <a:xfrm flipH="1">
            <a:off x="3562350" y="3066351"/>
            <a:ext cx="1404116" cy="8388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34">
            <a:extLst>
              <a:ext uri="{FF2B5EF4-FFF2-40B4-BE49-F238E27FC236}">
                <a16:creationId xmlns:a16="http://schemas.microsoft.com/office/drawing/2014/main" id="{6167622A-CBD4-44E8-9A08-3C1A890A2C4D}"/>
              </a:ext>
            </a:extLst>
          </p:cNvPr>
          <p:cNvCxnSpPr/>
          <p:nvPr/>
        </p:nvCxnSpPr>
        <p:spPr>
          <a:xfrm flipH="1" flipV="1">
            <a:off x="2109788" y="3721330"/>
            <a:ext cx="1452562" cy="1839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35">
            <a:extLst>
              <a:ext uri="{FF2B5EF4-FFF2-40B4-BE49-F238E27FC236}">
                <a16:creationId xmlns:a16="http://schemas.microsoft.com/office/drawing/2014/main" id="{BC8A1D06-30BF-4D08-B264-4F0CF5AE7ED7}"/>
              </a:ext>
            </a:extLst>
          </p:cNvPr>
          <p:cNvCxnSpPr/>
          <p:nvPr/>
        </p:nvCxnSpPr>
        <p:spPr>
          <a:xfrm>
            <a:off x="2143442" y="3597616"/>
            <a:ext cx="1418908" cy="16952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36">
            <a:extLst>
              <a:ext uri="{FF2B5EF4-FFF2-40B4-BE49-F238E27FC236}">
                <a16:creationId xmlns:a16="http://schemas.microsoft.com/office/drawing/2014/main" id="{221D5E10-4545-48D5-9A58-7B68AB557FF5}"/>
              </a:ext>
            </a:extLst>
          </p:cNvPr>
          <p:cNvCxnSpPr/>
          <p:nvPr/>
        </p:nvCxnSpPr>
        <p:spPr>
          <a:xfrm flipV="1">
            <a:off x="3562350" y="3533772"/>
            <a:ext cx="423584" cy="23336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se šipkou 37">
            <a:extLst>
              <a:ext uri="{FF2B5EF4-FFF2-40B4-BE49-F238E27FC236}">
                <a16:creationId xmlns:a16="http://schemas.microsoft.com/office/drawing/2014/main" id="{61D750CF-2FA0-4C80-942C-5162B42A161C}"/>
              </a:ext>
            </a:extLst>
          </p:cNvPr>
          <p:cNvCxnSpPr/>
          <p:nvPr/>
        </p:nvCxnSpPr>
        <p:spPr>
          <a:xfrm flipH="1" flipV="1">
            <a:off x="2143442" y="2850327"/>
            <a:ext cx="1233171" cy="15957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38">
            <a:extLst>
              <a:ext uri="{FF2B5EF4-FFF2-40B4-BE49-F238E27FC236}">
                <a16:creationId xmlns:a16="http://schemas.microsoft.com/office/drawing/2014/main" id="{4C632791-8B43-43CB-B5EE-C26D850A6CBD}"/>
              </a:ext>
            </a:extLst>
          </p:cNvPr>
          <p:cNvCxnSpPr/>
          <p:nvPr/>
        </p:nvCxnSpPr>
        <p:spPr>
          <a:xfrm>
            <a:off x="3376613" y="3009900"/>
            <a:ext cx="609321" cy="52387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ovací čára 51">
            <a:extLst>
              <a:ext uri="{FF2B5EF4-FFF2-40B4-BE49-F238E27FC236}">
                <a16:creationId xmlns:a16="http://schemas.microsoft.com/office/drawing/2014/main" id="{60DC50FA-DA6F-454D-8ED1-FE27AA4D18CA}"/>
              </a:ext>
            </a:extLst>
          </p:cNvPr>
          <p:cNvCxnSpPr>
            <a:endCxn id="56" idx="1"/>
          </p:cNvCxnSpPr>
          <p:nvPr/>
        </p:nvCxnSpPr>
        <p:spPr>
          <a:xfrm>
            <a:off x="5848518" y="3992287"/>
            <a:ext cx="1171407" cy="819418"/>
          </a:xfrm>
          <a:prstGeom prst="line">
            <a:avLst/>
          </a:prstGeom>
          <a:ln>
            <a:solidFill>
              <a:srgbClr val="C00000"/>
            </a:solidFill>
            <a:headEnd type="oval"/>
            <a:tailEnd type="non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1" name="Elipsa 79">
            <a:extLst>
              <a:ext uri="{FF2B5EF4-FFF2-40B4-BE49-F238E27FC236}">
                <a16:creationId xmlns:a16="http://schemas.microsoft.com/office/drawing/2014/main" id="{91F4EB12-2090-40B9-AACA-E618C928F3F5}"/>
              </a:ext>
            </a:extLst>
          </p:cNvPr>
          <p:cNvSpPr/>
          <p:nvPr/>
        </p:nvSpPr>
        <p:spPr>
          <a:xfrm>
            <a:off x="5704502" y="3848271"/>
            <a:ext cx="288032" cy="288032"/>
          </a:xfrm>
          <a:prstGeom prst="ellipse">
            <a:avLst/>
          </a:prstGeom>
          <a:ln>
            <a:solidFill>
              <a:srgbClr val="C00000"/>
            </a:solidFill>
            <a:headEnd type="oval"/>
            <a:tailEnd type="non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cxnSp>
        <p:nvCxnSpPr>
          <p:cNvPr id="42" name="Přímá spojovací čára 51">
            <a:extLst>
              <a:ext uri="{FF2B5EF4-FFF2-40B4-BE49-F238E27FC236}">
                <a16:creationId xmlns:a16="http://schemas.microsoft.com/office/drawing/2014/main" id="{8D4CCC3A-3965-4F16-A478-7224BC7FD39B}"/>
              </a:ext>
            </a:extLst>
          </p:cNvPr>
          <p:cNvCxnSpPr>
            <a:endCxn id="55" idx="1"/>
          </p:cNvCxnSpPr>
          <p:nvPr/>
        </p:nvCxnSpPr>
        <p:spPr>
          <a:xfrm flipV="1">
            <a:off x="5448635" y="2528231"/>
            <a:ext cx="1571289" cy="380683"/>
          </a:xfrm>
          <a:prstGeom prst="line">
            <a:avLst/>
          </a:prstGeom>
          <a:ln>
            <a:solidFill>
              <a:srgbClr val="C00000"/>
            </a:solidFill>
            <a:headEnd type="oval"/>
            <a:tailEnd type="non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3" name="Elipsa 79">
            <a:extLst>
              <a:ext uri="{FF2B5EF4-FFF2-40B4-BE49-F238E27FC236}">
                <a16:creationId xmlns:a16="http://schemas.microsoft.com/office/drawing/2014/main" id="{AD526C05-CC28-4781-964E-4F4FBC2EF475}"/>
              </a:ext>
            </a:extLst>
          </p:cNvPr>
          <p:cNvSpPr/>
          <p:nvPr/>
        </p:nvSpPr>
        <p:spPr>
          <a:xfrm>
            <a:off x="5304619" y="2764894"/>
            <a:ext cx="288032" cy="288032"/>
          </a:xfrm>
          <a:prstGeom prst="ellipse">
            <a:avLst/>
          </a:prstGeom>
          <a:ln>
            <a:solidFill>
              <a:srgbClr val="C00000"/>
            </a:solidFill>
            <a:headEnd type="oval"/>
            <a:tailEnd type="non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cxnSp>
        <p:nvCxnSpPr>
          <p:cNvPr id="44" name="Přímá spojovací čára 51">
            <a:extLst>
              <a:ext uri="{FF2B5EF4-FFF2-40B4-BE49-F238E27FC236}">
                <a16:creationId xmlns:a16="http://schemas.microsoft.com/office/drawing/2014/main" id="{9C6B0A35-5801-4D55-9730-3F27326298B3}"/>
              </a:ext>
            </a:extLst>
          </p:cNvPr>
          <p:cNvCxnSpPr/>
          <p:nvPr/>
        </p:nvCxnSpPr>
        <p:spPr>
          <a:xfrm flipV="1">
            <a:off x="4723526" y="1466850"/>
            <a:ext cx="2058274" cy="825096"/>
          </a:xfrm>
          <a:prstGeom prst="line">
            <a:avLst/>
          </a:prstGeom>
          <a:ln>
            <a:solidFill>
              <a:srgbClr val="C00000"/>
            </a:solidFill>
            <a:headEnd type="oval"/>
            <a:tailEnd type="non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5" name="Elipsa 79">
            <a:extLst>
              <a:ext uri="{FF2B5EF4-FFF2-40B4-BE49-F238E27FC236}">
                <a16:creationId xmlns:a16="http://schemas.microsoft.com/office/drawing/2014/main" id="{1C5F2DE0-B14D-4275-ADA9-6AC4EEA93D2B}"/>
              </a:ext>
            </a:extLst>
          </p:cNvPr>
          <p:cNvSpPr/>
          <p:nvPr/>
        </p:nvSpPr>
        <p:spPr>
          <a:xfrm>
            <a:off x="4579510" y="2147930"/>
            <a:ext cx="288032" cy="288032"/>
          </a:xfrm>
          <a:prstGeom prst="ellipse">
            <a:avLst/>
          </a:prstGeom>
          <a:ln>
            <a:solidFill>
              <a:srgbClr val="C00000"/>
            </a:solidFill>
            <a:headEnd type="oval"/>
            <a:tailEnd type="non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cxnSp>
        <p:nvCxnSpPr>
          <p:cNvPr id="46" name="Přímá spojovací čára 51">
            <a:extLst>
              <a:ext uri="{FF2B5EF4-FFF2-40B4-BE49-F238E27FC236}">
                <a16:creationId xmlns:a16="http://schemas.microsoft.com/office/drawing/2014/main" id="{909A9D90-E22C-450F-897C-272EF5AD9D6F}"/>
              </a:ext>
            </a:extLst>
          </p:cNvPr>
          <p:cNvCxnSpPr>
            <a:endCxn id="63" idx="2"/>
          </p:cNvCxnSpPr>
          <p:nvPr/>
        </p:nvCxnSpPr>
        <p:spPr>
          <a:xfrm flipH="1" flipV="1">
            <a:off x="1866846" y="1885949"/>
            <a:ext cx="1183270" cy="779920"/>
          </a:xfrm>
          <a:prstGeom prst="line">
            <a:avLst/>
          </a:prstGeom>
          <a:ln>
            <a:solidFill>
              <a:srgbClr val="C00000"/>
            </a:solidFill>
            <a:headEnd type="oval"/>
            <a:tailEnd type="non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7" name="Elipsa 79">
            <a:extLst>
              <a:ext uri="{FF2B5EF4-FFF2-40B4-BE49-F238E27FC236}">
                <a16:creationId xmlns:a16="http://schemas.microsoft.com/office/drawing/2014/main" id="{F0B69C1F-4C95-4801-A658-50BD519FE622}"/>
              </a:ext>
            </a:extLst>
          </p:cNvPr>
          <p:cNvSpPr/>
          <p:nvPr/>
        </p:nvSpPr>
        <p:spPr>
          <a:xfrm>
            <a:off x="2925289" y="2521853"/>
            <a:ext cx="288032" cy="288032"/>
          </a:xfrm>
          <a:prstGeom prst="ellipse">
            <a:avLst/>
          </a:prstGeom>
          <a:ln>
            <a:solidFill>
              <a:srgbClr val="C00000"/>
            </a:solidFill>
            <a:headEnd type="oval"/>
            <a:tailEnd type="non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cxnSp>
        <p:nvCxnSpPr>
          <p:cNvPr id="48" name="Přímá spojovací čára 51">
            <a:extLst>
              <a:ext uri="{FF2B5EF4-FFF2-40B4-BE49-F238E27FC236}">
                <a16:creationId xmlns:a16="http://schemas.microsoft.com/office/drawing/2014/main" id="{C62D7EA2-FFAC-4B26-A8A1-3DC592BD02A9}"/>
              </a:ext>
            </a:extLst>
          </p:cNvPr>
          <p:cNvCxnSpPr/>
          <p:nvPr/>
        </p:nvCxnSpPr>
        <p:spPr>
          <a:xfrm>
            <a:off x="4137822" y="3978655"/>
            <a:ext cx="357978" cy="1145752"/>
          </a:xfrm>
          <a:prstGeom prst="line">
            <a:avLst/>
          </a:prstGeom>
          <a:ln>
            <a:solidFill>
              <a:srgbClr val="C00000"/>
            </a:solidFill>
            <a:headEnd type="oval"/>
            <a:tailEnd type="non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9" name="Elipsa 79">
            <a:extLst>
              <a:ext uri="{FF2B5EF4-FFF2-40B4-BE49-F238E27FC236}">
                <a16:creationId xmlns:a16="http://schemas.microsoft.com/office/drawing/2014/main" id="{90BC165F-9D70-433B-9BBA-55BB19BDBF4E}"/>
              </a:ext>
            </a:extLst>
          </p:cNvPr>
          <p:cNvSpPr/>
          <p:nvPr/>
        </p:nvSpPr>
        <p:spPr>
          <a:xfrm>
            <a:off x="3993806" y="3834639"/>
            <a:ext cx="288032" cy="288032"/>
          </a:xfrm>
          <a:prstGeom prst="ellipse">
            <a:avLst/>
          </a:prstGeom>
          <a:ln>
            <a:solidFill>
              <a:srgbClr val="C00000"/>
            </a:solidFill>
            <a:headEnd type="oval"/>
            <a:tailEnd type="non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cxnSp>
        <p:nvCxnSpPr>
          <p:cNvPr id="50" name="Přímá spojovací čára 51">
            <a:extLst>
              <a:ext uri="{FF2B5EF4-FFF2-40B4-BE49-F238E27FC236}">
                <a16:creationId xmlns:a16="http://schemas.microsoft.com/office/drawing/2014/main" id="{4DE15B9E-D79A-4936-B453-11D7C033A437}"/>
              </a:ext>
            </a:extLst>
          </p:cNvPr>
          <p:cNvCxnSpPr/>
          <p:nvPr/>
        </p:nvCxnSpPr>
        <p:spPr>
          <a:xfrm>
            <a:off x="4572000" y="4175111"/>
            <a:ext cx="1420534" cy="1273189"/>
          </a:xfrm>
          <a:prstGeom prst="line">
            <a:avLst/>
          </a:prstGeom>
          <a:ln>
            <a:solidFill>
              <a:srgbClr val="C00000"/>
            </a:solidFill>
            <a:headEnd type="oval"/>
            <a:tailEnd type="non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1" name="Elipsa 79">
            <a:extLst>
              <a:ext uri="{FF2B5EF4-FFF2-40B4-BE49-F238E27FC236}">
                <a16:creationId xmlns:a16="http://schemas.microsoft.com/office/drawing/2014/main" id="{EC0FEA5A-5D30-4BD0-B7FF-6A1F89518E77}"/>
              </a:ext>
            </a:extLst>
          </p:cNvPr>
          <p:cNvSpPr/>
          <p:nvPr/>
        </p:nvSpPr>
        <p:spPr>
          <a:xfrm>
            <a:off x="4427984" y="4031095"/>
            <a:ext cx="288032" cy="288032"/>
          </a:xfrm>
          <a:prstGeom prst="ellipse">
            <a:avLst/>
          </a:prstGeom>
          <a:ln>
            <a:solidFill>
              <a:srgbClr val="C00000"/>
            </a:solidFill>
            <a:headEnd type="oval"/>
            <a:tailEnd type="non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cxnSp>
        <p:nvCxnSpPr>
          <p:cNvPr id="52" name="Přímá spojovací čára 51">
            <a:extLst>
              <a:ext uri="{FF2B5EF4-FFF2-40B4-BE49-F238E27FC236}">
                <a16:creationId xmlns:a16="http://schemas.microsoft.com/office/drawing/2014/main" id="{6D4AFE69-FC38-455A-8821-DEF89BB43432}"/>
              </a:ext>
            </a:extLst>
          </p:cNvPr>
          <p:cNvCxnSpPr/>
          <p:nvPr/>
        </p:nvCxnSpPr>
        <p:spPr>
          <a:xfrm flipH="1">
            <a:off x="2257074" y="4122671"/>
            <a:ext cx="1515888" cy="846413"/>
          </a:xfrm>
          <a:prstGeom prst="line">
            <a:avLst/>
          </a:prstGeom>
          <a:ln>
            <a:solidFill>
              <a:srgbClr val="C00000"/>
            </a:solidFill>
            <a:headEnd type="oval"/>
            <a:tailEnd type="non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3" name="Elipsa 79">
            <a:extLst>
              <a:ext uri="{FF2B5EF4-FFF2-40B4-BE49-F238E27FC236}">
                <a16:creationId xmlns:a16="http://schemas.microsoft.com/office/drawing/2014/main" id="{D95BD5C5-9F00-42E6-A4BB-6865789C74ED}"/>
              </a:ext>
            </a:extLst>
          </p:cNvPr>
          <p:cNvSpPr/>
          <p:nvPr/>
        </p:nvSpPr>
        <p:spPr>
          <a:xfrm>
            <a:off x="3628946" y="3978655"/>
            <a:ext cx="288032" cy="288032"/>
          </a:xfrm>
          <a:prstGeom prst="ellipse">
            <a:avLst/>
          </a:prstGeom>
          <a:ln>
            <a:solidFill>
              <a:srgbClr val="C00000"/>
            </a:solidFill>
            <a:headEnd type="oval"/>
            <a:tailEnd type="non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4" name="TextovéPole 53">
            <a:extLst>
              <a:ext uri="{FF2B5EF4-FFF2-40B4-BE49-F238E27FC236}">
                <a16:creationId xmlns:a16="http://schemas.microsoft.com/office/drawing/2014/main" id="{8883428E-339F-4B9C-BF77-B8AA96B5013C}"/>
              </a:ext>
            </a:extLst>
          </p:cNvPr>
          <p:cNvSpPr txBox="1"/>
          <p:nvPr/>
        </p:nvSpPr>
        <p:spPr>
          <a:xfrm>
            <a:off x="6781800" y="1097518"/>
            <a:ext cx="1644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Calibri Light" pitchFamily="34" charset="0"/>
                <a:cs typeface="Calibri Light" pitchFamily="34" charset="0"/>
              </a:rPr>
              <a:t>INTEGROVANÝ</a:t>
            </a:r>
          </a:p>
          <a:p>
            <a:r>
              <a:rPr lang="cs-CZ" dirty="0">
                <a:latin typeface="Calibri Light" pitchFamily="34" charset="0"/>
                <a:cs typeface="Calibri Light" pitchFamily="34" charset="0"/>
              </a:rPr>
              <a:t>ŘÍDICÍ SYSTÉM</a:t>
            </a:r>
          </a:p>
        </p:txBody>
      </p:sp>
      <p:sp>
        <p:nvSpPr>
          <p:cNvPr id="55" name="TextovéPole 54">
            <a:extLst>
              <a:ext uri="{FF2B5EF4-FFF2-40B4-BE49-F238E27FC236}">
                <a16:creationId xmlns:a16="http://schemas.microsoft.com/office/drawing/2014/main" id="{C469A69B-2E37-4093-9B56-F39889F65339}"/>
              </a:ext>
            </a:extLst>
          </p:cNvPr>
          <p:cNvSpPr txBox="1"/>
          <p:nvPr/>
        </p:nvSpPr>
        <p:spPr>
          <a:xfrm>
            <a:off x="7019924" y="1789567"/>
            <a:ext cx="18954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Calibri Light" pitchFamily="34" charset="0"/>
                <a:cs typeface="Calibri Light" pitchFamily="34" charset="0"/>
              </a:rPr>
              <a:t>EC ELEKTROMOTORY</a:t>
            </a:r>
          </a:p>
          <a:p>
            <a:r>
              <a:rPr lang="cs-CZ" dirty="0">
                <a:latin typeface="Calibri Light" pitchFamily="34" charset="0"/>
                <a:cs typeface="Calibri Light" pitchFamily="34" charset="0"/>
              </a:rPr>
              <a:t>VOLNÁ OBĚŽNÁ KOLA + TLUMIČE VIBRACÍ</a:t>
            </a:r>
          </a:p>
        </p:txBody>
      </p:sp>
      <p:sp>
        <p:nvSpPr>
          <p:cNvPr id="56" name="TextovéPole 55">
            <a:extLst>
              <a:ext uri="{FF2B5EF4-FFF2-40B4-BE49-F238E27FC236}">
                <a16:creationId xmlns:a16="http://schemas.microsoft.com/office/drawing/2014/main" id="{3EB83CBA-3990-4292-86A2-4DA81AD03340}"/>
              </a:ext>
            </a:extLst>
          </p:cNvPr>
          <p:cNvSpPr txBox="1"/>
          <p:nvPr/>
        </p:nvSpPr>
        <p:spPr>
          <a:xfrm>
            <a:off x="7019925" y="4211540"/>
            <a:ext cx="18954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Calibri Light" pitchFamily="34" charset="0"/>
                <a:cs typeface="Calibri Light" pitchFamily="34" charset="0"/>
              </a:rPr>
              <a:t>INTEGROVANÉ KLAPKY</a:t>
            </a:r>
          </a:p>
          <a:p>
            <a:r>
              <a:rPr lang="cs-CZ" dirty="0">
                <a:latin typeface="Calibri Light" pitchFamily="34" charset="0"/>
                <a:cs typeface="Calibri Light" pitchFamily="34" charset="0"/>
              </a:rPr>
              <a:t>(SERVOPOHONY</a:t>
            </a:r>
          </a:p>
          <a:p>
            <a:r>
              <a:rPr lang="cs-CZ" dirty="0">
                <a:latin typeface="Calibri Light" pitchFamily="34" charset="0"/>
                <a:cs typeface="Calibri Light" pitchFamily="34" charset="0"/>
              </a:rPr>
              <a:t>BELIMO)</a:t>
            </a:r>
          </a:p>
        </p:txBody>
      </p:sp>
      <p:sp>
        <p:nvSpPr>
          <p:cNvPr id="57" name="TextovéPole 56">
            <a:extLst>
              <a:ext uri="{FF2B5EF4-FFF2-40B4-BE49-F238E27FC236}">
                <a16:creationId xmlns:a16="http://schemas.microsoft.com/office/drawing/2014/main" id="{8B37083D-B705-4617-8495-8DAA890D4D56}"/>
              </a:ext>
            </a:extLst>
          </p:cNvPr>
          <p:cNvSpPr txBox="1"/>
          <p:nvPr/>
        </p:nvSpPr>
        <p:spPr>
          <a:xfrm>
            <a:off x="6016430" y="5370264"/>
            <a:ext cx="1895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Calibri Light" pitchFamily="34" charset="0"/>
                <a:cs typeface="Calibri Light" pitchFamily="34" charset="0"/>
              </a:rPr>
              <a:t>OBTOKOVÁ KLAPKA</a:t>
            </a:r>
          </a:p>
        </p:txBody>
      </p:sp>
      <p:sp>
        <p:nvSpPr>
          <p:cNvPr id="58" name="TextovéPole 57">
            <a:extLst>
              <a:ext uri="{FF2B5EF4-FFF2-40B4-BE49-F238E27FC236}">
                <a16:creationId xmlns:a16="http://schemas.microsoft.com/office/drawing/2014/main" id="{9316842E-BD71-437A-90DC-B5D78C0F38E4}"/>
              </a:ext>
            </a:extLst>
          </p:cNvPr>
          <p:cNvSpPr txBox="1"/>
          <p:nvPr/>
        </p:nvSpPr>
        <p:spPr>
          <a:xfrm>
            <a:off x="3768278" y="5142507"/>
            <a:ext cx="1895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Calibri Light" pitchFamily="34" charset="0"/>
                <a:cs typeface="Calibri Light" pitchFamily="34" charset="0"/>
              </a:rPr>
              <a:t>PROTIPROUDÝ </a:t>
            </a:r>
          </a:p>
          <a:p>
            <a:r>
              <a:rPr lang="cs-CZ" dirty="0">
                <a:latin typeface="Calibri Light" pitchFamily="34" charset="0"/>
                <a:cs typeface="Calibri Light" pitchFamily="34" charset="0"/>
              </a:rPr>
              <a:t>HLINÍKOVÝ REKUPERÁTOR</a:t>
            </a:r>
          </a:p>
        </p:txBody>
      </p:sp>
      <p:sp>
        <p:nvSpPr>
          <p:cNvPr id="59" name="TextovéPole 58">
            <a:extLst>
              <a:ext uri="{FF2B5EF4-FFF2-40B4-BE49-F238E27FC236}">
                <a16:creationId xmlns:a16="http://schemas.microsoft.com/office/drawing/2014/main" id="{12CFE5AC-5D51-4057-8DEA-A5A25923241F}"/>
              </a:ext>
            </a:extLst>
          </p:cNvPr>
          <p:cNvSpPr txBox="1"/>
          <p:nvPr/>
        </p:nvSpPr>
        <p:spPr>
          <a:xfrm>
            <a:off x="985836" y="4975404"/>
            <a:ext cx="2509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Calibri Light" pitchFamily="34" charset="0"/>
                <a:cs typeface="Calibri Light" pitchFamily="34" charset="0"/>
              </a:rPr>
              <a:t>CIRKULAČNÍ/SMĚŠOVACÍ KLAPKA</a:t>
            </a:r>
          </a:p>
        </p:txBody>
      </p:sp>
      <p:cxnSp>
        <p:nvCxnSpPr>
          <p:cNvPr id="60" name="Přímá spojovací čára 51">
            <a:extLst>
              <a:ext uri="{FF2B5EF4-FFF2-40B4-BE49-F238E27FC236}">
                <a16:creationId xmlns:a16="http://schemas.microsoft.com/office/drawing/2014/main" id="{853FF738-EA03-4F4B-A9F8-D081ABC6FC3D}"/>
              </a:ext>
            </a:extLst>
          </p:cNvPr>
          <p:cNvCxnSpPr/>
          <p:nvPr/>
        </p:nvCxnSpPr>
        <p:spPr>
          <a:xfrm flipH="1">
            <a:off x="1428750" y="4031095"/>
            <a:ext cx="1352523" cy="144016"/>
          </a:xfrm>
          <a:prstGeom prst="line">
            <a:avLst/>
          </a:prstGeom>
          <a:ln>
            <a:solidFill>
              <a:srgbClr val="C00000"/>
            </a:solidFill>
            <a:headEnd type="oval"/>
            <a:tailEnd type="non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1" name="Elipsa 79">
            <a:extLst>
              <a:ext uri="{FF2B5EF4-FFF2-40B4-BE49-F238E27FC236}">
                <a16:creationId xmlns:a16="http://schemas.microsoft.com/office/drawing/2014/main" id="{787E47A6-5E35-4442-A257-2E494C8A8D9B}"/>
              </a:ext>
            </a:extLst>
          </p:cNvPr>
          <p:cNvSpPr/>
          <p:nvPr/>
        </p:nvSpPr>
        <p:spPr>
          <a:xfrm>
            <a:off x="2637257" y="3887079"/>
            <a:ext cx="288032" cy="288032"/>
          </a:xfrm>
          <a:prstGeom prst="ellipse">
            <a:avLst/>
          </a:prstGeom>
          <a:ln>
            <a:solidFill>
              <a:srgbClr val="C00000"/>
            </a:solidFill>
            <a:headEnd type="oval"/>
            <a:tailEnd type="non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62" name="TextovéPole 61">
            <a:extLst>
              <a:ext uri="{FF2B5EF4-FFF2-40B4-BE49-F238E27FC236}">
                <a16:creationId xmlns:a16="http://schemas.microsoft.com/office/drawing/2014/main" id="{136239A4-1C84-4B53-9B3E-F8F0DD1FF60A}"/>
              </a:ext>
            </a:extLst>
          </p:cNvPr>
          <p:cNvSpPr txBox="1"/>
          <p:nvPr/>
        </p:nvSpPr>
        <p:spPr>
          <a:xfrm>
            <a:off x="58737" y="3502938"/>
            <a:ext cx="216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Calibri Light" pitchFamily="34" charset="0"/>
                <a:cs typeface="Calibri Light" pitchFamily="34" charset="0"/>
              </a:rPr>
              <a:t>DESKOVÉ FILTRY S PEVNÝM RÁMEČKEM</a:t>
            </a:r>
          </a:p>
          <a:p>
            <a:r>
              <a:rPr lang="cs-CZ" dirty="0">
                <a:latin typeface="Calibri Light" pitchFamily="34" charset="0"/>
                <a:cs typeface="Calibri Light" pitchFamily="34" charset="0"/>
              </a:rPr>
              <a:t>F7 – PŘÍVOD</a:t>
            </a:r>
          </a:p>
          <a:p>
            <a:r>
              <a:rPr lang="cs-CZ" dirty="0">
                <a:latin typeface="Calibri Light" pitchFamily="34" charset="0"/>
                <a:cs typeface="Calibri Light" pitchFamily="34" charset="0"/>
              </a:rPr>
              <a:t>M5 - ODTAH</a:t>
            </a:r>
          </a:p>
        </p:txBody>
      </p:sp>
      <p:sp>
        <p:nvSpPr>
          <p:cNvPr id="63" name="TextovéPole 62">
            <a:extLst>
              <a:ext uri="{FF2B5EF4-FFF2-40B4-BE49-F238E27FC236}">
                <a16:creationId xmlns:a16="http://schemas.microsoft.com/office/drawing/2014/main" id="{C2113568-631B-4E1F-AD8B-7B77C19437AF}"/>
              </a:ext>
            </a:extLst>
          </p:cNvPr>
          <p:cNvSpPr txBox="1"/>
          <p:nvPr/>
        </p:nvSpPr>
        <p:spPr>
          <a:xfrm>
            <a:off x="156340" y="1239618"/>
            <a:ext cx="3421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Calibri Light" pitchFamily="34" charset="0"/>
                <a:cs typeface="Calibri Light" pitchFamily="34" charset="0"/>
              </a:rPr>
              <a:t>DVĚ POZICE PRO VYJÍMATELNÉ VÝMĚNÍKY + ELIMINÁTOR VK</a:t>
            </a:r>
          </a:p>
        </p:txBody>
      </p:sp>
      <p:cxnSp>
        <p:nvCxnSpPr>
          <p:cNvPr id="64" name="Přímá spojovací čára 51">
            <a:extLst>
              <a:ext uri="{FF2B5EF4-FFF2-40B4-BE49-F238E27FC236}">
                <a16:creationId xmlns:a16="http://schemas.microsoft.com/office/drawing/2014/main" id="{7819D01E-4379-4D7A-8B0F-CEC245AA02FC}"/>
              </a:ext>
            </a:extLst>
          </p:cNvPr>
          <p:cNvCxnSpPr/>
          <p:nvPr/>
        </p:nvCxnSpPr>
        <p:spPr>
          <a:xfrm flipH="1" flipV="1">
            <a:off x="1140221" y="3066351"/>
            <a:ext cx="1843057" cy="397270"/>
          </a:xfrm>
          <a:prstGeom prst="line">
            <a:avLst/>
          </a:prstGeom>
          <a:ln>
            <a:solidFill>
              <a:srgbClr val="C00000"/>
            </a:solidFill>
            <a:headEnd type="oval"/>
            <a:tailEnd type="non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5" name="Elipsa 79">
            <a:extLst>
              <a:ext uri="{FF2B5EF4-FFF2-40B4-BE49-F238E27FC236}">
                <a16:creationId xmlns:a16="http://schemas.microsoft.com/office/drawing/2014/main" id="{EEBFC71E-929A-420E-A3BE-7121148D527A}"/>
              </a:ext>
            </a:extLst>
          </p:cNvPr>
          <p:cNvSpPr/>
          <p:nvPr/>
        </p:nvSpPr>
        <p:spPr>
          <a:xfrm>
            <a:off x="2839260" y="3319603"/>
            <a:ext cx="288032" cy="288032"/>
          </a:xfrm>
          <a:prstGeom prst="ellipse">
            <a:avLst/>
          </a:prstGeom>
          <a:ln>
            <a:solidFill>
              <a:srgbClr val="C00000"/>
            </a:solidFill>
            <a:headEnd type="oval"/>
            <a:tailEnd type="non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66" name="TextovéPole 65">
            <a:extLst>
              <a:ext uri="{FF2B5EF4-FFF2-40B4-BE49-F238E27FC236}">
                <a16:creationId xmlns:a16="http://schemas.microsoft.com/office/drawing/2014/main" id="{93FCF599-9180-49A6-AB3D-49BEF32AF023}"/>
              </a:ext>
            </a:extLst>
          </p:cNvPr>
          <p:cNvSpPr txBox="1"/>
          <p:nvPr/>
        </p:nvSpPr>
        <p:spPr>
          <a:xfrm>
            <a:off x="179512" y="2406595"/>
            <a:ext cx="22211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Calibri Light" pitchFamily="34" charset="0"/>
                <a:cs typeface="Calibri Light" pitchFamily="34" charset="0"/>
              </a:rPr>
              <a:t>CELONEREZOVÁ </a:t>
            </a:r>
          </a:p>
          <a:p>
            <a:r>
              <a:rPr lang="cs-CZ" dirty="0">
                <a:latin typeface="Calibri Light" pitchFamily="34" charset="0"/>
                <a:cs typeface="Calibri Light" pitchFamily="34" charset="0"/>
              </a:rPr>
              <a:t>KONDENZÁTNÍ </a:t>
            </a:r>
          </a:p>
          <a:p>
            <a:r>
              <a:rPr lang="cs-CZ" dirty="0">
                <a:latin typeface="Calibri Light" pitchFamily="34" charset="0"/>
                <a:cs typeface="Calibri Light" pitchFamily="34" charset="0"/>
              </a:rPr>
              <a:t>VANA</a:t>
            </a:r>
          </a:p>
        </p:txBody>
      </p:sp>
    </p:spTree>
    <p:extLst>
      <p:ext uri="{BB962C8B-B14F-4D97-AF65-F5344CB8AC3E}">
        <p14:creationId xmlns:p14="http://schemas.microsoft.com/office/powerpoint/2010/main" val="198417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53" presetClass="entr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53" presetClass="entr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53" presetClass="entr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53" presetClass="entr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0"/>
                            </p:stCondLst>
                            <p:childTnLst>
                              <p:par>
                                <p:cTn id="35" presetID="53" presetClass="entr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4000"/>
                            </p:stCondLst>
                            <p:childTnLst>
                              <p:par>
                                <p:cTn id="41" presetID="53" presetClass="entr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8000"/>
                            </p:stCondLst>
                            <p:childTnLst>
                              <p:par>
                                <p:cTn id="47" presetID="53" presetClass="entr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000"/>
                            </p:stCondLst>
                            <p:childTnLst>
                              <p:par>
                                <p:cTn id="53" presetID="53" presetClass="entr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3" grpId="0" animBg="1"/>
      <p:bldP spid="45" grpId="0" animBg="1"/>
      <p:bldP spid="47" grpId="0" animBg="1"/>
      <p:bldP spid="49" grpId="0" animBg="1"/>
      <p:bldP spid="51" grpId="0" animBg="1"/>
      <p:bldP spid="53" grpId="0" animBg="1"/>
      <p:bldP spid="61" grpId="0" animBg="1"/>
      <p:bldP spid="6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25F74B-A8AC-4ECC-A38E-0280F818E3B5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  <p:pic>
        <p:nvPicPr>
          <p:cNvPr id="21505" name="Picture 1" descr="C:\Users\KUBELKA\Desktop\Hlavičky-prezentace\PP-CZ-2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883920"/>
          </a:xfrm>
          <a:prstGeom prst="rect">
            <a:avLst/>
          </a:prstGeom>
          <a:noFill/>
        </p:spPr>
      </p:pic>
      <p:pic>
        <p:nvPicPr>
          <p:cNvPr id="10" name="Picture 1030" descr="Logo_white">
            <a:extLst>
              <a:ext uri="{FF2B5EF4-FFF2-40B4-BE49-F238E27FC236}">
                <a16:creationId xmlns:a16="http://schemas.microsoft.com/office/drawing/2014/main" id="{ECB3F221-4777-4881-976C-3976E79A5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760029" y="3287486"/>
            <a:ext cx="2209800" cy="52546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0B16076F-B6C8-4646-B575-56A138781E50}"/>
              </a:ext>
            </a:extLst>
          </p:cNvPr>
          <p:cNvSpPr txBox="1"/>
          <p:nvPr/>
        </p:nvSpPr>
        <p:spPr>
          <a:xfrm>
            <a:off x="3203848" y="6488113"/>
            <a:ext cx="324008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dirty="0" err="1">
                <a:solidFill>
                  <a:schemeClr val="bg1">
                    <a:lumMod val="75000"/>
                  </a:schemeClr>
                </a:solidFill>
                <a:latin typeface="Calibri Light" pitchFamily="34" charset="0"/>
                <a:cs typeface="Calibri Light" pitchFamily="34" charset="0"/>
              </a:rPr>
              <a:t>Elektrodesign</a:t>
            </a:r>
            <a:r>
              <a:rPr lang="cs-CZ" dirty="0">
                <a:solidFill>
                  <a:schemeClr val="bg1">
                    <a:lumMod val="75000"/>
                  </a:schemeClr>
                </a:solidFill>
                <a:latin typeface="Calibri Light" pitchFamily="34" charset="0"/>
                <a:cs typeface="Calibri Light" pitchFamily="34" charset="0"/>
              </a:rPr>
              <a:t> ventilátory s.r.o.</a:t>
            </a:r>
            <a:endParaRPr lang="en-US" dirty="0">
              <a:solidFill>
                <a:schemeClr val="bg1">
                  <a:lumMod val="75000"/>
                </a:schemeClr>
              </a:solidFill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14" name="Nadpis 1">
            <a:extLst>
              <a:ext uri="{FF2B5EF4-FFF2-40B4-BE49-F238E27FC236}">
                <a16:creationId xmlns:a16="http://schemas.microsoft.com/office/drawing/2014/main" id="{EFB6AF5F-C6BB-4D77-943E-E5A783A06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2536" y="1052736"/>
            <a:ext cx="9396537" cy="504825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2500" u="sng" dirty="0">
                <a:solidFill>
                  <a:srgbClr val="CC0000"/>
                </a:solidFill>
              </a:rPr>
              <a:t>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28005EB-325E-4A0C-B324-97886FB3E55B}"/>
              </a:ext>
            </a:extLst>
          </p:cNvPr>
          <p:cNvSpPr txBox="1"/>
          <p:nvPr/>
        </p:nvSpPr>
        <p:spPr>
          <a:xfrm>
            <a:off x="2195736" y="1988840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16" name="Zástupný symbol pro číslo snímku 3">
            <a:extLst>
              <a:ext uri="{FF2B5EF4-FFF2-40B4-BE49-F238E27FC236}">
                <a16:creationId xmlns:a16="http://schemas.microsoft.com/office/drawing/2014/main" id="{0B92045A-77AD-40DC-9C24-68C692BC94AA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A7F0F1A-3939-49B9-8F4D-FC38C01D8F05}" type="slidenum">
              <a:rPr lang="cs-CZ" smtClean="0"/>
              <a:pPr>
                <a:defRPr/>
              </a:pPr>
              <a:t>4</a:t>
            </a:fld>
            <a:endParaRPr lang="cs-CZ" dirty="0"/>
          </a:p>
        </p:txBody>
      </p:sp>
      <p:sp>
        <p:nvSpPr>
          <p:cNvPr id="17" name="AutoShape 12" descr="Výsledek obrázku pro filter">
            <a:extLst>
              <a:ext uri="{FF2B5EF4-FFF2-40B4-BE49-F238E27FC236}">
                <a16:creationId xmlns:a16="http://schemas.microsoft.com/office/drawing/2014/main" id="{2FE21915-014A-443F-83FF-A6E5CA9577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8" name="AutoShape 14" descr="Výsledek obrázku pro filter">
            <a:extLst>
              <a:ext uri="{FF2B5EF4-FFF2-40B4-BE49-F238E27FC236}">
                <a16:creationId xmlns:a16="http://schemas.microsoft.com/office/drawing/2014/main" id="{E27FEC2B-93FA-4ECC-AD82-1F6224ABBD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0" name="AutoShape 16" descr="Výsledek obrázku pro filter">
            <a:extLst>
              <a:ext uri="{FF2B5EF4-FFF2-40B4-BE49-F238E27FC236}">
                <a16:creationId xmlns:a16="http://schemas.microsoft.com/office/drawing/2014/main" id="{F29DA969-18E2-49AA-BE81-1803B7CF36E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7" name="Nadpis 1">
            <a:extLst>
              <a:ext uri="{FF2B5EF4-FFF2-40B4-BE49-F238E27FC236}">
                <a16:creationId xmlns:a16="http://schemas.microsoft.com/office/drawing/2014/main" id="{9FD5DD2D-D15D-425F-929B-1393A718F2F8}"/>
              </a:ext>
            </a:extLst>
          </p:cNvPr>
          <p:cNvSpPr txBox="1">
            <a:spLocks/>
          </p:cNvSpPr>
          <p:nvPr/>
        </p:nvSpPr>
        <p:spPr>
          <a:xfrm>
            <a:off x="-27588" y="982237"/>
            <a:ext cx="9396537" cy="504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2500" u="sng" dirty="0">
                <a:solidFill>
                  <a:srgbClr val="CC0000"/>
                </a:solidFill>
              </a:rPr>
              <a:t>Možnost oddělené montáže rozvaděče </a:t>
            </a:r>
            <a:r>
              <a:rPr lang="cs-CZ" altLang="cs-CZ" sz="2500" u="sng" dirty="0" err="1">
                <a:solidFill>
                  <a:srgbClr val="CC0000"/>
                </a:solidFill>
              </a:rPr>
              <a:t>MaR</a:t>
            </a:r>
            <a:r>
              <a:rPr lang="cs-CZ" altLang="cs-CZ" sz="2500" u="sng" dirty="0">
                <a:solidFill>
                  <a:srgbClr val="CC0000"/>
                </a:solidFill>
              </a:rPr>
              <a:t>  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8E006A1-3229-4031-A6FF-6F2E4F2CF3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1668728"/>
            <a:ext cx="5080410" cy="3237516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3B654AFF-97EF-4A7E-8AAF-0F3821D9BAC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95436" y="2182023"/>
            <a:ext cx="4773148" cy="357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1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25F74B-A8AC-4ECC-A38E-0280F818E3B5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  <p:pic>
        <p:nvPicPr>
          <p:cNvPr id="21505" name="Picture 1" descr="C:\Users\KUBELKA\Desktop\Hlavičky-prezentace\PP-CZ-2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883920"/>
          </a:xfrm>
          <a:prstGeom prst="rect">
            <a:avLst/>
          </a:prstGeom>
          <a:noFill/>
        </p:spPr>
      </p:pic>
      <p:pic>
        <p:nvPicPr>
          <p:cNvPr id="10" name="Picture 1030" descr="Logo_white">
            <a:extLst>
              <a:ext uri="{FF2B5EF4-FFF2-40B4-BE49-F238E27FC236}">
                <a16:creationId xmlns:a16="http://schemas.microsoft.com/office/drawing/2014/main" id="{ECB3F221-4777-4881-976C-3976E79A5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760029" y="3287486"/>
            <a:ext cx="2209800" cy="52546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0B16076F-B6C8-4646-B575-56A138781E50}"/>
              </a:ext>
            </a:extLst>
          </p:cNvPr>
          <p:cNvSpPr txBox="1"/>
          <p:nvPr/>
        </p:nvSpPr>
        <p:spPr>
          <a:xfrm>
            <a:off x="3213735" y="6488113"/>
            <a:ext cx="324008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dirty="0" err="1">
                <a:solidFill>
                  <a:schemeClr val="bg1">
                    <a:lumMod val="75000"/>
                  </a:schemeClr>
                </a:solidFill>
                <a:latin typeface="Calibri Light" pitchFamily="34" charset="0"/>
                <a:cs typeface="Calibri Light" pitchFamily="34" charset="0"/>
              </a:rPr>
              <a:t>Elektrodesign</a:t>
            </a:r>
            <a:r>
              <a:rPr lang="cs-CZ" dirty="0">
                <a:solidFill>
                  <a:schemeClr val="bg1">
                    <a:lumMod val="75000"/>
                  </a:schemeClr>
                </a:solidFill>
                <a:latin typeface="Calibri Light" pitchFamily="34" charset="0"/>
                <a:cs typeface="Calibri Light" pitchFamily="34" charset="0"/>
              </a:rPr>
              <a:t> ventilátory s.r.o.</a:t>
            </a:r>
            <a:endParaRPr lang="en-US" dirty="0">
              <a:solidFill>
                <a:schemeClr val="bg1">
                  <a:lumMod val="75000"/>
                </a:schemeClr>
              </a:solidFill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28005EB-325E-4A0C-B324-97886FB3E55B}"/>
              </a:ext>
            </a:extLst>
          </p:cNvPr>
          <p:cNvSpPr txBox="1"/>
          <p:nvPr/>
        </p:nvSpPr>
        <p:spPr>
          <a:xfrm>
            <a:off x="2195736" y="1988840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00F8A087-6AC5-4E97-AD1D-2F14E34BD11A}"/>
              </a:ext>
            </a:extLst>
          </p:cNvPr>
          <p:cNvSpPr txBox="1"/>
          <p:nvPr/>
        </p:nvSpPr>
        <p:spPr>
          <a:xfrm>
            <a:off x="86577" y="1685754"/>
            <a:ext cx="87183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latin typeface="Calibri Light" pitchFamily="34" charset="0"/>
              <a:cs typeface="Calibri Light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1800" dirty="0">
              <a:latin typeface="Calibri Light" pitchFamily="34" charset="0"/>
              <a:cs typeface="Calibri Light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dirty="0">
              <a:latin typeface="Calibri Light" pitchFamily="34" charset="0"/>
              <a:cs typeface="Calibri Light" pitchFamily="34" charset="0"/>
            </a:endParaRPr>
          </a:p>
          <a:p>
            <a:pPr lvl="2"/>
            <a:endParaRPr lang="cs-CZ" dirty="0">
              <a:latin typeface="Calibri Light" pitchFamily="34" charset="0"/>
              <a:cs typeface="Calibri Light" pitchFamily="34" charset="0"/>
            </a:endParaRPr>
          </a:p>
          <a:p>
            <a:pPr lvl="2"/>
            <a:endParaRPr lang="cs-CZ" dirty="0">
              <a:latin typeface="Calibri Light" pitchFamily="34" charset="0"/>
              <a:cs typeface="Calibri Light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dirty="0">
              <a:latin typeface="Calibri Light" pitchFamily="34" charset="0"/>
              <a:cs typeface="Calibri Light" pitchFamily="34" charset="0"/>
            </a:endParaRPr>
          </a:p>
          <a:p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7" name="Zástupný symbol pro číslo snímku 3">
            <a:extLst>
              <a:ext uri="{FF2B5EF4-FFF2-40B4-BE49-F238E27FC236}">
                <a16:creationId xmlns:a16="http://schemas.microsoft.com/office/drawing/2014/main" id="{B9845E76-6870-48FF-99F8-FE29797BBDCA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A7F0F1A-3939-49B9-8F4D-FC38C01D8F05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  <p:sp>
        <p:nvSpPr>
          <p:cNvPr id="19" name="AutoShape 12" descr="Výsledek obrázku pro filter">
            <a:extLst>
              <a:ext uri="{FF2B5EF4-FFF2-40B4-BE49-F238E27FC236}">
                <a16:creationId xmlns:a16="http://schemas.microsoft.com/office/drawing/2014/main" id="{BEC14A5B-D395-42A0-A164-1D8E2D4E92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0" name="AutoShape 14" descr="Výsledek obrázku pro filter">
            <a:extLst>
              <a:ext uri="{FF2B5EF4-FFF2-40B4-BE49-F238E27FC236}">
                <a16:creationId xmlns:a16="http://schemas.microsoft.com/office/drawing/2014/main" id="{A179E71B-E477-4CE0-B087-6EA3CB351FC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1" name="AutoShape 16" descr="Výsledek obrázku pro filter">
            <a:extLst>
              <a:ext uri="{FF2B5EF4-FFF2-40B4-BE49-F238E27FC236}">
                <a16:creationId xmlns:a16="http://schemas.microsoft.com/office/drawing/2014/main" id="{72639767-DEBD-4CE6-B6D2-3FFCD5379C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9" name="Podnadpis 2">
            <a:extLst>
              <a:ext uri="{FF2B5EF4-FFF2-40B4-BE49-F238E27FC236}">
                <a16:creationId xmlns:a16="http://schemas.microsoft.com/office/drawing/2014/main" id="{30658F13-5B16-4B82-A3F9-084FD154F58E}"/>
              </a:ext>
            </a:extLst>
          </p:cNvPr>
          <p:cNvSpPr txBox="1">
            <a:spLocks/>
          </p:cNvSpPr>
          <p:nvPr/>
        </p:nvSpPr>
        <p:spPr bwMode="auto">
          <a:xfrm>
            <a:off x="0" y="836612"/>
            <a:ext cx="8172400" cy="2960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cs-CZ"/>
            </a:defPPr>
            <a:lvl1pPr>
              <a:spcBef>
                <a:spcPct val="0"/>
              </a:spcBef>
              <a:buNone/>
              <a:defRPr sz="2800">
                <a:solidFill>
                  <a:srgbClr val="C00000"/>
                </a:solidFill>
                <a:latin typeface="Calibri Light" pitchFamily="34" charset="0"/>
                <a:ea typeface="+mj-ea"/>
                <a:cs typeface="+mj-cs"/>
              </a:defRPr>
            </a:lvl1pPr>
          </a:lstStyle>
          <a:p>
            <a:endParaRPr lang="cs-CZ" sz="2400" b="1" dirty="0"/>
          </a:p>
        </p:txBody>
      </p:sp>
      <p:pic>
        <p:nvPicPr>
          <p:cNvPr id="67" name="Picture 3">
            <a:extLst>
              <a:ext uri="{FF2B5EF4-FFF2-40B4-BE49-F238E27FC236}">
                <a16:creationId xmlns:a16="http://schemas.microsoft.com/office/drawing/2014/main" id="{BCE7E8B9-C8AB-400F-BED2-DD84C5BB6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19222" y="1408878"/>
            <a:ext cx="5285735" cy="4196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Zástupný symbol pro číslo snímku 3">
            <a:extLst>
              <a:ext uri="{FF2B5EF4-FFF2-40B4-BE49-F238E27FC236}">
                <a16:creationId xmlns:a16="http://schemas.microsoft.com/office/drawing/2014/main" id="{F26BDD97-EB61-41FE-ABD6-2BBEBB5AF12C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A7F0F1A-3939-49B9-8F4D-FC38C01D8F05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  <p:sp>
        <p:nvSpPr>
          <p:cNvPr id="71" name="AutoShape 12" descr="Výsledek obrázku pro filter">
            <a:extLst>
              <a:ext uri="{FF2B5EF4-FFF2-40B4-BE49-F238E27FC236}">
                <a16:creationId xmlns:a16="http://schemas.microsoft.com/office/drawing/2014/main" id="{F71BBAF7-F0C2-45BC-BEA4-0981CFB231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2" name="AutoShape 14" descr="Výsledek obrázku pro filter">
            <a:extLst>
              <a:ext uri="{FF2B5EF4-FFF2-40B4-BE49-F238E27FC236}">
                <a16:creationId xmlns:a16="http://schemas.microsoft.com/office/drawing/2014/main" id="{08D992D1-509B-4DA5-B140-B6382A8823B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3" name="AutoShape 16" descr="Výsledek obrázku pro filter">
            <a:extLst>
              <a:ext uri="{FF2B5EF4-FFF2-40B4-BE49-F238E27FC236}">
                <a16:creationId xmlns:a16="http://schemas.microsoft.com/office/drawing/2014/main" id="{C17122CA-3BBF-4E1C-BA61-A1784C57E34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cxnSp>
        <p:nvCxnSpPr>
          <p:cNvPr id="74" name="Přímá spojovací čára 17">
            <a:extLst>
              <a:ext uri="{FF2B5EF4-FFF2-40B4-BE49-F238E27FC236}">
                <a16:creationId xmlns:a16="http://schemas.microsoft.com/office/drawing/2014/main" id="{C7E4D388-8ED2-480E-9D2A-40721255E382}"/>
              </a:ext>
            </a:extLst>
          </p:cNvPr>
          <p:cNvCxnSpPr/>
          <p:nvPr/>
        </p:nvCxnSpPr>
        <p:spPr>
          <a:xfrm flipH="1">
            <a:off x="2020449" y="4464704"/>
            <a:ext cx="4176464" cy="0"/>
          </a:xfrm>
          <a:prstGeom prst="line">
            <a:avLst/>
          </a:prstGeom>
          <a:ln>
            <a:solidFill>
              <a:srgbClr val="C00000"/>
            </a:solidFill>
            <a:headEnd type="oval"/>
            <a:tailEnd type="non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5" name="TextovéPole 74">
            <a:extLst>
              <a:ext uri="{FF2B5EF4-FFF2-40B4-BE49-F238E27FC236}">
                <a16:creationId xmlns:a16="http://schemas.microsoft.com/office/drawing/2014/main" id="{1C02CAA1-C728-4FB1-905B-BC5332851BE6}"/>
              </a:ext>
            </a:extLst>
          </p:cNvPr>
          <p:cNvSpPr txBox="1"/>
          <p:nvPr/>
        </p:nvSpPr>
        <p:spPr>
          <a:xfrm>
            <a:off x="460375" y="4141538"/>
            <a:ext cx="3349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Calibri Light" pitchFamily="34" charset="0"/>
                <a:cs typeface="Calibri Light" pitchFamily="34" charset="0"/>
              </a:rPr>
              <a:t>REGULAČNÍ SYSTÉM KRYTÍ IP65 </a:t>
            </a:r>
          </a:p>
          <a:p>
            <a:r>
              <a:rPr lang="cs-CZ" dirty="0">
                <a:latin typeface="Calibri Light" pitchFamily="34" charset="0"/>
                <a:cs typeface="Calibri Light" pitchFamily="34" charset="0"/>
              </a:rPr>
              <a:t>+ VYTÁPĚNÝ ROZVADĚČ</a:t>
            </a:r>
          </a:p>
        </p:txBody>
      </p:sp>
      <p:sp>
        <p:nvSpPr>
          <p:cNvPr id="76" name="Elipsa 19">
            <a:extLst>
              <a:ext uri="{FF2B5EF4-FFF2-40B4-BE49-F238E27FC236}">
                <a16:creationId xmlns:a16="http://schemas.microsoft.com/office/drawing/2014/main" id="{A075D991-0093-4479-9469-A60999D826CC}"/>
              </a:ext>
            </a:extLst>
          </p:cNvPr>
          <p:cNvSpPr/>
          <p:nvPr/>
        </p:nvSpPr>
        <p:spPr>
          <a:xfrm>
            <a:off x="6052897" y="4320688"/>
            <a:ext cx="288032" cy="288032"/>
          </a:xfrm>
          <a:prstGeom prst="ellipse">
            <a:avLst/>
          </a:prstGeom>
          <a:ln>
            <a:solidFill>
              <a:srgbClr val="C00000"/>
            </a:solidFill>
            <a:headEnd type="oval"/>
            <a:tailEnd type="non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cxnSp>
        <p:nvCxnSpPr>
          <p:cNvPr id="77" name="Přímá spojovací čára 20">
            <a:extLst>
              <a:ext uri="{FF2B5EF4-FFF2-40B4-BE49-F238E27FC236}">
                <a16:creationId xmlns:a16="http://schemas.microsoft.com/office/drawing/2014/main" id="{310B58D0-6EF5-4FEE-8D42-6F42BE8D714A}"/>
              </a:ext>
            </a:extLst>
          </p:cNvPr>
          <p:cNvCxnSpPr/>
          <p:nvPr/>
        </p:nvCxnSpPr>
        <p:spPr>
          <a:xfrm flipH="1">
            <a:off x="1273629" y="1954510"/>
            <a:ext cx="5513834" cy="0"/>
          </a:xfrm>
          <a:prstGeom prst="line">
            <a:avLst/>
          </a:prstGeom>
          <a:ln>
            <a:solidFill>
              <a:srgbClr val="C00000"/>
            </a:solidFill>
            <a:headEnd type="oval"/>
            <a:tailEnd type="non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8" name="TextovéPole 77">
            <a:extLst>
              <a:ext uri="{FF2B5EF4-FFF2-40B4-BE49-F238E27FC236}">
                <a16:creationId xmlns:a16="http://schemas.microsoft.com/office/drawing/2014/main" id="{EA4E65C9-F51A-4BE9-B400-91FC625BDD0F}"/>
              </a:ext>
            </a:extLst>
          </p:cNvPr>
          <p:cNvSpPr txBox="1"/>
          <p:nvPr/>
        </p:nvSpPr>
        <p:spPr>
          <a:xfrm>
            <a:off x="1178379" y="1641078"/>
            <a:ext cx="4601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Calibri Light" pitchFamily="34" charset="0"/>
                <a:cs typeface="Calibri Light" pitchFamily="34" charset="0"/>
              </a:rPr>
              <a:t>PROSTORNÁ STŘECHA PRO PŘÍSTUP K SERVISU</a:t>
            </a:r>
          </a:p>
        </p:txBody>
      </p:sp>
      <p:sp>
        <p:nvSpPr>
          <p:cNvPr id="79" name="Elipsa 22">
            <a:extLst>
              <a:ext uri="{FF2B5EF4-FFF2-40B4-BE49-F238E27FC236}">
                <a16:creationId xmlns:a16="http://schemas.microsoft.com/office/drawing/2014/main" id="{4C66FEDD-9E6B-4B8E-8648-154640ECC91D}"/>
              </a:ext>
            </a:extLst>
          </p:cNvPr>
          <p:cNvSpPr/>
          <p:nvPr/>
        </p:nvSpPr>
        <p:spPr>
          <a:xfrm>
            <a:off x="6643447" y="1810494"/>
            <a:ext cx="288032" cy="288032"/>
          </a:xfrm>
          <a:prstGeom prst="ellipse">
            <a:avLst/>
          </a:prstGeom>
          <a:ln>
            <a:solidFill>
              <a:srgbClr val="C00000"/>
            </a:solidFill>
            <a:headEnd type="oval"/>
            <a:tailEnd type="non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cxnSp>
        <p:nvCxnSpPr>
          <p:cNvPr id="80" name="Přímá spojovací čára 23">
            <a:extLst>
              <a:ext uri="{FF2B5EF4-FFF2-40B4-BE49-F238E27FC236}">
                <a16:creationId xmlns:a16="http://schemas.microsoft.com/office/drawing/2014/main" id="{AEF4CB4C-D4C9-4B36-988A-031159D84FDE}"/>
              </a:ext>
            </a:extLst>
          </p:cNvPr>
          <p:cNvCxnSpPr/>
          <p:nvPr/>
        </p:nvCxnSpPr>
        <p:spPr>
          <a:xfrm flipH="1">
            <a:off x="892870" y="5442174"/>
            <a:ext cx="4176464" cy="0"/>
          </a:xfrm>
          <a:prstGeom prst="line">
            <a:avLst/>
          </a:prstGeom>
          <a:ln>
            <a:solidFill>
              <a:srgbClr val="C00000"/>
            </a:solidFill>
            <a:headEnd type="oval"/>
            <a:tailEnd type="non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1" name="TextovéPole 80">
            <a:extLst>
              <a:ext uri="{FF2B5EF4-FFF2-40B4-BE49-F238E27FC236}">
                <a16:creationId xmlns:a16="http://schemas.microsoft.com/office/drawing/2014/main" id="{132A6BFB-D1C2-42E7-BFA7-0B09299B4667}"/>
              </a:ext>
            </a:extLst>
          </p:cNvPr>
          <p:cNvSpPr txBox="1"/>
          <p:nvPr/>
        </p:nvSpPr>
        <p:spPr>
          <a:xfrm>
            <a:off x="748978" y="5128742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Calibri Light" pitchFamily="34" charset="0"/>
                <a:cs typeface="Calibri Light" pitchFamily="34" charset="0"/>
              </a:rPr>
              <a:t>TRANSPORTNÍ </a:t>
            </a:r>
          </a:p>
          <a:p>
            <a:r>
              <a:rPr lang="cs-CZ" dirty="0">
                <a:latin typeface="Calibri Light" pitchFamily="34" charset="0"/>
                <a:cs typeface="Calibri Light" pitchFamily="34" charset="0"/>
              </a:rPr>
              <a:t>PRVKY</a:t>
            </a:r>
          </a:p>
        </p:txBody>
      </p:sp>
      <p:sp>
        <p:nvSpPr>
          <p:cNvPr id="82" name="Elipsa 25">
            <a:extLst>
              <a:ext uri="{FF2B5EF4-FFF2-40B4-BE49-F238E27FC236}">
                <a16:creationId xmlns:a16="http://schemas.microsoft.com/office/drawing/2014/main" id="{9BCECABC-2F7E-44E9-9DBC-82479C425ED2}"/>
              </a:ext>
            </a:extLst>
          </p:cNvPr>
          <p:cNvSpPr/>
          <p:nvPr/>
        </p:nvSpPr>
        <p:spPr>
          <a:xfrm>
            <a:off x="4925318" y="5298158"/>
            <a:ext cx="288032" cy="288032"/>
          </a:xfrm>
          <a:prstGeom prst="ellipse">
            <a:avLst/>
          </a:prstGeom>
          <a:ln>
            <a:solidFill>
              <a:srgbClr val="C00000"/>
            </a:solidFill>
            <a:headEnd type="oval"/>
            <a:tailEnd type="non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cxnSp>
        <p:nvCxnSpPr>
          <p:cNvPr id="83" name="Přímá spojovací čára 26">
            <a:extLst>
              <a:ext uri="{FF2B5EF4-FFF2-40B4-BE49-F238E27FC236}">
                <a16:creationId xmlns:a16="http://schemas.microsoft.com/office/drawing/2014/main" id="{23459E73-E756-4631-8EAD-055C0D1E34D8}"/>
              </a:ext>
            </a:extLst>
          </p:cNvPr>
          <p:cNvCxnSpPr/>
          <p:nvPr/>
        </p:nvCxnSpPr>
        <p:spPr>
          <a:xfrm flipH="1">
            <a:off x="892629" y="3476625"/>
            <a:ext cx="2790241" cy="1"/>
          </a:xfrm>
          <a:prstGeom prst="line">
            <a:avLst/>
          </a:prstGeom>
          <a:ln>
            <a:solidFill>
              <a:srgbClr val="C00000"/>
            </a:solidFill>
            <a:headEnd type="oval"/>
            <a:tailEnd type="non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4" name="TextovéPole 83">
            <a:extLst>
              <a:ext uri="{FF2B5EF4-FFF2-40B4-BE49-F238E27FC236}">
                <a16:creationId xmlns:a16="http://schemas.microsoft.com/office/drawing/2014/main" id="{2297D237-9B04-4BDD-9805-79F9FFBAFDC1}"/>
              </a:ext>
            </a:extLst>
          </p:cNvPr>
          <p:cNvSpPr txBox="1"/>
          <p:nvPr/>
        </p:nvSpPr>
        <p:spPr>
          <a:xfrm>
            <a:off x="597354" y="3184128"/>
            <a:ext cx="2011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Calibri Light" pitchFamily="34" charset="0"/>
                <a:cs typeface="Calibri Light" pitchFamily="34" charset="0"/>
              </a:rPr>
              <a:t>IZOLOVANÉ</a:t>
            </a:r>
          </a:p>
          <a:p>
            <a:r>
              <a:rPr lang="cs-CZ" dirty="0">
                <a:latin typeface="Calibri Light" pitchFamily="34" charset="0"/>
                <a:cs typeface="Calibri Light" pitchFamily="34" charset="0"/>
              </a:rPr>
              <a:t>PROFILY</a:t>
            </a:r>
          </a:p>
        </p:txBody>
      </p:sp>
      <p:sp>
        <p:nvSpPr>
          <p:cNvPr id="85" name="Elipsa 28">
            <a:extLst>
              <a:ext uri="{FF2B5EF4-FFF2-40B4-BE49-F238E27FC236}">
                <a16:creationId xmlns:a16="http://schemas.microsoft.com/office/drawing/2014/main" id="{A44591AA-8695-425D-8CE2-4ABD85555F2D}"/>
              </a:ext>
            </a:extLst>
          </p:cNvPr>
          <p:cNvSpPr/>
          <p:nvPr/>
        </p:nvSpPr>
        <p:spPr>
          <a:xfrm>
            <a:off x="3538854" y="3332609"/>
            <a:ext cx="288032" cy="288032"/>
          </a:xfrm>
          <a:prstGeom prst="ellipse">
            <a:avLst/>
          </a:prstGeom>
          <a:ln>
            <a:solidFill>
              <a:srgbClr val="C00000"/>
            </a:solidFill>
            <a:headEnd type="oval"/>
            <a:tailEnd type="non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pic>
        <p:nvPicPr>
          <p:cNvPr id="86" name="Obrázek 85" descr="profil.png">
            <a:extLst>
              <a:ext uri="{FF2B5EF4-FFF2-40B4-BE49-F238E27FC236}">
                <a16:creationId xmlns:a16="http://schemas.microsoft.com/office/drawing/2014/main" id="{3C536351-9DBD-4589-B39E-24A00EF582A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768" t="14541" r="7722" b="5676"/>
          <a:stretch>
            <a:fillRect/>
          </a:stretch>
        </p:blipFill>
        <p:spPr>
          <a:xfrm>
            <a:off x="2223395" y="3263751"/>
            <a:ext cx="748649" cy="723900"/>
          </a:xfrm>
          <a:prstGeom prst="rect">
            <a:avLst/>
          </a:prstGeom>
        </p:spPr>
      </p:pic>
      <p:cxnSp>
        <p:nvCxnSpPr>
          <p:cNvPr id="87" name="Přímá spojovací čára 29">
            <a:extLst>
              <a:ext uri="{FF2B5EF4-FFF2-40B4-BE49-F238E27FC236}">
                <a16:creationId xmlns:a16="http://schemas.microsoft.com/office/drawing/2014/main" id="{C65BB78C-B070-415D-8461-F0121A95199D}"/>
              </a:ext>
            </a:extLst>
          </p:cNvPr>
          <p:cNvCxnSpPr/>
          <p:nvPr/>
        </p:nvCxnSpPr>
        <p:spPr>
          <a:xfrm flipH="1">
            <a:off x="1273629" y="2859385"/>
            <a:ext cx="4389884" cy="7640"/>
          </a:xfrm>
          <a:prstGeom prst="line">
            <a:avLst/>
          </a:prstGeom>
          <a:ln>
            <a:solidFill>
              <a:srgbClr val="C00000"/>
            </a:solidFill>
            <a:headEnd type="oval"/>
            <a:tailEnd type="non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8" name="TextovéPole 87">
            <a:extLst>
              <a:ext uri="{FF2B5EF4-FFF2-40B4-BE49-F238E27FC236}">
                <a16:creationId xmlns:a16="http://schemas.microsoft.com/office/drawing/2014/main" id="{E4490BF9-B766-4E39-AA3C-F7E3B7BD1B79}"/>
              </a:ext>
            </a:extLst>
          </p:cNvPr>
          <p:cNvSpPr txBox="1"/>
          <p:nvPr/>
        </p:nvSpPr>
        <p:spPr>
          <a:xfrm>
            <a:off x="1187904" y="2536428"/>
            <a:ext cx="4601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Calibri Light" pitchFamily="34" charset="0"/>
                <a:cs typeface="Calibri Light" pitchFamily="34" charset="0"/>
              </a:rPr>
              <a:t>POCHOZÍ STŘECHA </a:t>
            </a:r>
          </a:p>
        </p:txBody>
      </p:sp>
      <p:sp>
        <p:nvSpPr>
          <p:cNvPr id="89" name="Elipsa 31">
            <a:extLst>
              <a:ext uri="{FF2B5EF4-FFF2-40B4-BE49-F238E27FC236}">
                <a16:creationId xmlns:a16="http://schemas.microsoft.com/office/drawing/2014/main" id="{F4E77F6E-7F9C-481B-AE76-1068DBA91057}"/>
              </a:ext>
            </a:extLst>
          </p:cNvPr>
          <p:cNvSpPr/>
          <p:nvPr/>
        </p:nvSpPr>
        <p:spPr>
          <a:xfrm>
            <a:off x="5519497" y="2715369"/>
            <a:ext cx="288032" cy="288032"/>
          </a:xfrm>
          <a:prstGeom prst="ellipse">
            <a:avLst/>
          </a:prstGeom>
          <a:ln>
            <a:solidFill>
              <a:srgbClr val="C00000"/>
            </a:solidFill>
            <a:headEnd type="oval"/>
            <a:tailEnd type="non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90" name="Podnadpis 2">
            <a:extLst>
              <a:ext uri="{FF2B5EF4-FFF2-40B4-BE49-F238E27FC236}">
                <a16:creationId xmlns:a16="http://schemas.microsoft.com/office/drawing/2014/main" id="{66645278-67F4-4D45-923A-3EA768231E97}"/>
              </a:ext>
            </a:extLst>
          </p:cNvPr>
          <p:cNvSpPr txBox="1">
            <a:spLocks/>
          </p:cNvSpPr>
          <p:nvPr/>
        </p:nvSpPr>
        <p:spPr bwMode="auto">
          <a:xfrm>
            <a:off x="0" y="836612"/>
            <a:ext cx="8172400" cy="2960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cs-CZ"/>
            </a:defPPr>
            <a:lvl1pPr>
              <a:spcBef>
                <a:spcPct val="0"/>
              </a:spcBef>
              <a:buNone/>
              <a:defRPr sz="2800">
                <a:solidFill>
                  <a:srgbClr val="C00000"/>
                </a:solidFill>
                <a:latin typeface="Calibri Light" pitchFamily="34" charset="0"/>
                <a:ea typeface="+mj-ea"/>
                <a:cs typeface="+mj-cs"/>
              </a:defRPr>
            </a:lvl1pPr>
          </a:lstStyle>
          <a:p>
            <a:endParaRPr lang="cs-CZ" sz="2400" b="1" dirty="0"/>
          </a:p>
        </p:txBody>
      </p:sp>
      <p:sp>
        <p:nvSpPr>
          <p:cNvPr id="35" name="Nadpis 1">
            <a:extLst>
              <a:ext uri="{FF2B5EF4-FFF2-40B4-BE49-F238E27FC236}">
                <a16:creationId xmlns:a16="http://schemas.microsoft.com/office/drawing/2014/main" id="{8E7FCCC3-D474-4BB0-874E-DBEB5F90E12B}"/>
              </a:ext>
            </a:extLst>
          </p:cNvPr>
          <p:cNvSpPr txBox="1">
            <a:spLocks/>
          </p:cNvSpPr>
          <p:nvPr/>
        </p:nvSpPr>
        <p:spPr>
          <a:xfrm>
            <a:off x="-1" y="852239"/>
            <a:ext cx="9396537" cy="504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2500" u="sng" dirty="0" err="1">
                <a:solidFill>
                  <a:srgbClr val="CC0000"/>
                </a:solidFill>
              </a:rPr>
              <a:t>Duovent</a:t>
            </a:r>
            <a:r>
              <a:rPr lang="cs-CZ" altLang="cs-CZ" sz="2500" u="sng" dirty="0">
                <a:solidFill>
                  <a:srgbClr val="CC0000"/>
                </a:solidFill>
              </a:rPr>
              <a:t> </a:t>
            </a:r>
            <a:r>
              <a:rPr lang="cs-CZ" altLang="cs-CZ" sz="2500" u="sng" dirty="0" err="1">
                <a:solidFill>
                  <a:srgbClr val="CC0000"/>
                </a:solidFill>
              </a:rPr>
              <a:t>Compact</a:t>
            </a:r>
            <a:r>
              <a:rPr lang="cs-CZ" altLang="cs-CZ" sz="2500" u="sng" dirty="0">
                <a:solidFill>
                  <a:srgbClr val="CC0000"/>
                </a:solidFill>
              </a:rPr>
              <a:t> DV – venkovní provedení</a:t>
            </a:r>
          </a:p>
        </p:txBody>
      </p:sp>
    </p:spTree>
    <p:extLst>
      <p:ext uri="{BB962C8B-B14F-4D97-AF65-F5344CB8AC3E}">
        <p14:creationId xmlns:p14="http://schemas.microsoft.com/office/powerpoint/2010/main" val="171319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53" presetClass="entr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53" presetClass="entr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53" presetClass="entr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53" presetClass="entr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9" grpId="0" animBg="1"/>
      <p:bldP spid="82" grpId="0" animBg="1"/>
      <p:bldP spid="85" grpId="0" animBg="1"/>
      <p:bldP spid="8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25F74B-A8AC-4ECC-A38E-0280F818E3B5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  <p:pic>
        <p:nvPicPr>
          <p:cNvPr id="21505" name="Picture 1" descr="C:\Users\KUBELKA\Desktop\Hlavičky-prezentace\PP-CZ-2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883920"/>
          </a:xfrm>
          <a:prstGeom prst="rect">
            <a:avLst/>
          </a:prstGeom>
          <a:noFill/>
        </p:spPr>
      </p:pic>
      <p:pic>
        <p:nvPicPr>
          <p:cNvPr id="10" name="Picture 1030" descr="Logo_white">
            <a:extLst>
              <a:ext uri="{FF2B5EF4-FFF2-40B4-BE49-F238E27FC236}">
                <a16:creationId xmlns:a16="http://schemas.microsoft.com/office/drawing/2014/main" id="{ECB3F221-4777-4881-976C-3976E79A5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760029" y="3287486"/>
            <a:ext cx="2209800" cy="52546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0B16076F-B6C8-4646-B575-56A138781E50}"/>
              </a:ext>
            </a:extLst>
          </p:cNvPr>
          <p:cNvSpPr txBox="1"/>
          <p:nvPr/>
        </p:nvSpPr>
        <p:spPr>
          <a:xfrm>
            <a:off x="3213735" y="6488113"/>
            <a:ext cx="324008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dirty="0" err="1">
                <a:solidFill>
                  <a:schemeClr val="bg1">
                    <a:lumMod val="75000"/>
                  </a:schemeClr>
                </a:solidFill>
                <a:latin typeface="Calibri Light" pitchFamily="34" charset="0"/>
                <a:cs typeface="Calibri Light" pitchFamily="34" charset="0"/>
              </a:rPr>
              <a:t>Elektrodesign</a:t>
            </a:r>
            <a:r>
              <a:rPr lang="cs-CZ" dirty="0">
                <a:solidFill>
                  <a:schemeClr val="bg1">
                    <a:lumMod val="75000"/>
                  </a:schemeClr>
                </a:solidFill>
                <a:latin typeface="Calibri Light" pitchFamily="34" charset="0"/>
                <a:cs typeface="Calibri Light" pitchFamily="34" charset="0"/>
              </a:rPr>
              <a:t> ventilátory s.r.o.</a:t>
            </a:r>
            <a:endParaRPr lang="en-US" dirty="0">
              <a:solidFill>
                <a:schemeClr val="bg1">
                  <a:lumMod val="75000"/>
                </a:schemeClr>
              </a:solidFill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14" name="Nadpis 1">
            <a:extLst>
              <a:ext uri="{FF2B5EF4-FFF2-40B4-BE49-F238E27FC236}">
                <a16:creationId xmlns:a16="http://schemas.microsoft.com/office/drawing/2014/main" id="{EFB6AF5F-C6BB-4D77-943E-E5A783A06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2536" y="1052736"/>
            <a:ext cx="9396537" cy="504825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2500" u="sng" dirty="0">
                <a:solidFill>
                  <a:srgbClr val="CC0000"/>
                </a:solidFill>
              </a:rPr>
              <a:t>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28005EB-325E-4A0C-B324-97886FB3E55B}"/>
              </a:ext>
            </a:extLst>
          </p:cNvPr>
          <p:cNvSpPr txBox="1"/>
          <p:nvPr/>
        </p:nvSpPr>
        <p:spPr>
          <a:xfrm>
            <a:off x="2195736" y="1988840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16" name="Zástupný symbol pro číslo snímku 3">
            <a:extLst>
              <a:ext uri="{FF2B5EF4-FFF2-40B4-BE49-F238E27FC236}">
                <a16:creationId xmlns:a16="http://schemas.microsoft.com/office/drawing/2014/main" id="{0B92045A-77AD-40DC-9C24-68C692BC94AA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A7F0F1A-3939-49B9-8F4D-FC38C01D8F05}" type="slidenum">
              <a:rPr lang="cs-CZ" smtClean="0"/>
              <a:pPr>
                <a:defRPr/>
              </a:pPr>
              <a:t>6</a:t>
            </a:fld>
            <a:endParaRPr lang="cs-CZ" dirty="0"/>
          </a:p>
        </p:txBody>
      </p:sp>
      <p:sp>
        <p:nvSpPr>
          <p:cNvPr id="17" name="AutoShape 12" descr="Výsledek obrázku pro filter">
            <a:extLst>
              <a:ext uri="{FF2B5EF4-FFF2-40B4-BE49-F238E27FC236}">
                <a16:creationId xmlns:a16="http://schemas.microsoft.com/office/drawing/2014/main" id="{2FE21915-014A-443F-83FF-A6E5CA9577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8" name="AutoShape 14" descr="Výsledek obrázku pro filter">
            <a:extLst>
              <a:ext uri="{FF2B5EF4-FFF2-40B4-BE49-F238E27FC236}">
                <a16:creationId xmlns:a16="http://schemas.microsoft.com/office/drawing/2014/main" id="{E27FEC2B-93FA-4ECC-AD82-1F6224ABBD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0" name="AutoShape 16" descr="Výsledek obrázku pro filter">
            <a:extLst>
              <a:ext uri="{FF2B5EF4-FFF2-40B4-BE49-F238E27FC236}">
                <a16:creationId xmlns:a16="http://schemas.microsoft.com/office/drawing/2014/main" id="{F29DA969-18E2-49AA-BE81-1803B7CF36E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16C15CD-D565-4D93-B3D8-7CC59BD2AD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54" y="1344289"/>
            <a:ext cx="4950255" cy="2871966"/>
          </a:xfrm>
          <a:prstGeom prst="rect">
            <a:avLst/>
          </a:prstGeom>
        </p:spPr>
      </p:pic>
      <p:sp>
        <p:nvSpPr>
          <p:cNvPr id="27" name="Nadpis 1">
            <a:extLst>
              <a:ext uri="{FF2B5EF4-FFF2-40B4-BE49-F238E27FC236}">
                <a16:creationId xmlns:a16="http://schemas.microsoft.com/office/drawing/2014/main" id="{9FD5DD2D-D15D-425F-929B-1393A718F2F8}"/>
              </a:ext>
            </a:extLst>
          </p:cNvPr>
          <p:cNvSpPr txBox="1">
            <a:spLocks/>
          </p:cNvSpPr>
          <p:nvPr/>
        </p:nvSpPr>
        <p:spPr>
          <a:xfrm>
            <a:off x="-27588" y="982237"/>
            <a:ext cx="9396537" cy="504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2500" u="sng" dirty="0">
                <a:solidFill>
                  <a:srgbClr val="CC0000"/>
                </a:solidFill>
              </a:rPr>
              <a:t>Možnost výběru natočení hrdel  </a:t>
            </a:r>
          </a:p>
        </p:txBody>
      </p:sp>
      <p:pic>
        <p:nvPicPr>
          <p:cNvPr id="30" name="Obrázek 29">
            <a:extLst>
              <a:ext uri="{FF2B5EF4-FFF2-40B4-BE49-F238E27FC236}">
                <a16:creationId xmlns:a16="http://schemas.microsoft.com/office/drawing/2014/main" id="{828F5619-F28B-4737-81FA-02D3EE418CC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321" y="3130078"/>
            <a:ext cx="5397508" cy="303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94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25F74B-A8AC-4ECC-A38E-0280F818E3B5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  <p:pic>
        <p:nvPicPr>
          <p:cNvPr id="21505" name="Picture 1" descr="C:\Users\KUBELKA\Desktop\Hlavičky-prezentace\PP-CZ-2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883920"/>
          </a:xfrm>
          <a:prstGeom prst="rect">
            <a:avLst/>
          </a:prstGeom>
          <a:noFill/>
        </p:spPr>
      </p:pic>
      <p:pic>
        <p:nvPicPr>
          <p:cNvPr id="10" name="Picture 1030" descr="Logo_white">
            <a:extLst>
              <a:ext uri="{FF2B5EF4-FFF2-40B4-BE49-F238E27FC236}">
                <a16:creationId xmlns:a16="http://schemas.microsoft.com/office/drawing/2014/main" id="{ECB3F221-4777-4881-976C-3976E79A5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760029" y="3287486"/>
            <a:ext cx="2209800" cy="52546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0B16076F-B6C8-4646-B575-56A138781E50}"/>
              </a:ext>
            </a:extLst>
          </p:cNvPr>
          <p:cNvSpPr txBox="1"/>
          <p:nvPr/>
        </p:nvSpPr>
        <p:spPr>
          <a:xfrm>
            <a:off x="3213735" y="6488113"/>
            <a:ext cx="324008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dirty="0" err="1">
                <a:solidFill>
                  <a:schemeClr val="bg1">
                    <a:lumMod val="75000"/>
                  </a:schemeClr>
                </a:solidFill>
                <a:latin typeface="Calibri Light" pitchFamily="34" charset="0"/>
                <a:cs typeface="Calibri Light" pitchFamily="34" charset="0"/>
              </a:rPr>
              <a:t>Elektrodesign</a:t>
            </a:r>
            <a:r>
              <a:rPr lang="cs-CZ" dirty="0">
                <a:solidFill>
                  <a:schemeClr val="bg1">
                    <a:lumMod val="75000"/>
                  </a:schemeClr>
                </a:solidFill>
                <a:latin typeface="Calibri Light" pitchFamily="34" charset="0"/>
                <a:cs typeface="Calibri Light" pitchFamily="34" charset="0"/>
              </a:rPr>
              <a:t> ventilátory s.r.o.</a:t>
            </a:r>
            <a:endParaRPr lang="en-US" dirty="0">
              <a:solidFill>
                <a:schemeClr val="bg1">
                  <a:lumMod val="75000"/>
                </a:schemeClr>
              </a:solidFill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14" name="Nadpis 1">
            <a:extLst>
              <a:ext uri="{FF2B5EF4-FFF2-40B4-BE49-F238E27FC236}">
                <a16:creationId xmlns:a16="http://schemas.microsoft.com/office/drawing/2014/main" id="{EFB6AF5F-C6BB-4D77-943E-E5A783A06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2536" y="1052736"/>
            <a:ext cx="9396537" cy="504825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2500" u="sng" dirty="0">
                <a:solidFill>
                  <a:srgbClr val="CC0000"/>
                </a:solidFill>
              </a:rPr>
              <a:t>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28005EB-325E-4A0C-B324-97886FB3E55B}"/>
              </a:ext>
            </a:extLst>
          </p:cNvPr>
          <p:cNvSpPr txBox="1"/>
          <p:nvPr/>
        </p:nvSpPr>
        <p:spPr>
          <a:xfrm>
            <a:off x="2195736" y="1988840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16" name="Zástupný symbol pro číslo snímku 3">
            <a:extLst>
              <a:ext uri="{FF2B5EF4-FFF2-40B4-BE49-F238E27FC236}">
                <a16:creationId xmlns:a16="http://schemas.microsoft.com/office/drawing/2014/main" id="{0B92045A-77AD-40DC-9C24-68C692BC94AA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A7F0F1A-3939-49B9-8F4D-FC38C01D8F05}" type="slidenum">
              <a:rPr lang="cs-CZ" smtClean="0"/>
              <a:pPr>
                <a:defRPr/>
              </a:pPr>
              <a:t>7</a:t>
            </a:fld>
            <a:endParaRPr lang="cs-CZ" dirty="0"/>
          </a:p>
        </p:txBody>
      </p:sp>
      <p:sp>
        <p:nvSpPr>
          <p:cNvPr id="17" name="AutoShape 12" descr="Výsledek obrázku pro filter">
            <a:extLst>
              <a:ext uri="{FF2B5EF4-FFF2-40B4-BE49-F238E27FC236}">
                <a16:creationId xmlns:a16="http://schemas.microsoft.com/office/drawing/2014/main" id="{2FE21915-014A-443F-83FF-A6E5CA9577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8" name="AutoShape 14" descr="Výsledek obrázku pro filter">
            <a:extLst>
              <a:ext uri="{FF2B5EF4-FFF2-40B4-BE49-F238E27FC236}">
                <a16:creationId xmlns:a16="http://schemas.microsoft.com/office/drawing/2014/main" id="{E27FEC2B-93FA-4ECC-AD82-1F6224ABBD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0" name="AutoShape 16" descr="Výsledek obrázku pro filter">
            <a:extLst>
              <a:ext uri="{FF2B5EF4-FFF2-40B4-BE49-F238E27FC236}">
                <a16:creationId xmlns:a16="http://schemas.microsoft.com/office/drawing/2014/main" id="{F29DA969-18E2-49AA-BE81-1803B7CF36E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1" name="Obrázek 20">
            <a:extLst>
              <a:ext uri="{FF2B5EF4-FFF2-40B4-BE49-F238E27FC236}">
                <a16:creationId xmlns:a16="http://schemas.microsoft.com/office/drawing/2014/main" id="{ABC697C9-02B5-4BE5-A0F1-41C85C110ED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7475" r="42213" b="38325"/>
          <a:stretch/>
        </p:blipFill>
        <p:spPr>
          <a:xfrm>
            <a:off x="34485" y="1466459"/>
            <a:ext cx="5943904" cy="3631974"/>
          </a:xfrm>
          <a:prstGeom prst="rect">
            <a:avLst/>
          </a:prstGeom>
        </p:spPr>
      </p:pic>
      <p:sp>
        <p:nvSpPr>
          <p:cNvPr id="22" name="Obdélník 21">
            <a:extLst>
              <a:ext uri="{FF2B5EF4-FFF2-40B4-BE49-F238E27FC236}">
                <a16:creationId xmlns:a16="http://schemas.microsoft.com/office/drawing/2014/main" id="{B4B2DC98-AA3E-40AF-A521-DFB097928DBE}"/>
              </a:ext>
            </a:extLst>
          </p:cNvPr>
          <p:cNvSpPr/>
          <p:nvPr/>
        </p:nvSpPr>
        <p:spPr>
          <a:xfrm>
            <a:off x="720437" y="2253672"/>
            <a:ext cx="591128" cy="2853997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9C9CEC3D-0B97-4D2A-A224-6A5681FF57A2}"/>
              </a:ext>
            </a:extLst>
          </p:cNvPr>
          <p:cNvSpPr/>
          <p:nvPr/>
        </p:nvSpPr>
        <p:spPr>
          <a:xfrm>
            <a:off x="1320801" y="2253671"/>
            <a:ext cx="2743200" cy="2853997"/>
          </a:xfrm>
          <a:prstGeom prst="rect">
            <a:avLst/>
          </a:prstGeom>
          <a:solidFill>
            <a:srgbClr val="00B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bdélník 23">
            <a:extLst>
              <a:ext uri="{FF2B5EF4-FFF2-40B4-BE49-F238E27FC236}">
                <a16:creationId xmlns:a16="http://schemas.microsoft.com/office/drawing/2014/main" id="{8A62A986-65D8-485A-B741-34E9814839F8}"/>
              </a:ext>
            </a:extLst>
          </p:cNvPr>
          <p:cNvSpPr/>
          <p:nvPr/>
        </p:nvSpPr>
        <p:spPr>
          <a:xfrm>
            <a:off x="4073249" y="2253670"/>
            <a:ext cx="1625587" cy="2853997"/>
          </a:xfrm>
          <a:prstGeom prst="rect">
            <a:avLst/>
          </a:prstGeom>
          <a:solidFill>
            <a:srgbClr val="E6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Zástupný symbol pro obsah 2">
            <a:extLst>
              <a:ext uri="{FF2B5EF4-FFF2-40B4-BE49-F238E27FC236}">
                <a16:creationId xmlns:a16="http://schemas.microsoft.com/office/drawing/2014/main" id="{E3787EB6-E24E-4F9E-8F50-319546F47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9800" y="2253670"/>
            <a:ext cx="4145757" cy="345598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cs-CZ" sz="1800" dirty="0">
                <a:latin typeface="Calibri Light" pitchFamily="34" charset="0"/>
                <a:cs typeface="Calibri Light" pitchFamily="34" charset="0"/>
              </a:rPr>
              <a:t>3 převozní bloky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cs-CZ" sz="1800" dirty="0">
                <a:latin typeface="Calibri Light" pitchFamily="34" charset="0"/>
                <a:cs typeface="Calibri Light" pitchFamily="34" charset="0"/>
              </a:rPr>
              <a:t>snadná instalace </a:t>
            </a:r>
            <a:r>
              <a:rPr lang="cs-CZ" sz="1800" dirty="0" err="1">
                <a:latin typeface="Calibri Light" pitchFamily="34" charset="0"/>
                <a:cs typeface="Calibri Light" pitchFamily="34" charset="0"/>
              </a:rPr>
              <a:t>MaR</a:t>
            </a:r>
            <a:endParaRPr lang="cs-CZ" sz="1800" dirty="0">
              <a:latin typeface="Calibri Light" pitchFamily="34" charset="0"/>
              <a:cs typeface="Calibri Light" pitchFamily="34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cs-CZ" sz="1800" dirty="0">
              <a:latin typeface="Calibri Light" pitchFamily="34" charset="0"/>
              <a:cs typeface="Calibri Light" pitchFamily="34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endParaRPr lang="cs-CZ" sz="1800" dirty="0">
              <a:latin typeface="Calibri Light" pitchFamily="34" charset="0"/>
              <a:cs typeface="Calibri Light" pitchFamily="34" charset="0"/>
            </a:endParaRPr>
          </a:p>
        </p:txBody>
      </p:sp>
      <p:pic>
        <p:nvPicPr>
          <p:cNvPr id="26" name="Obrázek 25">
            <a:extLst>
              <a:ext uri="{FF2B5EF4-FFF2-40B4-BE49-F238E27FC236}">
                <a16:creationId xmlns:a16="http://schemas.microsoft.com/office/drawing/2014/main" id="{F392F6FA-7228-4578-8989-ED1E17BDB6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3996" y="3709036"/>
            <a:ext cx="3220004" cy="2312352"/>
          </a:xfrm>
          <a:prstGeom prst="rect">
            <a:avLst/>
          </a:prstGeom>
        </p:spPr>
      </p:pic>
      <p:sp>
        <p:nvSpPr>
          <p:cNvPr id="19" name="Nadpis 1">
            <a:extLst>
              <a:ext uri="{FF2B5EF4-FFF2-40B4-BE49-F238E27FC236}">
                <a16:creationId xmlns:a16="http://schemas.microsoft.com/office/drawing/2014/main" id="{1B747FDF-67F5-4FB1-8FEE-08D3F76032D7}"/>
              </a:ext>
            </a:extLst>
          </p:cNvPr>
          <p:cNvSpPr txBox="1">
            <a:spLocks/>
          </p:cNvSpPr>
          <p:nvPr/>
        </p:nvSpPr>
        <p:spPr>
          <a:xfrm>
            <a:off x="-1" y="852239"/>
            <a:ext cx="9396537" cy="504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2500" u="sng" dirty="0" err="1">
                <a:solidFill>
                  <a:srgbClr val="CC0000"/>
                </a:solidFill>
              </a:rPr>
              <a:t>Duovent</a:t>
            </a:r>
            <a:r>
              <a:rPr lang="cs-CZ" altLang="cs-CZ" sz="2500" u="sng" dirty="0">
                <a:solidFill>
                  <a:srgbClr val="CC0000"/>
                </a:solidFill>
              </a:rPr>
              <a:t> </a:t>
            </a:r>
            <a:r>
              <a:rPr lang="cs-CZ" altLang="cs-CZ" sz="2500" u="sng" dirty="0" err="1">
                <a:solidFill>
                  <a:srgbClr val="CC0000"/>
                </a:solidFill>
              </a:rPr>
              <a:t>Modular</a:t>
            </a:r>
            <a:r>
              <a:rPr lang="cs-CZ" altLang="cs-CZ" sz="2500" u="sng" dirty="0">
                <a:solidFill>
                  <a:srgbClr val="CC0000"/>
                </a:solidFill>
              </a:rPr>
              <a:t> DV </a:t>
            </a:r>
          </a:p>
        </p:txBody>
      </p:sp>
    </p:spTree>
    <p:extLst>
      <p:ext uri="{BB962C8B-B14F-4D97-AF65-F5344CB8AC3E}">
        <p14:creationId xmlns:p14="http://schemas.microsoft.com/office/powerpoint/2010/main" val="199944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25F74B-A8AC-4ECC-A38E-0280F818E3B5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  <p:pic>
        <p:nvPicPr>
          <p:cNvPr id="21505" name="Picture 1" descr="C:\Users\KUBELKA\Desktop\Hlavičky-prezentace\PP-CZ-2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883920"/>
          </a:xfrm>
          <a:prstGeom prst="rect">
            <a:avLst/>
          </a:prstGeom>
          <a:noFill/>
        </p:spPr>
      </p:pic>
      <p:pic>
        <p:nvPicPr>
          <p:cNvPr id="10" name="Picture 1030" descr="Logo_white">
            <a:extLst>
              <a:ext uri="{FF2B5EF4-FFF2-40B4-BE49-F238E27FC236}">
                <a16:creationId xmlns:a16="http://schemas.microsoft.com/office/drawing/2014/main" id="{ECB3F221-4777-4881-976C-3976E79A5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760029" y="3287486"/>
            <a:ext cx="2209800" cy="52546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0B16076F-B6C8-4646-B575-56A138781E50}"/>
              </a:ext>
            </a:extLst>
          </p:cNvPr>
          <p:cNvSpPr txBox="1"/>
          <p:nvPr/>
        </p:nvSpPr>
        <p:spPr>
          <a:xfrm>
            <a:off x="3213735" y="6488113"/>
            <a:ext cx="324008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dirty="0" err="1">
                <a:solidFill>
                  <a:schemeClr val="bg1">
                    <a:lumMod val="75000"/>
                  </a:schemeClr>
                </a:solidFill>
                <a:latin typeface="Calibri Light" pitchFamily="34" charset="0"/>
                <a:cs typeface="Calibri Light" pitchFamily="34" charset="0"/>
              </a:rPr>
              <a:t>Elektrodesign</a:t>
            </a:r>
            <a:r>
              <a:rPr lang="cs-CZ" dirty="0">
                <a:solidFill>
                  <a:schemeClr val="bg1">
                    <a:lumMod val="75000"/>
                  </a:schemeClr>
                </a:solidFill>
                <a:latin typeface="Calibri Light" pitchFamily="34" charset="0"/>
                <a:cs typeface="Calibri Light" pitchFamily="34" charset="0"/>
              </a:rPr>
              <a:t> ventilátory s.r.o.</a:t>
            </a:r>
            <a:endParaRPr lang="en-US" dirty="0">
              <a:solidFill>
                <a:schemeClr val="bg1">
                  <a:lumMod val="75000"/>
                </a:schemeClr>
              </a:solidFill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14" name="Nadpis 1">
            <a:extLst>
              <a:ext uri="{FF2B5EF4-FFF2-40B4-BE49-F238E27FC236}">
                <a16:creationId xmlns:a16="http://schemas.microsoft.com/office/drawing/2014/main" id="{EFB6AF5F-C6BB-4D77-943E-E5A783A06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2536" y="1052736"/>
            <a:ext cx="9396537" cy="504825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2500" u="sng" dirty="0">
                <a:solidFill>
                  <a:srgbClr val="CC0000"/>
                </a:solidFill>
              </a:rPr>
              <a:t>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28005EB-325E-4A0C-B324-97886FB3E55B}"/>
              </a:ext>
            </a:extLst>
          </p:cNvPr>
          <p:cNvSpPr txBox="1"/>
          <p:nvPr/>
        </p:nvSpPr>
        <p:spPr>
          <a:xfrm>
            <a:off x="2195736" y="1988840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16" name="Zástupný symbol pro číslo snímku 3">
            <a:extLst>
              <a:ext uri="{FF2B5EF4-FFF2-40B4-BE49-F238E27FC236}">
                <a16:creationId xmlns:a16="http://schemas.microsoft.com/office/drawing/2014/main" id="{0B92045A-77AD-40DC-9C24-68C692BC94AA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A7F0F1A-3939-49B9-8F4D-FC38C01D8F05}" type="slidenum">
              <a:rPr lang="cs-CZ" smtClean="0"/>
              <a:pPr>
                <a:defRPr/>
              </a:pPr>
              <a:t>8</a:t>
            </a:fld>
            <a:endParaRPr lang="cs-CZ" dirty="0"/>
          </a:p>
        </p:txBody>
      </p:sp>
      <p:sp>
        <p:nvSpPr>
          <p:cNvPr id="17" name="AutoShape 12" descr="Výsledek obrázku pro filter">
            <a:extLst>
              <a:ext uri="{FF2B5EF4-FFF2-40B4-BE49-F238E27FC236}">
                <a16:creationId xmlns:a16="http://schemas.microsoft.com/office/drawing/2014/main" id="{2FE21915-014A-443F-83FF-A6E5CA9577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8" name="AutoShape 14" descr="Výsledek obrázku pro filter">
            <a:extLst>
              <a:ext uri="{FF2B5EF4-FFF2-40B4-BE49-F238E27FC236}">
                <a16:creationId xmlns:a16="http://schemas.microsoft.com/office/drawing/2014/main" id="{E27FEC2B-93FA-4ECC-AD82-1F6224ABBD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0" name="AutoShape 16" descr="Výsledek obrázku pro filter">
            <a:extLst>
              <a:ext uri="{FF2B5EF4-FFF2-40B4-BE49-F238E27FC236}">
                <a16:creationId xmlns:a16="http://schemas.microsoft.com/office/drawing/2014/main" id="{F29DA969-18E2-49AA-BE81-1803B7CF36E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5" name="Zástupný symbol pro obsah 2">
            <a:extLst>
              <a:ext uri="{FF2B5EF4-FFF2-40B4-BE49-F238E27FC236}">
                <a16:creationId xmlns:a16="http://schemas.microsoft.com/office/drawing/2014/main" id="{E3787EB6-E24E-4F9E-8F50-319546F47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9800" y="2253670"/>
            <a:ext cx="4145757" cy="345598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Clr>
                <a:srgbClr val="C00000"/>
              </a:buClr>
              <a:buNone/>
            </a:pPr>
            <a:endParaRPr lang="cs-CZ" sz="1800" dirty="0">
              <a:latin typeface="Calibri Light" pitchFamily="34" charset="0"/>
              <a:cs typeface="Calibri Light" pitchFamily="34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endParaRPr lang="cs-CZ" sz="1800" dirty="0"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19" name="Nadpis 1">
            <a:extLst>
              <a:ext uri="{FF2B5EF4-FFF2-40B4-BE49-F238E27FC236}">
                <a16:creationId xmlns:a16="http://schemas.microsoft.com/office/drawing/2014/main" id="{1B747FDF-67F5-4FB1-8FEE-08D3F76032D7}"/>
              </a:ext>
            </a:extLst>
          </p:cNvPr>
          <p:cNvSpPr txBox="1">
            <a:spLocks/>
          </p:cNvSpPr>
          <p:nvPr/>
        </p:nvSpPr>
        <p:spPr>
          <a:xfrm>
            <a:off x="-1" y="852239"/>
            <a:ext cx="9396537" cy="504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2500" u="sng" dirty="0" err="1">
                <a:solidFill>
                  <a:srgbClr val="CC0000"/>
                </a:solidFill>
              </a:rPr>
              <a:t>Duovent</a:t>
            </a:r>
            <a:r>
              <a:rPr lang="cs-CZ" altLang="cs-CZ" sz="2500" u="sng" dirty="0">
                <a:solidFill>
                  <a:srgbClr val="CC0000"/>
                </a:solidFill>
              </a:rPr>
              <a:t> </a:t>
            </a:r>
            <a:r>
              <a:rPr lang="cs-CZ" altLang="cs-CZ" sz="2500" u="sng" dirty="0" err="1">
                <a:solidFill>
                  <a:srgbClr val="CC0000"/>
                </a:solidFill>
              </a:rPr>
              <a:t>Modular</a:t>
            </a:r>
            <a:r>
              <a:rPr lang="cs-CZ" altLang="cs-CZ" sz="2500" u="sng" dirty="0">
                <a:solidFill>
                  <a:srgbClr val="CC0000"/>
                </a:solidFill>
              </a:rPr>
              <a:t> DV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0632B93-FE19-40CB-8575-A21425BD7C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87" y="1366837"/>
            <a:ext cx="8963025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91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25F74B-A8AC-4ECC-A38E-0280F818E3B5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  <p:pic>
        <p:nvPicPr>
          <p:cNvPr id="21505" name="Picture 1" descr="C:\Users\KUBELKA\Desktop\Hlavičky-prezentace\PP-CZ-2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883920"/>
          </a:xfrm>
          <a:prstGeom prst="rect">
            <a:avLst/>
          </a:prstGeom>
          <a:noFill/>
        </p:spPr>
      </p:pic>
      <p:pic>
        <p:nvPicPr>
          <p:cNvPr id="10" name="Picture 1030" descr="Logo_white">
            <a:extLst>
              <a:ext uri="{FF2B5EF4-FFF2-40B4-BE49-F238E27FC236}">
                <a16:creationId xmlns:a16="http://schemas.microsoft.com/office/drawing/2014/main" id="{ECB3F221-4777-4881-976C-3976E79A5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760029" y="3287486"/>
            <a:ext cx="2209800" cy="52546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0B16076F-B6C8-4646-B575-56A138781E50}"/>
              </a:ext>
            </a:extLst>
          </p:cNvPr>
          <p:cNvSpPr txBox="1"/>
          <p:nvPr/>
        </p:nvSpPr>
        <p:spPr>
          <a:xfrm>
            <a:off x="3213735" y="6488113"/>
            <a:ext cx="324008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dirty="0" err="1">
                <a:solidFill>
                  <a:schemeClr val="bg1">
                    <a:lumMod val="75000"/>
                  </a:schemeClr>
                </a:solidFill>
                <a:latin typeface="Calibri Light" pitchFamily="34" charset="0"/>
                <a:cs typeface="Calibri Light" pitchFamily="34" charset="0"/>
              </a:rPr>
              <a:t>Elektrodesign</a:t>
            </a:r>
            <a:r>
              <a:rPr lang="cs-CZ" dirty="0">
                <a:solidFill>
                  <a:schemeClr val="bg1">
                    <a:lumMod val="75000"/>
                  </a:schemeClr>
                </a:solidFill>
                <a:latin typeface="Calibri Light" pitchFamily="34" charset="0"/>
                <a:cs typeface="Calibri Light" pitchFamily="34" charset="0"/>
              </a:rPr>
              <a:t> ventilátory s.r.o.</a:t>
            </a:r>
            <a:endParaRPr lang="en-US" dirty="0">
              <a:solidFill>
                <a:schemeClr val="bg1">
                  <a:lumMod val="75000"/>
                </a:schemeClr>
              </a:solidFill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14" name="Nadpis 1">
            <a:extLst>
              <a:ext uri="{FF2B5EF4-FFF2-40B4-BE49-F238E27FC236}">
                <a16:creationId xmlns:a16="http://schemas.microsoft.com/office/drawing/2014/main" id="{EFB6AF5F-C6BB-4D77-943E-E5A783A06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2536" y="1052736"/>
            <a:ext cx="9396537" cy="504825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2500" u="sng" dirty="0">
                <a:solidFill>
                  <a:srgbClr val="CC0000"/>
                </a:solidFill>
              </a:rPr>
              <a:t>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28005EB-325E-4A0C-B324-97886FB3E55B}"/>
              </a:ext>
            </a:extLst>
          </p:cNvPr>
          <p:cNvSpPr txBox="1"/>
          <p:nvPr/>
        </p:nvSpPr>
        <p:spPr>
          <a:xfrm>
            <a:off x="2195736" y="1988840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16" name="Zástupný symbol pro číslo snímku 3">
            <a:extLst>
              <a:ext uri="{FF2B5EF4-FFF2-40B4-BE49-F238E27FC236}">
                <a16:creationId xmlns:a16="http://schemas.microsoft.com/office/drawing/2014/main" id="{0B92045A-77AD-40DC-9C24-68C692BC94AA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A7F0F1A-3939-49B9-8F4D-FC38C01D8F05}" type="slidenum">
              <a:rPr lang="cs-CZ" smtClean="0"/>
              <a:pPr>
                <a:defRPr/>
              </a:pPr>
              <a:t>9</a:t>
            </a:fld>
            <a:endParaRPr lang="cs-CZ" dirty="0"/>
          </a:p>
        </p:txBody>
      </p:sp>
      <p:sp>
        <p:nvSpPr>
          <p:cNvPr id="17" name="AutoShape 12" descr="Výsledek obrázku pro filter">
            <a:extLst>
              <a:ext uri="{FF2B5EF4-FFF2-40B4-BE49-F238E27FC236}">
                <a16:creationId xmlns:a16="http://schemas.microsoft.com/office/drawing/2014/main" id="{2FE21915-014A-443F-83FF-A6E5CA9577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8" name="AutoShape 14" descr="Výsledek obrázku pro filter">
            <a:extLst>
              <a:ext uri="{FF2B5EF4-FFF2-40B4-BE49-F238E27FC236}">
                <a16:creationId xmlns:a16="http://schemas.microsoft.com/office/drawing/2014/main" id="{E27FEC2B-93FA-4ECC-AD82-1F6224ABBD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0" name="AutoShape 16" descr="Výsledek obrázku pro filter">
            <a:extLst>
              <a:ext uri="{FF2B5EF4-FFF2-40B4-BE49-F238E27FC236}">
                <a16:creationId xmlns:a16="http://schemas.microsoft.com/office/drawing/2014/main" id="{F29DA969-18E2-49AA-BE81-1803B7CF36E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5" name="Zástupný symbol pro obsah 2">
            <a:extLst>
              <a:ext uri="{FF2B5EF4-FFF2-40B4-BE49-F238E27FC236}">
                <a16:creationId xmlns:a16="http://schemas.microsoft.com/office/drawing/2014/main" id="{E3787EB6-E24E-4F9E-8F50-319546F47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9800" y="2253670"/>
            <a:ext cx="4145757" cy="345598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Clr>
                <a:srgbClr val="C00000"/>
              </a:buClr>
              <a:buNone/>
            </a:pPr>
            <a:endParaRPr lang="cs-CZ" sz="1800" dirty="0">
              <a:latin typeface="Calibri Light" pitchFamily="34" charset="0"/>
              <a:cs typeface="Calibri Light" pitchFamily="34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endParaRPr lang="cs-CZ" sz="1800" dirty="0"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19" name="Nadpis 1">
            <a:extLst>
              <a:ext uri="{FF2B5EF4-FFF2-40B4-BE49-F238E27FC236}">
                <a16:creationId xmlns:a16="http://schemas.microsoft.com/office/drawing/2014/main" id="{1B747FDF-67F5-4FB1-8FEE-08D3F76032D7}"/>
              </a:ext>
            </a:extLst>
          </p:cNvPr>
          <p:cNvSpPr txBox="1">
            <a:spLocks/>
          </p:cNvSpPr>
          <p:nvPr/>
        </p:nvSpPr>
        <p:spPr>
          <a:xfrm>
            <a:off x="-1" y="852239"/>
            <a:ext cx="9396537" cy="504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2500" u="sng" dirty="0" err="1">
                <a:solidFill>
                  <a:srgbClr val="CC0000"/>
                </a:solidFill>
              </a:rPr>
              <a:t>Duovent</a:t>
            </a:r>
            <a:r>
              <a:rPr lang="cs-CZ" altLang="cs-CZ" sz="2500" u="sng" dirty="0">
                <a:solidFill>
                  <a:srgbClr val="CC0000"/>
                </a:solidFill>
              </a:rPr>
              <a:t> </a:t>
            </a:r>
            <a:r>
              <a:rPr lang="cs-CZ" altLang="cs-CZ" sz="2500" u="sng" dirty="0" err="1">
                <a:solidFill>
                  <a:srgbClr val="CC0000"/>
                </a:solidFill>
              </a:rPr>
              <a:t>Modular</a:t>
            </a:r>
            <a:r>
              <a:rPr lang="cs-CZ" altLang="cs-CZ" sz="2500" u="sng" dirty="0">
                <a:solidFill>
                  <a:srgbClr val="CC0000"/>
                </a:solidFill>
              </a:rPr>
              <a:t> DV 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F252507-584B-4ED5-AAD2-C987E9C063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66916" y="2090191"/>
            <a:ext cx="3957527" cy="296814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AC56D4A-0E1A-4A54-AE23-B6419FFC2C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557" y="1591611"/>
            <a:ext cx="5276701" cy="395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51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4996</TotalTime>
  <Words>1093</Words>
  <Application>Microsoft Office PowerPoint</Application>
  <PresentationFormat>Předvádění na obrazovce (4:3)</PresentationFormat>
  <Paragraphs>389</Paragraphs>
  <Slides>29</Slides>
  <Notes>29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Wingdings</vt:lpstr>
      <vt:lpstr>Motiv sady Office</vt:lpstr>
      <vt:lpstr>Kompaktní větrací jednotky s rekuperací tepla pro komerční účely </vt:lpstr>
      <vt:lpstr>Modulové větrací jednotky s rekuperací tepla pro komerční účely </vt:lpstr>
      <vt:lpstr>Prezentace aplikace PowerPoint</vt:lpstr>
      <vt:lpstr> </vt:lpstr>
      <vt:lpstr>Prezentace aplikace PowerPoint</vt:lpstr>
      <vt:lpstr> </vt:lpstr>
      <vt:lpstr> </vt:lpstr>
      <vt:lpstr> </vt:lpstr>
      <vt:lpstr> </vt:lpstr>
      <vt:lpstr> </vt:lpstr>
      <vt:lpstr> </vt:lpstr>
      <vt:lpstr> </vt:lpstr>
      <vt:lpstr> </vt:lpstr>
      <vt:lpstr>  </vt:lpstr>
      <vt:lpstr> 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Prezentace aplikace PowerPoint</vt:lpstr>
      <vt:lpstr>Prezentace aplikace PowerPoint</vt:lpstr>
      <vt:lpstr>Prezentace aplikace PowerPoint</vt:lpstr>
    </vt:vector>
  </TitlesOfParts>
  <Company>EDV-rekuperace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Webinař_2021</dc:title>
  <dc:creator>jmervart@elektrodesign.cz</dc:creator>
  <cp:lastModifiedBy>Kopačková Dagmar - TZB-info</cp:lastModifiedBy>
  <cp:revision>335</cp:revision>
  <cp:lastPrinted>2018-06-04T12:22:19Z</cp:lastPrinted>
  <dcterms:created xsi:type="dcterms:W3CDTF">2011-08-23T08:41:56Z</dcterms:created>
  <dcterms:modified xsi:type="dcterms:W3CDTF">2021-07-13T14:58:29Z</dcterms:modified>
  <cp:category/>
</cp:coreProperties>
</file>