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7" r:id="rId4"/>
    <p:sldId id="265" r:id="rId5"/>
    <p:sldId id="268" r:id="rId6"/>
    <p:sldId id="266" r:id="rId7"/>
    <p:sldId id="269" r:id="rId8"/>
    <p:sldId id="270" r:id="rId9"/>
    <p:sldId id="263" r:id="rId10"/>
    <p:sldId id="262" r:id="rId11"/>
    <p:sldId id="259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C7C6-C4BC-4900-815D-A83F7CAC561C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03DD-DABD-48BF-868F-BFE37F506B2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C7C6-C4BC-4900-815D-A83F7CAC561C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03DD-DABD-48BF-868F-BFE37F506B2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C7C6-C4BC-4900-815D-A83F7CAC561C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03DD-DABD-48BF-868F-BFE37F506B2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C7C6-C4BC-4900-815D-A83F7CAC561C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03DD-DABD-48BF-868F-BFE37F506B2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C7C6-C4BC-4900-815D-A83F7CAC561C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03DD-DABD-48BF-868F-BFE37F506B2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C7C6-C4BC-4900-815D-A83F7CAC561C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03DD-DABD-48BF-868F-BFE37F506B2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C7C6-C4BC-4900-815D-A83F7CAC561C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03DD-DABD-48BF-868F-BFE37F506B2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C7C6-C4BC-4900-815D-A83F7CAC561C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03DD-DABD-48BF-868F-BFE37F506B2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C7C6-C4BC-4900-815D-A83F7CAC561C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03DD-DABD-48BF-868F-BFE37F506B29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C7C6-C4BC-4900-815D-A83F7CAC561C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03DD-DABD-48BF-868F-BFE37F506B2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FC7C6-C4BC-4900-815D-A83F7CAC561C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03DD-DABD-48BF-868F-BFE37F506B2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6CFC7C6-C4BC-4900-815D-A83F7CAC561C}" type="datetimeFigureOut">
              <a:rPr lang="cs-CZ" smtClean="0"/>
              <a:t>29.10.2024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9D403DD-DABD-48BF-868F-BFE37F506B29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Financování staveb SVJ a BD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819296"/>
          </a:xfrm>
        </p:spPr>
        <p:txBody>
          <a:bodyPr>
            <a:normAutofit fontScale="925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pPr algn="ctr"/>
            <a:r>
              <a:rPr lang="cs-CZ" sz="3200" b="1" dirty="0" smtClean="0"/>
              <a:t>Čerpání dotace NZÚ s kombinací bankovního úvěru a FO ke krytí investice </a:t>
            </a:r>
          </a:p>
          <a:p>
            <a:endParaRPr lang="cs-CZ" b="1" dirty="0"/>
          </a:p>
          <a:p>
            <a:r>
              <a:rPr lang="cs-CZ" sz="2800" b="1" dirty="0" smtClean="0"/>
              <a:t>A) Bankovní úvěry pro právnické osoby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B)  Dotace AIS NZÚ </a:t>
            </a:r>
            <a:r>
              <a:rPr lang="cs-CZ" b="1" dirty="0" err="1" smtClean="0">
                <a:solidFill>
                  <a:schemeClr val="tx1"/>
                </a:solidFill>
              </a:rPr>
              <a:t>HOUSEnerg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Modern.fondu</a:t>
            </a:r>
            <a:endParaRPr lang="cs-CZ" b="1" dirty="0" smtClean="0">
              <a:solidFill>
                <a:schemeClr val="tx1"/>
              </a:solidFill>
            </a:endParaRPr>
          </a:p>
          <a:p>
            <a:r>
              <a:rPr lang="cs-CZ" b="1" dirty="0" smtClean="0"/>
              <a:t>C)  Kombinace finančních </a:t>
            </a:r>
            <a:r>
              <a:rPr lang="cs-CZ" b="1" dirty="0" err="1" smtClean="0"/>
              <a:t>prostředků,využitelnost</a:t>
            </a:r>
            <a:endParaRPr lang="cs-CZ" b="1" dirty="0"/>
          </a:p>
          <a:p>
            <a:endParaRPr lang="cs-CZ" b="1" dirty="0" smtClean="0"/>
          </a:p>
          <a:p>
            <a:endParaRPr lang="cs-CZ" b="1" dirty="0"/>
          </a:p>
          <a:p>
            <a:r>
              <a:rPr lang="cs-CZ" sz="1600" dirty="0" smtClean="0"/>
              <a:t>TZB Konference   			 	       Praha ,  31. října  2024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47395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116632"/>
            <a:ext cx="7498080" cy="648072"/>
          </a:xfrm>
        </p:spPr>
        <p:txBody>
          <a:bodyPr>
            <a:normAutofit/>
          </a:bodyPr>
          <a:lstStyle/>
          <a:p>
            <a:r>
              <a:rPr lang="cs-CZ" sz="2800" dirty="0" smtClean="0"/>
              <a:t>SVJ  Naskové – Praha 5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692696"/>
            <a:ext cx="8100392" cy="614071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Zateplení obvodových stěn, podlah balkonů, stropu </a:t>
            </a:r>
            <a:r>
              <a:rPr lang="cs-CZ" sz="2400" dirty="0" err="1" smtClean="0"/>
              <a:t>interieru</a:t>
            </a:r>
            <a:r>
              <a:rPr lang="cs-CZ" sz="2400" dirty="0" smtClean="0"/>
              <a:t>, zateplení stropů v garážích, nové zábradlí, výměna okenních výplní ve 3 bytech, digitální ovládání zámku dveří, TV soustava externí stínící technika – rolety - jižní stěna domu</a:t>
            </a:r>
          </a:p>
          <a:p>
            <a:r>
              <a:rPr lang="cs-CZ" sz="2400" dirty="0" smtClean="0"/>
              <a:t>Počet BJ :  18    Zahájení stavby 7.2024 dokončení do11.2024</a:t>
            </a:r>
          </a:p>
          <a:p>
            <a:r>
              <a:rPr lang="cs-CZ" sz="2400" dirty="0" smtClean="0"/>
              <a:t> Výše investice : 9,5 </a:t>
            </a:r>
            <a:r>
              <a:rPr lang="cs-CZ" sz="2400" dirty="0" err="1" smtClean="0"/>
              <a:t>mil.Kč</a:t>
            </a:r>
            <a:r>
              <a:rPr lang="cs-CZ" sz="2400" dirty="0" smtClean="0"/>
              <a:t>   Úvěr : 8,0 </a:t>
            </a:r>
            <a:r>
              <a:rPr lang="cs-CZ" sz="2400" dirty="0" err="1" smtClean="0"/>
              <a:t>mil.Kč</a:t>
            </a:r>
            <a:r>
              <a:rPr lang="cs-CZ" sz="2400" dirty="0" smtClean="0"/>
              <a:t>   FO: 1,5 </a:t>
            </a:r>
            <a:r>
              <a:rPr lang="cs-CZ" sz="2400" dirty="0" err="1" smtClean="0"/>
              <a:t>mil.Kč</a:t>
            </a:r>
            <a:endParaRPr lang="cs-CZ" sz="2400" dirty="0" smtClean="0"/>
          </a:p>
          <a:p>
            <a:r>
              <a:rPr lang="cs-CZ" sz="2400" dirty="0" smtClean="0"/>
              <a:t>Výše dotace – záloha: 3,4 mil. Kč   Bonus : 1,2 </a:t>
            </a:r>
            <a:r>
              <a:rPr lang="cs-CZ" sz="2400" dirty="0" err="1" smtClean="0"/>
              <a:t>mil.Kč</a:t>
            </a:r>
            <a:r>
              <a:rPr lang="cs-CZ" sz="2400" dirty="0" smtClean="0"/>
              <a:t> důchod.</a:t>
            </a:r>
          </a:p>
          <a:p>
            <a:pPr marL="82296" indent="0">
              <a:buNone/>
            </a:pP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573016"/>
            <a:ext cx="662473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62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 Komplexní  </a:t>
            </a:r>
            <a:r>
              <a:rPr lang="cs-CZ" dirty="0" err="1" smtClean="0"/>
              <a:t>inženýring</a:t>
            </a:r>
            <a:r>
              <a:rPr lang="cs-CZ" dirty="0" smtClean="0"/>
              <a:t>  stavby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endParaRPr lang="cs-CZ" dirty="0" smtClean="0"/>
          </a:p>
          <a:p>
            <a:pPr marL="82296" indent="0" algn="ctr">
              <a:buNone/>
            </a:pPr>
            <a:r>
              <a:rPr lang="cs-CZ" dirty="0" smtClean="0"/>
              <a:t> </a:t>
            </a:r>
            <a:r>
              <a:rPr lang="cs-CZ" b="1" dirty="0" smtClean="0"/>
              <a:t>Ing.   Břetislav  Klíma</a:t>
            </a:r>
          </a:p>
          <a:p>
            <a:pPr marL="82296" indent="0" algn="ctr">
              <a:buNone/>
            </a:pPr>
            <a:r>
              <a:rPr lang="cs-CZ" dirty="0" smtClean="0"/>
              <a:t> telefon :  728  231  767</a:t>
            </a:r>
          </a:p>
          <a:p>
            <a:pPr marL="82296" indent="0" algn="ctr">
              <a:buNone/>
            </a:pPr>
            <a:r>
              <a:rPr lang="cs-CZ" dirty="0"/>
              <a:t>e</a:t>
            </a:r>
            <a:r>
              <a:rPr lang="cs-CZ" dirty="0" smtClean="0"/>
              <a:t>mail :  bretislav.klima@seznam.cz </a:t>
            </a:r>
          </a:p>
          <a:p>
            <a:pPr marL="82296" indent="0" algn="ctr">
              <a:buNone/>
            </a:pPr>
            <a:endParaRPr lang="cs-CZ" dirty="0"/>
          </a:p>
          <a:p>
            <a:pPr marL="82296" indent="0" algn="ctr">
              <a:buNone/>
            </a:pPr>
            <a:endParaRPr lang="cs-CZ" dirty="0" smtClean="0"/>
          </a:p>
          <a:p>
            <a:pPr marL="82296" indent="0" algn="ctr">
              <a:buNone/>
            </a:pPr>
            <a:r>
              <a:rPr lang="cs-CZ" b="1" i="1" dirty="0" smtClean="0"/>
              <a:t>Děkuji za pozornost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696348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Charakteristika bankovního úvěru pro SVJ a BD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4006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Bankovní úvěr pro právnické osoby SVJ a BD</a:t>
            </a:r>
          </a:p>
          <a:p>
            <a:r>
              <a:rPr lang="cs-CZ" sz="2400" dirty="0" smtClean="0"/>
              <a:t>Zajištění tvorbou FO , splátky do 85% z tvorby FO </a:t>
            </a:r>
            <a:r>
              <a:rPr lang="cs-CZ" sz="2400" dirty="0" err="1" smtClean="0"/>
              <a:t>měs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Zápis – schválení oprav a bankovního úvěru (parametry)</a:t>
            </a:r>
          </a:p>
          <a:p>
            <a:r>
              <a:rPr lang="cs-CZ" sz="2400" dirty="0"/>
              <a:t>Ú</a:t>
            </a:r>
            <a:r>
              <a:rPr lang="cs-CZ" sz="2400" dirty="0" smtClean="0"/>
              <a:t>četní výkazy žadatele , identifikace , kopie osobních dokladů statutárů výboru / představenstva,  </a:t>
            </a:r>
            <a:r>
              <a:rPr lang="cs-CZ" sz="2400" dirty="0" err="1" smtClean="0"/>
              <a:t>dozajištění</a:t>
            </a:r>
            <a:endParaRPr lang="cs-CZ" sz="24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717032"/>
            <a:ext cx="723629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69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8172400" cy="1143000"/>
          </a:xfrm>
        </p:spPr>
        <p:txBody>
          <a:bodyPr>
            <a:normAutofit/>
          </a:bodyPr>
          <a:lstStyle/>
          <a:p>
            <a:r>
              <a:rPr lang="cs-CZ" sz="3200" dirty="0"/>
              <a:t> </a:t>
            </a:r>
            <a:r>
              <a:rPr lang="cs-CZ" sz="3200" dirty="0" smtClean="0"/>
              <a:t>Čerpání úvěrových prostředků :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4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cs-CZ" sz="2400" dirty="0" smtClean="0"/>
          </a:p>
          <a:p>
            <a:r>
              <a:rPr lang="cs-CZ" sz="2400" dirty="0" smtClean="0"/>
              <a:t>K čerpání úvěru doložit </a:t>
            </a:r>
            <a:r>
              <a:rPr lang="cs-CZ" sz="2400" dirty="0" err="1" smtClean="0"/>
              <a:t>SoD</a:t>
            </a:r>
            <a:endParaRPr lang="cs-CZ" sz="2400" dirty="0"/>
          </a:p>
          <a:p>
            <a:pPr marL="82296" indent="0">
              <a:buNone/>
            </a:pPr>
            <a:r>
              <a:rPr lang="cs-CZ" sz="2400" dirty="0" smtClean="0"/>
              <a:t>   </a:t>
            </a:r>
            <a:r>
              <a:rPr lang="cs-CZ" sz="2400" dirty="0"/>
              <a:t> </a:t>
            </a:r>
            <a:r>
              <a:rPr lang="cs-CZ" sz="2400" dirty="0" smtClean="0"/>
              <a:t>dodavatele, stavební povolení</a:t>
            </a:r>
          </a:p>
          <a:p>
            <a:r>
              <a:rPr lang="cs-CZ" sz="2400" dirty="0" smtClean="0"/>
              <a:t>Čerpaní úvěru s převodním </a:t>
            </a:r>
          </a:p>
          <a:p>
            <a:pPr marL="82296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příkazem a fakturou (i zálohy)</a:t>
            </a:r>
          </a:p>
          <a:p>
            <a:r>
              <a:rPr lang="cs-CZ" sz="2400" dirty="0" smtClean="0"/>
              <a:t>Přílohou fa.je položkový soupis</a:t>
            </a:r>
          </a:p>
          <a:p>
            <a:r>
              <a:rPr lang="cs-CZ" sz="2400" dirty="0" smtClean="0"/>
              <a:t>Ukončení čerpání úvěru </a:t>
            </a:r>
          </a:p>
          <a:p>
            <a:pPr marL="82296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protokolem z předání stavby</a:t>
            </a:r>
          </a:p>
          <a:p>
            <a:pPr marL="82296" indent="0">
              <a:buNone/>
            </a:pPr>
            <a:r>
              <a:rPr lang="cs-CZ" sz="2400" dirty="0" smtClean="0"/>
              <a:t>   nebo kolaudačním souhlasem</a:t>
            </a:r>
          </a:p>
          <a:p>
            <a:pPr marL="82296" indent="0">
              <a:buNone/>
            </a:pPr>
            <a:endParaRPr lang="cs-CZ" sz="2400" dirty="0" smtClean="0"/>
          </a:p>
          <a:p>
            <a:pPr marL="82296" indent="0">
              <a:buNone/>
            </a:pPr>
            <a:r>
              <a:rPr lang="cs-CZ" sz="2400" dirty="0" smtClean="0"/>
              <a:t>Nedočerpání úvěru na základě</a:t>
            </a:r>
          </a:p>
          <a:p>
            <a:pPr marL="82296" indent="0">
              <a:buNone/>
            </a:pPr>
            <a:r>
              <a:rPr lang="cs-CZ" sz="2400" dirty="0"/>
              <a:t>p</a:t>
            </a:r>
            <a:r>
              <a:rPr lang="cs-CZ" sz="2400" dirty="0" smtClean="0"/>
              <a:t>ožadavku klienta - dopisem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3438" y="2317441"/>
            <a:ext cx="5733256" cy="334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17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92888" cy="778098"/>
          </a:xfrm>
        </p:spPr>
        <p:txBody>
          <a:bodyPr>
            <a:normAutofit/>
          </a:bodyPr>
          <a:lstStyle/>
          <a:p>
            <a:r>
              <a:rPr lang="cs-CZ" sz="3200" dirty="0"/>
              <a:t>A</a:t>
            </a:r>
            <a:r>
              <a:rPr lang="cs-CZ" sz="3200" dirty="0" smtClean="0"/>
              <a:t>)   Bankovní úvěr  –  podmínky,  možnosti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61662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Pro právnické osoby</a:t>
            </a:r>
            <a:r>
              <a:rPr lang="cs-CZ" sz="2400" dirty="0"/>
              <a:t> </a:t>
            </a:r>
            <a:r>
              <a:rPr lang="cs-CZ" sz="2400" dirty="0" smtClean="0"/>
              <a:t>, úvěr  až na 35 let ,  úhrady z FO</a:t>
            </a:r>
          </a:p>
          <a:p>
            <a:r>
              <a:rPr lang="cs-CZ" sz="2400" dirty="0" smtClean="0"/>
              <a:t>Bez dalšího zajištění úvěru  (400 - 700 tis. na </a:t>
            </a:r>
            <a:r>
              <a:rPr lang="cs-CZ" sz="2400" dirty="0" err="1" smtClean="0"/>
              <a:t>byt.jedn</a:t>
            </a:r>
            <a:r>
              <a:rPr lang="cs-CZ" sz="2400" dirty="0" smtClean="0"/>
              <a:t>.)</a:t>
            </a:r>
            <a:endParaRPr lang="cs-CZ" sz="2600" dirty="0" smtClean="0"/>
          </a:p>
          <a:p>
            <a:r>
              <a:rPr lang="cs-CZ" sz="2400" dirty="0" smtClean="0"/>
              <a:t>Výše žádaného úvěru, </a:t>
            </a:r>
            <a:r>
              <a:rPr lang="cs-CZ" sz="2400" dirty="0"/>
              <a:t> </a:t>
            </a:r>
            <a:r>
              <a:rPr lang="cs-CZ" sz="2400" dirty="0" smtClean="0"/>
              <a:t>měsíční splátka , počet splátek</a:t>
            </a:r>
          </a:p>
          <a:p>
            <a:r>
              <a:rPr lang="cs-CZ" sz="2400" dirty="0" smtClean="0"/>
              <a:t>Úroková sazba v % </a:t>
            </a:r>
            <a:r>
              <a:rPr lang="cs-CZ" sz="2400" dirty="0" err="1" smtClean="0"/>
              <a:t>p.a</a:t>
            </a:r>
            <a:r>
              <a:rPr lang="cs-CZ" sz="2400" dirty="0" smtClean="0"/>
              <a:t>.  pro první období fixace sazby</a:t>
            </a:r>
          </a:p>
          <a:p>
            <a:pPr marL="82296" indent="0">
              <a:buNone/>
            </a:pPr>
            <a:endParaRPr lang="cs-CZ" sz="2400" dirty="0" smtClean="0"/>
          </a:p>
          <a:p>
            <a:pPr marL="82296" indent="0">
              <a:buNone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24944"/>
            <a:ext cx="8100392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16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92888" cy="778098"/>
          </a:xfrm>
        </p:spPr>
        <p:txBody>
          <a:bodyPr>
            <a:normAutofit/>
          </a:bodyPr>
          <a:lstStyle/>
          <a:p>
            <a:r>
              <a:rPr lang="cs-CZ" sz="3200" dirty="0"/>
              <a:t> </a:t>
            </a:r>
            <a:r>
              <a:rPr lang="cs-CZ" sz="3200" dirty="0" smtClean="0"/>
              <a:t>Bankovní úvěr – podmínky, možnosti – Výhled : 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61662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Poplatky – zpracování  žádosti, vedení účtu, </a:t>
            </a:r>
            <a:r>
              <a:rPr lang="cs-CZ" sz="2400" dirty="0"/>
              <a:t> </a:t>
            </a:r>
            <a:r>
              <a:rPr lang="cs-CZ" sz="2400" dirty="0" smtClean="0"/>
              <a:t>vinkulace</a:t>
            </a:r>
          </a:p>
          <a:p>
            <a:r>
              <a:rPr lang="cs-CZ" sz="2400" dirty="0" smtClean="0"/>
              <a:t>Podmínky  pro předčasné splácení úvěru (výroční den,</a:t>
            </a:r>
          </a:p>
          <a:p>
            <a:pPr marL="82296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splátka z dotace NZÚ, </a:t>
            </a:r>
            <a:r>
              <a:rPr lang="cs-CZ" sz="2400" dirty="0" smtClean="0"/>
              <a:t> nelze tzv. </a:t>
            </a:r>
            <a:r>
              <a:rPr lang="cs-CZ" sz="2400" dirty="0" err="1" smtClean="0"/>
              <a:t>přeúvěrování</a:t>
            </a:r>
            <a:r>
              <a:rPr lang="cs-CZ" sz="2400" dirty="0" smtClean="0"/>
              <a:t> )</a:t>
            </a:r>
            <a:endParaRPr lang="cs-CZ" sz="2400" dirty="0" smtClean="0"/>
          </a:p>
          <a:p>
            <a:r>
              <a:rPr lang="cs-CZ" sz="2400" dirty="0" smtClean="0"/>
              <a:t>Úroky  3,5-4,0% </a:t>
            </a:r>
            <a:r>
              <a:rPr lang="cs-CZ" sz="2400" dirty="0" err="1" smtClean="0"/>
              <a:t>p.a</a:t>
            </a:r>
            <a:r>
              <a:rPr lang="cs-CZ" sz="2400" dirty="0" smtClean="0"/>
              <a:t>.  3Y fix  ;   3,8 – 4,17% </a:t>
            </a:r>
            <a:r>
              <a:rPr lang="cs-CZ" sz="2400" dirty="0" err="1" smtClean="0"/>
              <a:t>p.a</a:t>
            </a:r>
            <a:r>
              <a:rPr lang="cs-CZ" sz="2400" dirty="0" smtClean="0"/>
              <a:t>.  10Y fix </a:t>
            </a:r>
          </a:p>
          <a:p>
            <a:r>
              <a:rPr lang="cs-CZ" sz="2400" dirty="0" smtClean="0"/>
              <a:t>Poplatek za úplné vyrovnání úvěru – banky nezavedou </a:t>
            </a:r>
          </a:p>
          <a:p>
            <a:pPr marL="82296" indent="0">
              <a:buNone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84984"/>
            <a:ext cx="810039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87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92888" cy="792088"/>
          </a:xfrm>
        </p:spPr>
        <p:txBody>
          <a:bodyPr>
            <a:normAutofit/>
          </a:bodyPr>
          <a:lstStyle/>
          <a:p>
            <a:r>
              <a:rPr lang="cs-CZ" sz="3200" dirty="0"/>
              <a:t>B</a:t>
            </a:r>
            <a:r>
              <a:rPr lang="cs-CZ" sz="3200" dirty="0" smtClean="0"/>
              <a:t> ) Dotační program – součást </a:t>
            </a:r>
            <a:r>
              <a:rPr lang="cs-CZ" sz="3200" dirty="0" err="1" smtClean="0"/>
              <a:t>finanancování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908720"/>
            <a:ext cx="7890080" cy="576064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Pro bytové domy – SFŽP AIS NZÚ </a:t>
            </a:r>
            <a:r>
              <a:rPr lang="cs-CZ" sz="2400" dirty="0" err="1" smtClean="0"/>
              <a:t>HOUSEnerg</a:t>
            </a:r>
            <a:r>
              <a:rPr lang="cs-CZ" sz="2400" dirty="0" smtClean="0"/>
              <a:t> Modern.fo.</a:t>
            </a:r>
          </a:p>
          <a:p>
            <a:r>
              <a:rPr lang="cs-CZ" sz="2400" dirty="0" smtClean="0"/>
              <a:t>Dotace až 50% z realizačních nákladů, resp. dle sazeb na m2 opatření (  A - střecha, obvodové stěny, výplně, interiéry )</a:t>
            </a:r>
          </a:p>
          <a:p>
            <a:r>
              <a:rPr lang="cs-CZ" sz="2400" dirty="0" smtClean="0"/>
              <a:t>Schválená žádost – výplata jako záloha nebo po dokončení</a:t>
            </a:r>
          </a:p>
          <a:p>
            <a:r>
              <a:rPr lang="cs-CZ" sz="2400" dirty="0" smtClean="0"/>
              <a:t>Bonusy – zejména nízkopříjmové domácnosti a ZTP3</a:t>
            </a:r>
          </a:p>
          <a:p>
            <a:pPr marL="82296" indent="0">
              <a:buNone/>
            </a:pPr>
            <a:endParaRPr lang="cs-CZ" sz="2400" dirty="0" smtClean="0"/>
          </a:p>
          <a:p>
            <a:pPr marL="82296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40968"/>
            <a:ext cx="8100392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8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16632"/>
            <a:ext cx="7890080" cy="655272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Dokumentace : PENB, EH, </a:t>
            </a:r>
            <a:r>
              <a:rPr lang="cs-CZ" sz="2400" dirty="0" err="1" smtClean="0"/>
              <a:t>PDs</a:t>
            </a:r>
            <a:r>
              <a:rPr lang="cs-CZ" sz="2400" dirty="0" smtClean="0"/>
              <a:t> podle podmínek programu,  rozšířená dokumentace o výpočty a výkresy  k opatření</a:t>
            </a:r>
          </a:p>
          <a:p>
            <a:r>
              <a:rPr lang="cs-CZ" sz="2400" dirty="0" smtClean="0"/>
              <a:t>Výběrová řízení na dodavatele stavby a  TDS – ČKAIT</a:t>
            </a:r>
          </a:p>
          <a:p>
            <a:r>
              <a:rPr lang="cs-CZ" sz="2400" dirty="0" smtClean="0"/>
              <a:t>Fotodokumentace z realizované stavby pro dokladování v rámci Závěrečné zprávy technického </a:t>
            </a:r>
            <a:r>
              <a:rPr lang="cs-CZ" sz="2400" dirty="0" err="1" smtClean="0"/>
              <a:t>dozora</a:t>
            </a:r>
            <a:r>
              <a:rPr lang="cs-CZ" sz="2400" dirty="0" smtClean="0"/>
              <a:t> stavebníka</a:t>
            </a:r>
          </a:p>
          <a:p>
            <a:r>
              <a:rPr lang="cs-CZ" sz="2400" dirty="0" smtClean="0"/>
              <a:t>Dvojí kontrola žadatelů bonusu dle kap.4.4.4. </a:t>
            </a:r>
            <a:r>
              <a:rPr lang="cs-CZ" sz="2400" dirty="0" err="1" smtClean="0"/>
              <a:t>Závaz.pokynů</a:t>
            </a:r>
            <a:endParaRPr lang="cs-CZ" sz="2400" dirty="0" smtClean="0"/>
          </a:p>
          <a:p>
            <a:endParaRPr lang="cs-CZ" sz="2400" dirty="0" smtClean="0"/>
          </a:p>
          <a:p>
            <a:pPr marL="82296" indent="0">
              <a:buNone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40968"/>
            <a:ext cx="8100392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15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92888" cy="57606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C) Kombinace finančních prostředků NZÚ, FO,ÚVĚR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692696"/>
            <a:ext cx="7890080" cy="597666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400" dirty="0" smtClean="0"/>
              <a:t>V praxi uplatněné dva postupy krytí investice </a:t>
            </a:r>
            <a:r>
              <a:rPr lang="cs-CZ" sz="2400" dirty="0" err="1" smtClean="0"/>
              <a:t>fin.prostředky</a:t>
            </a:r>
            <a:r>
              <a:rPr lang="cs-CZ" sz="2400" dirty="0" smtClean="0"/>
              <a:t>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Projekt – Žádost NZÚ – Úvěr – FO – VŘ GDS – Schválení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Projekt – VŘ GDS– Schválení </a:t>
            </a:r>
            <a:r>
              <a:rPr lang="cs-CZ" sz="2400" dirty="0" err="1" smtClean="0"/>
              <a:t>GDS,Úvěru,FO</a:t>
            </a:r>
            <a:r>
              <a:rPr lang="cs-CZ" sz="2400" dirty="0" smtClean="0"/>
              <a:t>, Žádosti NZÚ</a:t>
            </a:r>
          </a:p>
          <a:p>
            <a:pPr marL="82296" indent="0">
              <a:buNone/>
            </a:pPr>
            <a:endParaRPr lang="cs-CZ" sz="2400" dirty="0"/>
          </a:p>
          <a:p>
            <a:pPr marL="82296" indent="0">
              <a:buNone/>
            </a:pPr>
            <a:r>
              <a:rPr lang="cs-CZ" sz="2400" dirty="0" smtClean="0"/>
              <a:t>Varianta č.2. poskytuje jistotu ve </a:t>
            </a:r>
            <a:r>
              <a:rPr lang="cs-CZ" sz="2400" dirty="0" err="1" smtClean="0"/>
              <a:t>fin.krytí</a:t>
            </a:r>
            <a:r>
              <a:rPr lang="cs-CZ" sz="2400" dirty="0" smtClean="0"/>
              <a:t> stavby (FO + Úvěr na 100% nákladů, dotace NZÚ jako rezerva – pozor Záloha)  </a:t>
            </a:r>
          </a:p>
          <a:p>
            <a:pPr marL="82296" indent="0">
              <a:buNone/>
            </a:pPr>
            <a:r>
              <a:rPr lang="cs-CZ" sz="2400" dirty="0" smtClean="0"/>
              <a:t>      </a:t>
            </a:r>
          </a:p>
          <a:p>
            <a:pPr marL="82296" indent="0">
              <a:buNone/>
            </a:pP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2"/>
            <a:ext cx="4824536" cy="35010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56992"/>
            <a:ext cx="3419872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16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SVJ  V Lázních – Jesenice u Prahy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124744"/>
            <a:ext cx="7992888" cy="573325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400" dirty="0" smtClean="0"/>
              <a:t>Kompletní zateplení : střecha, obvodový plášť, lodžie, strop </a:t>
            </a:r>
            <a:r>
              <a:rPr lang="cs-CZ" sz="2400" dirty="0" err="1" smtClean="0"/>
              <a:t>interieru</a:t>
            </a:r>
            <a:r>
              <a:rPr lang="cs-CZ" sz="2400" dirty="0" smtClean="0"/>
              <a:t>, nové zábradlí, rekonstrukce plynové </a:t>
            </a:r>
            <a:r>
              <a:rPr lang="cs-CZ" sz="2400" dirty="0" err="1" smtClean="0"/>
              <a:t>kotelny,příprava</a:t>
            </a:r>
            <a:r>
              <a:rPr lang="cs-CZ" sz="2400" dirty="0" smtClean="0"/>
              <a:t> pro kabeláž na FVE ze střechy po štítu fasády. </a:t>
            </a:r>
          </a:p>
          <a:p>
            <a:r>
              <a:rPr lang="cs-CZ" sz="2400" dirty="0" smtClean="0"/>
              <a:t>Počet </a:t>
            </a:r>
            <a:r>
              <a:rPr lang="cs-CZ" sz="2400" dirty="0" err="1" smtClean="0"/>
              <a:t>Bj</a:t>
            </a:r>
            <a:r>
              <a:rPr lang="cs-CZ" sz="2400" dirty="0" smtClean="0"/>
              <a:t> :     32               Dokončení realizace : 12.2023</a:t>
            </a:r>
          </a:p>
          <a:p>
            <a:r>
              <a:rPr lang="cs-CZ" sz="2400" dirty="0" smtClean="0"/>
              <a:t>Výše investice :  15,5 </a:t>
            </a:r>
            <a:r>
              <a:rPr lang="cs-CZ" sz="2400" dirty="0" err="1" smtClean="0"/>
              <a:t>mil.Kč</a:t>
            </a:r>
            <a:r>
              <a:rPr lang="cs-CZ" sz="2400" dirty="0" smtClean="0"/>
              <a:t>  fasáda,   1,6 </a:t>
            </a:r>
            <a:r>
              <a:rPr lang="cs-CZ" sz="2400" dirty="0" err="1" smtClean="0"/>
              <a:t>mil.Kč</a:t>
            </a:r>
            <a:r>
              <a:rPr lang="cs-CZ" sz="2400" dirty="0" smtClean="0"/>
              <a:t> kotelna</a:t>
            </a:r>
          </a:p>
          <a:p>
            <a:r>
              <a:rPr lang="cs-CZ" sz="2400" dirty="0" smtClean="0"/>
              <a:t>Úvěr  12,5 </a:t>
            </a:r>
            <a:r>
              <a:rPr lang="cs-CZ" sz="2400" dirty="0" err="1" smtClean="0"/>
              <a:t>mil.Kč</a:t>
            </a:r>
            <a:r>
              <a:rPr lang="cs-CZ" sz="2400" dirty="0" smtClean="0"/>
              <a:t>      Dotace NZÚ :  6,1 mil. Kč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17032"/>
            <a:ext cx="691276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68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604</Words>
  <Application>Microsoft Office PowerPoint</Application>
  <PresentationFormat>Předvádění na obrazovce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Slunovrat</vt:lpstr>
      <vt:lpstr>Financování staveb SVJ a BD</vt:lpstr>
      <vt:lpstr>Charakteristika bankovního úvěru pro SVJ a BD</vt:lpstr>
      <vt:lpstr> Čerpání úvěrových prostředků :</vt:lpstr>
      <vt:lpstr>A)   Bankovní úvěr  –  podmínky,  možnosti </vt:lpstr>
      <vt:lpstr> Bankovní úvěr – podmínky, možnosti – Výhled : </vt:lpstr>
      <vt:lpstr>B ) Dotační program – součást finanancování</vt:lpstr>
      <vt:lpstr>Prezentace aplikace PowerPoint</vt:lpstr>
      <vt:lpstr>C) Kombinace finančních prostředků NZÚ, FO,ÚVĚR </vt:lpstr>
      <vt:lpstr>SVJ  V Lázních – Jesenice u Prahy</vt:lpstr>
      <vt:lpstr>SVJ  Naskové – Praha 5 </vt:lpstr>
      <vt:lpstr> Komplexní  inženýring  stavby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Financování staveb SVJ a BD</dc:title>
  <dc:creator>Bretislav</dc:creator>
  <cp:lastModifiedBy>Bretislav</cp:lastModifiedBy>
  <cp:revision>110</cp:revision>
  <dcterms:created xsi:type="dcterms:W3CDTF">2018-11-04T15:16:27Z</dcterms:created>
  <dcterms:modified xsi:type="dcterms:W3CDTF">2024-10-29T14:23:00Z</dcterms:modified>
</cp:coreProperties>
</file>