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64" r:id="rId2"/>
  </p:sldMasterIdLst>
  <p:notesMasterIdLst>
    <p:notesMasterId r:id="rId24"/>
  </p:notesMasterIdLst>
  <p:handoutMasterIdLst>
    <p:handoutMasterId r:id="rId25"/>
  </p:handoutMasterIdLst>
  <p:sldIdLst>
    <p:sldId id="259" r:id="rId3"/>
    <p:sldId id="279" r:id="rId4"/>
    <p:sldId id="287" r:id="rId5"/>
    <p:sldId id="266" r:id="rId6"/>
    <p:sldId id="293" r:id="rId7"/>
    <p:sldId id="289" r:id="rId8"/>
    <p:sldId id="291" r:id="rId9"/>
    <p:sldId id="286" r:id="rId10"/>
    <p:sldId id="269" r:id="rId11"/>
    <p:sldId id="264" r:id="rId12"/>
    <p:sldId id="285" r:id="rId13"/>
    <p:sldId id="265" r:id="rId14"/>
    <p:sldId id="284" r:id="rId15"/>
    <p:sldId id="290" r:id="rId16"/>
    <p:sldId id="271" r:id="rId17"/>
    <p:sldId id="272" r:id="rId18"/>
    <p:sldId id="273" r:id="rId19"/>
    <p:sldId id="294" r:id="rId20"/>
    <p:sldId id="283" r:id="rId21"/>
    <p:sldId id="295" r:id="rId22"/>
    <p:sldId id="281" r:id="rId2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BC33F7A8-D3EE-41B6-8BB7-25DDBDF274EC}">
          <p14:sldIdLst>
            <p14:sldId id="259"/>
            <p14:sldId id="279"/>
            <p14:sldId id="287"/>
            <p14:sldId id="266"/>
            <p14:sldId id="293"/>
            <p14:sldId id="289"/>
            <p14:sldId id="291"/>
            <p14:sldId id="286"/>
            <p14:sldId id="269"/>
            <p14:sldId id="264"/>
            <p14:sldId id="285"/>
            <p14:sldId id="265"/>
            <p14:sldId id="284"/>
            <p14:sldId id="290"/>
            <p14:sldId id="271"/>
            <p14:sldId id="272"/>
            <p14:sldId id="273"/>
            <p14:sldId id="294"/>
            <p14:sldId id="283"/>
            <p14:sldId id="295"/>
            <p14:sldId id="281"/>
          </p14:sldIdLst>
        </p14:section>
        <p14:section name="More slides" id="{A73FBE8C-A6DB-48C7-A0B8-5CDFF271A92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9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55" autoAdjust="0"/>
    <p:restoredTop sz="72148" autoAdjust="0"/>
  </p:normalViewPr>
  <p:slideViewPr>
    <p:cSldViewPr>
      <p:cViewPr>
        <p:scale>
          <a:sx n="60" d="100"/>
          <a:sy n="60" d="100"/>
        </p:scale>
        <p:origin x="-1644"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de-DE" dirty="0" smtClean="0"/>
              <a:t>WGIII AR5 international press conference</a:t>
            </a: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AC238E9-6B86-440A-8EE6-C98DD70D922B}" type="datetimeFigureOut">
              <a:rPr lang="en-GB"/>
              <a:pPr>
                <a:defRPr/>
              </a:pPr>
              <a:t>14/04/2014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0CB581B-3F93-46DD-BED1-20AA7D9F354D}" type="slidenum">
              <a:rPr lang="en-GB"/>
              <a:pPr>
                <a:defRPr/>
              </a:pPr>
              <a:t>‹#›</a:t>
            </a:fld>
            <a:endParaRPr lang="en-GB"/>
          </a:p>
        </p:txBody>
      </p:sp>
    </p:spTree>
    <p:extLst>
      <p:ext uri="{BB962C8B-B14F-4D97-AF65-F5344CB8AC3E}">
        <p14:creationId xmlns:p14="http://schemas.microsoft.com/office/powerpoint/2010/main" val="3120031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de-DE" dirty="0" smtClean="0"/>
              <a:t>WGIII AR5 </a:t>
            </a: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859D04-FB15-4E35-B3A7-B28278670ACA}" type="datetimeFigureOut">
              <a:rPr lang="en-GB" smtClean="0"/>
              <a:t>14/04/2014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35F8D-0420-4D7D-8668-5EB35A491898}" type="slidenum">
              <a:rPr lang="en-GB" smtClean="0"/>
              <a:t>‹#›</a:t>
            </a:fld>
            <a:endParaRPr lang="en-GB"/>
          </a:p>
        </p:txBody>
      </p:sp>
    </p:spTree>
    <p:extLst>
      <p:ext uri="{BB962C8B-B14F-4D97-AF65-F5344CB8AC3E}">
        <p14:creationId xmlns:p14="http://schemas.microsoft.com/office/powerpoint/2010/main" val="429278549"/>
      </p:ext>
    </p:extLst>
  </p:cSld>
  <p:clrMap bg1="lt1" tx1="dk1" bg2="lt2" tx2="dk2" accent1="accent1" accent2="accent2" accent3="accent3" accent4="accent4" accent5="accent5" accent6="accent6" hlink="hlink" folHlink="folHlink"/>
  <p:notesStyle>
    <a:lvl1pPr marL="342900" indent="-342900" algn="l" defTabSz="914400" rtl="0" eaLnBrk="1" latinLnBrk="0" hangingPunct="1">
      <a:buFont typeface="+mj-lt"/>
      <a:buAutoNum type="arabicPeriod"/>
      <a:defRPr sz="1600" kern="1200">
        <a:solidFill>
          <a:schemeClr val="tx1"/>
        </a:solidFill>
        <a:latin typeface="+mn-lt"/>
        <a:ea typeface="+mn-ea"/>
        <a:cs typeface="+mn-cs"/>
      </a:defRPr>
    </a:lvl1pPr>
    <a:lvl2pPr marL="742950" indent="-285750" algn="l" defTabSz="914400" rtl="0" eaLnBrk="1" latinLnBrk="0" hangingPunct="1">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42900" indent="-342900"/>
            <a:endParaRPr lang="de-DE"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1</a:t>
            </a:fld>
            <a:endParaRPr lang="en-GB"/>
          </a:p>
        </p:txBody>
      </p:sp>
    </p:spTree>
    <p:extLst>
      <p:ext uri="{BB962C8B-B14F-4D97-AF65-F5344CB8AC3E}">
        <p14:creationId xmlns:p14="http://schemas.microsoft.com/office/powerpoint/2010/main" val="68681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10</a:t>
            </a:fld>
            <a:endParaRPr lang="en-GB"/>
          </a:p>
        </p:txBody>
      </p:sp>
    </p:spTree>
    <p:extLst>
      <p:ext uri="{BB962C8B-B14F-4D97-AF65-F5344CB8AC3E}">
        <p14:creationId xmlns:p14="http://schemas.microsoft.com/office/powerpoint/2010/main" val="101126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0F735F8D-0420-4D7D-8668-5EB35A491898}" type="slidenum">
              <a:rPr lang="en-GB" smtClean="0"/>
              <a:t>11</a:t>
            </a:fld>
            <a:endParaRPr lang="en-GB"/>
          </a:p>
        </p:txBody>
      </p:sp>
    </p:spTree>
    <p:extLst>
      <p:ext uri="{BB962C8B-B14F-4D97-AF65-F5344CB8AC3E}">
        <p14:creationId xmlns:p14="http://schemas.microsoft.com/office/powerpoint/2010/main" val="643164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12</a:t>
            </a:fld>
            <a:endParaRPr lang="en-GB"/>
          </a:p>
        </p:txBody>
      </p:sp>
    </p:spTree>
    <p:extLst>
      <p:ext uri="{BB962C8B-B14F-4D97-AF65-F5344CB8AC3E}">
        <p14:creationId xmlns:p14="http://schemas.microsoft.com/office/powerpoint/2010/main" val="3952313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13</a:t>
            </a:fld>
            <a:endParaRPr lang="en-GB"/>
          </a:p>
        </p:txBody>
      </p:sp>
    </p:spTree>
    <p:extLst>
      <p:ext uri="{BB962C8B-B14F-4D97-AF65-F5344CB8AC3E}">
        <p14:creationId xmlns:p14="http://schemas.microsoft.com/office/powerpoint/2010/main" val="306427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14</a:t>
            </a:fld>
            <a:endParaRPr lang="en-GB"/>
          </a:p>
        </p:txBody>
      </p:sp>
    </p:spTree>
    <p:extLst>
      <p:ext uri="{BB962C8B-B14F-4D97-AF65-F5344CB8AC3E}">
        <p14:creationId xmlns:p14="http://schemas.microsoft.com/office/powerpoint/2010/main" val="3898901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42900" indent="-342900"/>
            <a:endParaRPr lang="en-GB" sz="1600" b="0" dirty="0"/>
          </a:p>
        </p:txBody>
      </p:sp>
      <p:sp>
        <p:nvSpPr>
          <p:cNvPr id="4" name="Slide Number Placeholder 3"/>
          <p:cNvSpPr>
            <a:spLocks noGrp="1"/>
          </p:cNvSpPr>
          <p:nvPr>
            <p:ph type="sldNum" sz="quarter" idx="10"/>
          </p:nvPr>
        </p:nvSpPr>
        <p:spPr/>
        <p:txBody>
          <a:bodyPr/>
          <a:lstStyle/>
          <a:p>
            <a:fld id="{0F735F8D-0420-4D7D-8668-5EB35A491898}" type="slidenum">
              <a:rPr lang="en-GB" smtClean="0"/>
              <a:t>15</a:t>
            </a:fld>
            <a:endParaRPr lang="en-GB"/>
          </a:p>
        </p:txBody>
      </p:sp>
    </p:spTree>
    <p:extLst>
      <p:ext uri="{BB962C8B-B14F-4D97-AF65-F5344CB8AC3E}">
        <p14:creationId xmlns:p14="http://schemas.microsoft.com/office/powerpoint/2010/main" val="28390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16</a:t>
            </a:fld>
            <a:endParaRPr lang="en-GB"/>
          </a:p>
        </p:txBody>
      </p:sp>
    </p:spTree>
    <p:extLst>
      <p:ext uri="{BB962C8B-B14F-4D97-AF65-F5344CB8AC3E}">
        <p14:creationId xmlns:p14="http://schemas.microsoft.com/office/powerpoint/2010/main" val="309170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17</a:t>
            </a:fld>
            <a:endParaRPr lang="en-GB"/>
          </a:p>
        </p:txBody>
      </p:sp>
    </p:spTree>
    <p:extLst>
      <p:ext uri="{BB962C8B-B14F-4D97-AF65-F5344CB8AC3E}">
        <p14:creationId xmlns:p14="http://schemas.microsoft.com/office/powerpoint/2010/main" val="409123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735F8D-0420-4D7D-8668-5EB35A491898}" type="slidenum">
              <a:rPr lang="en-GB" smtClean="0"/>
              <a:t>18</a:t>
            </a:fld>
            <a:endParaRPr lang="en-GB"/>
          </a:p>
        </p:txBody>
      </p:sp>
    </p:spTree>
    <p:extLst>
      <p:ext uri="{BB962C8B-B14F-4D97-AF65-F5344CB8AC3E}">
        <p14:creationId xmlns:p14="http://schemas.microsoft.com/office/powerpoint/2010/main" val="2574513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735F8D-0420-4D7D-8668-5EB35A491898}" type="slidenum">
              <a:rPr lang="en-GB" smtClean="0"/>
              <a:t>19</a:t>
            </a:fld>
            <a:endParaRPr lang="en-GB"/>
          </a:p>
        </p:txBody>
      </p:sp>
    </p:spTree>
    <p:extLst>
      <p:ext uri="{BB962C8B-B14F-4D97-AF65-F5344CB8AC3E}">
        <p14:creationId xmlns:p14="http://schemas.microsoft.com/office/powerpoint/2010/main" val="994042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2</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735F8D-0420-4D7D-8668-5EB35A491898}" type="slidenum">
              <a:rPr lang="en-GB" smtClean="0"/>
              <a:t>20</a:t>
            </a:fld>
            <a:endParaRPr lang="en-GB"/>
          </a:p>
        </p:txBody>
      </p:sp>
    </p:spTree>
    <p:extLst>
      <p:ext uri="{BB962C8B-B14F-4D97-AF65-F5344CB8AC3E}">
        <p14:creationId xmlns:p14="http://schemas.microsoft.com/office/powerpoint/2010/main" val="2700649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mj-lt"/>
              <a:buNone/>
            </a:pPr>
            <a:endParaRPr lang="de-DE"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21</a:t>
            </a:fld>
            <a:endParaRPr lang="en-GB"/>
          </a:p>
        </p:txBody>
      </p:sp>
    </p:spTree>
    <p:extLst>
      <p:ext uri="{BB962C8B-B14F-4D97-AF65-F5344CB8AC3E}">
        <p14:creationId xmlns:p14="http://schemas.microsoft.com/office/powerpoint/2010/main" val="68681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3</a:t>
            </a:fld>
            <a:endParaRPr lang="en-GB"/>
          </a:p>
        </p:txBody>
      </p:sp>
    </p:spTree>
    <p:extLst>
      <p:ext uri="{BB962C8B-B14F-4D97-AF65-F5344CB8AC3E}">
        <p14:creationId xmlns:p14="http://schemas.microsoft.com/office/powerpoint/2010/main" val="981027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de-DE" baseline="0"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4</a:t>
            </a:fld>
            <a:endParaRPr lang="en-GB"/>
          </a:p>
        </p:txBody>
      </p:sp>
    </p:spTree>
    <p:extLst>
      <p:ext uri="{BB962C8B-B14F-4D97-AF65-F5344CB8AC3E}">
        <p14:creationId xmlns:p14="http://schemas.microsoft.com/office/powerpoint/2010/main" val="366966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5</a:t>
            </a:fld>
            <a:endParaRPr lang="en-GB"/>
          </a:p>
        </p:txBody>
      </p:sp>
    </p:spTree>
    <p:extLst>
      <p:ext uri="{BB962C8B-B14F-4D97-AF65-F5344CB8AC3E}">
        <p14:creationId xmlns:p14="http://schemas.microsoft.com/office/powerpoint/2010/main" val="414771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6</a:t>
            </a:fld>
            <a:endParaRPr lang="en-GB"/>
          </a:p>
        </p:txBody>
      </p:sp>
    </p:spTree>
    <p:extLst>
      <p:ext uri="{BB962C8B-B14F-4D97-AF65-F5344CB8AC3E}">
        <p14:creationId xmlns:p14="http://schemas.microsoft.com/office/powerpoint/2010/main" val="2822429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735F8D-0420-4D7D-8668-5EB35A491898}" type="slidenum">
              <a:rPr lang="en-GB" smtClean="0"/>
              <a:t>7</a:t>
            </a:fld>
            <a:endParaRPr lang="en-GB"/>
          </a:p>
        </p:txBody>
      </p:sp>
    </p:spTree>
    <p:extLst>
      <p:ext uri="{BB962C8B-B14F-4D97-AF65-F5344CB8AC3E}">
        <p14:creationId xmlns:p14="http://schemas.microsoft.com/office/powerpoint/2010/main" val="1732918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735F8D-0420-4D7D-8668-5EB35A491898}" type="slidenum">
              <a:rPr lang="en-GB" smtClean="0"/>
              <a:t>8</a:t>
            </a:fld>
            <a:endParaRPr lang="en-GB"/>
          </a:p>
        </p:txBody>
      </p:sp>
    </p:spTree>
    <p:extLst>
      <p:ext uri="{BB962C8B-B14F-4D97-AF65-F5344CB8AC3E}">
        <p14:creationId xmlns:p14="http://schemas.microsoft.com/office/powerpoint/2010/main" val="3161847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0F735F8D-0420-4D7D-8668-5EB35A491898}" type="slidenum">
              <a:rPr lang="en-GB" smtClean="0"/>
              <a:t>9</a:t>
            </a:fld>
            <a:endParaRPr lang="en-GB"/>
          </a:p>
        </p:txBody>
      </p:sp>
    </p:spTree>
    <p:extLst>
      <p:ext uri="{BB962C8B-B14F-4D97-AF65-F5344CB8AC3E}">
        <p14:creationId xmlns:p14="http://schemas.microsoft.com/office/powerpoint/2010/main" val="154443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t Cover 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0239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Title, Subtitle and Graphic">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
        <p:nvSpPr>
          <p:cNvPr id="5" name="Content Placeholder 4"/>
          <p:cNvSpPr>
            <a:spLocks noGrp="1"/>
          </p:cNvSpPr>
          <p:nvPr>
            <p:ph sz="quarter" idx="10"/>
          </p:nvPr>
        </p:nvSpPr>
        <p:spPr>
          <a:xfrm>
            <a:off x="250826" y="1772816"/>
            <a:ext cx="8642351" cy="4104108"/>
          </a:xfrm>
          <a:prstGeom prst="rect">
            <a:avLst/>
          </a:prstGeom>
        </p:spPr>
        <p:txBody>
          <a:bodyPr lIns="18000" tIns="36000" rIns="18000" bIns="36000"/>
          <a:lstStyle>
            <a:lvl1pPr marL="0" indent="0">
              <a:spcBef>
                <a:spcPts val="0"/>
              </a:spcBef>
              <a:buFontTx/>
              <a:buNone/>
              <a:defRPr sz="2000">
                <a:solidFill>
                  <a:schemeClr val="tx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
        <p:nvSpPr>
          <p:cNvPr id="7" name="Text Placeholder 6"/>
          <p:cNvSpPr>
            <a:spLocks noGrp="1"/>
          </p:cNvSpPr>
          <p:nvPr>
            <p:ph type="body" sz="quarter" idx="11"/>
          </p:nvPr>
        </p:nvSpPr>
        <p:spPr>
          <a:xfrm>
            <a:off x="250386" y="1340769"/>
            <a:ext cx="8642791" cy="432073"/>
          </a:xfrm>
          <a:prstGeom prst="rect">
            <a:avLst/>
          </a:prstGeom>
        </p:spPr>
        <p:txBody>
          <a:bodyPr lIns="18000" tIns="36000" rIns="18000" bIns="36000"/>
          <a:lstStyle>
            <a:lvl1pPr marL="0" indent="0">
              <a:buFontTx/>
              <a:buNone/>
              <a:defRPr sz="2000" b="1">
                <a:solidFill>
                  <a:schemeClr val="tx1"/>
                </a:solidFill>
              </a:defRPr>
            </a:lvl1pPr>
            <a:lvl2pPr marL="457200" indent="0">
              <a:buFontTx/>
              <a:buNone/>
              <a:defRPr sz="2200">
                <a:solidFill>
                  <a:schemeClr val="bg2"/>
                </a:solidFill>
              </a:defRPr>
            </a:lvl2pPr>
            <a:lvl3pPr marL="914400" indent="0">
              <a:buFontTx/>
              <a:buNone/>
              <a:defRPr sz="2200">
                <a:solidFill>
                  <a:schemeClr val="bg2"/>
                </a:solidFill>
              </a:defRPr>
            </a:lvl3pPr>
            <a:lvl4pPr marL="1371600" indent="0">
              <a:buFontTx/>
              <a:buNone/>
              <a:defRPr sz="2200">
                <a:solidFill>
                  <a:schemeClr val="bg2"/>
                </a:solidFill>
              </a:defRPr>
            </a:lvl4pPr>
            <a:lvl5pPr marL="1828800" indent="0">
              <a:buFontTx/>
              <a:buNone/>
              <a:defRPr sz="2200">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28570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Cover Slide with Title">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2045080" y="4522978"/>
            <a:ext cx="5040000" cy="1080000"/>
          </a:xfrm>
          <a:prstGeom prst="rect">
            <a:avLst/>
          </a:prstGeom>
        </p:spPr>
        <p:txBody>
          <a:bodyPr lIns="18000" tIns="18000" rIns="18000" bIns="18000"/>
          <a:lstStyle>
            <a:lvl1pPr marL="0" indent="0" algn="r">
              <a:buNone/>
              <a:defRPr b="1">
                <a:solidFill>
                  <a:schemeClr val="bg1"/>
                </a:solidFill>
              </a:defRPr>
            </a:lvl1pPr>
            <a:lvl5pPr>
              <a:defRPr/>
            </a:lvl5pPr>
          </a:lstStyle>
          <a:p>
            <a:pPr lvl="0"/>
            <a:r>
              <a:rPr lang="en-US" smtClean="0"/>
              <a:t>Click to edit Master text styles</a:t>
            </a:r>
          </a:p>
        </p:txBody>
      </p:sp>
      <p:sp>
        <p:nvSpPr>
          <p:cNvPr id="20" name="Text Placeholder 19"/>
          <p:cNvSpPr>
            <a:spLocks noGrp="1"/>
          </p:cNvSpPr>
          <p:nvPr>
            <p:ph type="body" sz="quarter" idx="11"/>
          </p:nvPr>
        </p:nvSpPr>
        <p:spPr>
          <a:xfrm>
            <a:off x="2045080" y="5769296"/>
            <a:ext cx="5040000" cy="432000"/>
          </a:xfrm>
          <a:prstGeom prst="rect">
            <a:avLst/>
          </a:prstGeom>
        </p:spPr>
        <p:txBody>
          <a:bodyPr lIns="18000" tIns="18000" rIns="18000" bIns="18000"/>
          <a:lstStyle>
            <a:lvl1pPr marL="0" indent="0" algn="r">
              <a:buFontTx/>
              <a:buNone/>
              <a:defRPr sz="2400">
                <a:solidFill>
                  <a:schemeClr val="bg1"/>
                </a:solidFill>
              </a:defRPr>
            </a:lvl1pPr>
          </a:lstStyle>
          <a:p>
            <a:pPr lvl="0"/>
            <a:r>
              <a:rPr lang="en-US" smtClean="0"/>
              <a:t>Click to edit Master text styles</a:t>
            </a:r>
          </a:p>
        </p:txBody>
      </p:sp>
      <p:sp>
        <p:nvSpPr>
          <p:cNvPr id="22" name="Text Placeholder 21"/>
          <p:cNvSpPr>
            <a:spLocks noGrp="1"/>
          </p:cNvSpPr>
          <p:nvPr>
            <p:ph type="body" sz="quarter" idx="12"/>
          </p:nvPr>
        </p:nvSpPr>
        <p:spPr>
          <a:xfrm>
            <a:off x="2045080" y="6201344"/>
            <a:ext cx="5040000" cy="324000"/>
          </a:xfrm>
          <a:prstGeom prst="rect">
            <a:avLst/>
          </a:prstGeom>
        </p:spPr>
        <p:txBody>
          <a:bodyPr lIns="18000" tIns="18000" rIns="18000" bIns="18000"/>
          <a:lstStyle>
            <a:lvl1pPr marL="0" indent="0" algn="r">
              <a:buFontTx/>
              <a:buNone/>
              <a:defRPr sz="16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156215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 End Slide">
    <p:spTree>
      <p:nvGrpSpPr>
        <p:cNvPr id="1" name=""/>
        <p:cNvGrpSpPr/>
        <p:nvPr/>
      </p:nvGrpSpPr>
      <p:grpSpPr>
        <a:xfrm>
          <a:off x="0" y="0"/>
          <a:ext cx="0" cy="0"/>
          <a:chOff x="0" y="0"/>
          <a:chExt cx="0" cy="0"/>
        </a:xfrm>
      </p:grpSpPr>
      <p:sp>
        <p:nvSpPr>
          <p:cNvPr id="2" name="TextBox 8"/>
          <p:cNvSpPr txBox="1">
            <a:spLocks noChangeArrowheads="1"/>
          </p:cNvSpPr>
          <p:nvPr/>
        </p:nvSpPr>
        <p:spPr bwMode="auto">
          <a:xfrm>
            <a:off x="2049463" y="4761459"/>
            <a:ext cx="50403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18000" rIns="18000" bIns="1800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de-CH" altLang="en-US" sz="2800" b="1" dirty="0" smtClean="0">
                <a:solidFill>
                  <a:schemeClr val="bg1"/>
                </a:solidFill>
              </a:rPr>
              <a:t>www.mitigation2014.org</a:t>
            </a:r>
            <a:endParaRPr lang="en-GB" altLang="en-US" sz="2800" b="1" dirty="0">
              <a:solidFill>
                <a:schemeClr val="bg1"/>
              </a:solidFill>
            </a:endParaRPr>
          </a:p>
        </p:txBody>
      </p:sp>
      <p:sp>
        <p:nvSpPr>
          <p:cNvPr id="3" name="TextBox 9"/>
          <p:cNvSpPr txBox="1">
            <a:spLocks noChangeArrowheads="1"/>
          </p:cNvSpPr>
          <p:nvPr/>
        </p:nvSpPr>
        <p:spPr bwMode="auto">
          <a:xfrm>
            <a:off x="2051052" y="4472534"/>
            <a:ext cx="504031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000" tIns="18000" rIns="18000" bIns="1800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de-CH" altLang="en-US" sz="2000" dirty="0">
                <a:solidFill>
                  <a:schemeClr val="bg1"/>
                </a:solidFill>
              </a:rPr>
              <a:t>Further Information</a:t>
            </a:r>
            <a:endParaRPr lang="en-GB" altLang="en-US" sz="2000" dirty="0">
              <a:solidFill>
                <a:schemeClr val="bg1"/>
              </a:solidFill>
            </a:endParaRPr>
          </a:p>
        </p:txBody>
      </p:sp>
    </p:spTree>
    <p:extLst>
      <p:ext uri="{BB962C8B-B14F-4D97-AF65-F5344CB8AC3E}">
        <p14:creationId xmlns:p14="http://schemas.microsoft.com/office/powerpoint/2010/main" val="1585238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lid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599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itle">
    <p:spTree>
      <p:nvGrpSpPr>
        <p:cNvPr id="1" name=""/>
        <p:cNvGrpSpPr/>
        <p:nvPr/>
      </p:nvGrpSpPr>
      <p:grpSpPr>
        <a:xfrm>
          <a:off x="0" y="0"/>
          <a:ext cx="0" cy="0"/>
          <a:chOff x="0" y="0"/>
          <a:chExt cx="0" cy="0"/>
        </a:xfrm>
      </p:grpSpPr>
      <p:sp>
        <p:nvSpPr>
          <p:cNvPr id="11"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1845916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with Title and Text">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dirty="0" smtClean="0"/>
              <a:t>Click to edit Master title style</a:t>
            </a:r>
            <a:endParaRPr lang="en-GB" dirty="0"/>
          </a:p>
        </p:txBody>
      </p:sp>
      <p:sp>
        <p:nvSpPr>
          <p:cNvPr id="4" name="Text Placeholder 4"/>
          <p:cNvSpPr>
            <a:spLocks noGrp="1"/>
          </p:cNvSpPr>
          <p:nvPr>
            <p:ph type="body" sz="quarter" idx="10"/>
          </p:nvPr>
        </p:nvSpPr>
        <p:spPr>
          <a:xfrm>
            <a:off x="250826" y="1341439"/>
            <a:ext cx="8642351" cy="4535486"/>
          </a:xfrm>
          <a:prstGeom prst="rect">
            <a:avLst/>
          </a:prstGeom>
        </p:spPr>
        <p:txBody>
          <a:bodyPr lIns="18000" tIns="36000" rIns="18000" bIns="36000"/>
          <a:lstStyle>
            <a:lvl1pPr marL="0" indent="0" algn="just">
              <a:spcBef>
                <a:spcPts val="0"/>
              </a:spcBef>
              <a:buFontTx/>
              <a:buNone/>
              <a:defRPr sz="2400" b="0" baseline="0">
                <a:solidFill>
                  <a:schemeClr val="tx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2145269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with Title and Text in Blue Box">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498"/>
          </a:xfrm>
          <a:prstGeom prst="rect">
            <a:avLst/>
          </a:prstGeom>
        </p:spPr>
        <p:txBody>
          <a:bodyPr lIns="0" tIns="36000" rIns="0" bIns="36000"/>
          <a:lstStyle>
            <a:lvl1pPr algn="l">
              <a:defRPr sz="2400" b="1" baseline="0">
                <a:solidFill>
                  <a:schemeClr val="bg1"/>
                </a:solidFill>
              </a:defRPr>
            </a:lvl1pPr>
          </a:lstStyle>
          <a:p>
            <a:r>
              <a:rPr lang="en-US" smtClean="0"/>
              <a:t>Click to edit Master title style</a:t>
            </a:r>
            <a:endParaRPr lang="en-GB"/>
          </a:p>
        </p:txBody>
      </p:sp>
      <p:sp>
        <p:nvSpPr>
          <p:cNvPr id="4" name="Text Placeholder 4"/>
          <p:cNvSpPr>
            <a:spLocks noGrp="1"/>
          </p:cNvSpPr>
          <p:nvPr>
            <p:ph type="body" sz="quarter" idx="10"/>
          </p:nvPr>
        </p:nvSpPr>
        <p:spPr>
          <a:xfrm>
            <a:off x="250826" y="1341439"/>
            <a:ext cx="8642351" cy="4535486"/>
          </a:xfrm>
          <a:prstGeom prst="rect">
            <a:avLst/>
          </a:prstGeom>
          <a:solidFill>
            <a:schemeClr val="accent2"/>
          </a:solidFill>
          <a:effectLst/>
        </p:spPr>
        <p:txBody>
          <a:bodyPr lIns="18000" tIns="36000" rIns="18000" bIns="36000"/>
          <a:lstStyle>
            <a:lvl1pPr marL="0" indent="0" algn="just">
              <a:spcBef>
                <a:spcPts val="0"/>
              </a:spcBef>
              <a:buFontTx/>
              <a:buNone/>
              <a:defRPr sz="2000" b="0" baseline="0">
                <a:solidFill>
                  <a:schemeClr val="tx1"/>
                </a:solidFill>
              </a:defRPr>
            </a:lvl1pPr>
            <a:lvl2pPr marL="180000" indent="0">
              <a:spcBef>
                <a:spcPts val="200"/>
              </a:spcBef>
              <a:buFontTx/>
              <a:buNone/>
              <a:defRPr sz="2000">
                <a:solidFill>
                  <a:schemeClr val="bg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604115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itle and Bullet Text">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dirty="0" smtClean="0"/>
              <a:t>Click to edit Master title style</a:t>
            </a:r>
            <a:endParaRPr lang="en-GB" dirty="0"/>
          </a:p>
        </p:txBody>
      </p:sp>
      <p:sp>
        <p:nvSpPr>
          <p:cNvPr id="5" name="Text Placeholder 4"/>
          <p:cNvSpPr>
            <a:spLocks noGrp="1"/>
          </p:cNvSpPr>
          <p:nvPr>
            <p:ph type="body" sz="quarter" idx="10"/>
          </p:nvPr>
        </p:nvSpPr>
        <p:spPr>
          <a:xfrm>
            <a:off x="250826" y="1341439"/>
            <a:ext cx="8642351" cy="4535486"/>
          </a:xfrm>
          <a:prstGeom prst="rect">
            <a:avLst/>
          </a:prstGeom>
        </p:spPr>
        <p:txBody>
          <a:bodyPr lIns="18000" tIns="36000" rIns="18000" bIns="36000"/>
          <a:lstStyle>
            <a:lvl1pPr marL="270000" indent="-270000">
              <a:lnSpc>
                <a:spcPct val="100000"/>
              </a:lnSpc>
              <a:spcBef>
                <a:spcPts val="300"/>
              </a:spcBef>
              <a:spcAft>
                <a:spcPts val="1200"/>
              </a:spcAft>
              <a:buClr>
                <a:srgbClr val="5492CD"/>
              </a:buClr>
              <a:buSzPct val="125000"/>
              <a:buFont typeface="Arial" panose="020B0604020202020204" pitchFamily="34" charset="0"/>
              <a:buChar char="•"/>
              <a:defRPr sz="2400" b="0" baseline="0">
                <a:solidFill>
                  <a:schemeClr val="tx1"/>
                </a:solidFill>
              </a:defRPr>
            </a:lvl1pPr>
            <a:lvl2pPr marL="540000" indent="-270000">
              <a:spcBef>
                <a:spcPts val="0"/>
              </a:spcBef>
              <a:spcAft>
                <a:spcPts val="900"/>
              </a:spcAft>
              <a:buClr>
                <a:srgbClr val="5492CD"/>
              </a:buClr>
              <a:buSzPct val="100000"/>
              <a:buFont typeface="Arial" panose="020B0604020202020204" pitchFamily="34" charset="0"/>
              <a:buChar char="•"/>
              <a:defRPr sz="2000">
                <a:solidFill>
                  <a:schemeClr val="tx1"/>
                </a:solidFill>
              </a:defRPr>
            </a:lvl2pPr>
            <a:lvl3pPr>
              <a:defRPr sz="2200">
                <a:solidFill>
                  <a:schemeClr val="bg1"/>
                </a:solidFill>
              </a:defRPr>
            </a:lvl3pPr>
            <a:lvl4pPr>
              <a:defRPr sz="2200">
                <a:solidFill>
                  <a:schemeClr val="bg1"/>
                </a:solidFill>
              </a:defRPr>
            </a:lvl4pPr>
            <a:lvl5pPr>
              <a:defRPr sz="22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852713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Title and Object">
    <p:spTree>
      <p:nvGrpSpPr>
        <p:cNvPr id="1" name=""/>
        <p:cNvGrpSpPr/>
        <p:nvPr/>
      </p:nvGrpSpPr>
      <p:grpSpPr>
        <a:xfrm>
          <a:off x="0" y="0"/>
          <a:ext cx="0" cy="0"/>
          <a:chOff x="0" y="0"/>
          <a:chExt cx="0" cy="0"/>
        </a:xfrm>
      </p:grpSpPr>
      <p:sp>
        <p:nvSpPr>
          <p:cNvPr id="3" name="Title 10"/>
          <p:cNvSpPr>
            <a:spLocks noGrp="1"/>
          </p:cNvSpPr>
          <p:nvPr>
            <p:ph type="title"/>
          </p:nvPr>
        </p:nvSpPr>
        <p:spPr>
          <a:xfrm>
            <a:off x="250826" y="260238"/>
            <a:ext cx="8642351" cy="792000"/>
          </a:xfrm>
          <a:prstGeom prst="rect">
            <a:avLst/>
          </a:prstGeom>
        </p:spPr>
        <p:txBody>
          <a:bodyPr lIns="0" tIns="36000" rIns="0" bIns="36000"/>
          <a:lstStyle>
            <a:lvl1pPr algn="l">
              <a:defRPr sz="2400" b="1" baseline="0">
                <a:solidFill>
                  <a:schemeClr val="tx1"/>
                </a:solidFill>
              </a:defRPr>
            </a:lvl1pPr>
          </a:lstStyle>
          <a:p>
            <a:r>
              <a:rPr lang="en-US" smtClean="0"/>
              <a:t>Click to edit Master title style</a:t>
            </a:r>
            <a:endParaRPr lang="en-GB"/>
          </a:p>
        </p:txBody>
      </p:sp>
      <p:sp>
        <p:nvSpPr>
          <p:cNvPr id="5" name="Content Placeholder 4"/>
          <p:cNvSpPr>
            <a:spLocks noGrp="1"/>
          </p:cNvSpPr>
          <p:nvPr>
            <p:ph sz="quarter" idx="10"/>
          </p:nvPr>
        </p:nvSpPr>
        <p:spPr>
          <a:xfrm>
            <a:off x="250826" y="1341439"/>
            <a:ext cx="8642351" cy="4535486"/>
          </a:xfrm>
          <a:prstGeom prst="rect">
            <a:avLst/>
          </a:prstGeom>
        </p:spPr>
        <p:txBody>
          <a:bodyPr lIns="18000" tIns="36000" rIns="18000" bIns="36000"/>
          <a:lstStyle>
            <a:lvl1pPr marL="0" indent="0">
              <a:spcBef>
                <a:spcPts val="0"/>
              </a:spcBef>
              <a:buFontTx/>
              <a:buNone/>
              <a:defRPr sz="2000">
                <a:solidFill>
                  <a:schemeClr val="tx1"/>
                </a:solidFill>
              </a:defRPr>
            </a:lvl1pPr>
            <a:lvl2pPr marL="457200" indent="0">
              <a:spcBef>
                <a:spcPts val="0"/>
              </a:spcBef>
              <a:buFontTx/>
              <a:buNone/>
              <a:defRPr sz="2200">
                <a:solidFill>
                  <a:schemeClr val="bg1"/>
                </a:solidFill>
              </a:defRPr>
            </a:lvl2pPr>
            <a:lvl3pPr marL="914400" indent="0">
              <a:spcBef>
                <a:spcPts val="0"/>
              </a:spcBef>
              <a:buFontTx/>
              <a:buNone/>
              <a:defRPr sz="2200">
                <a:solidFill>
                  <a:schemeClr val="bg1"/>
                </a:solidFill>
              </a:defRPr>
            </a:lvl3pPr>
            <a:lvl4pPr marL="1371600" indent="0">
              <a:spcBef>
                <a:spcPts val="0"/>
              </a:spcBef>
              <a:buFontTx/>
              <a:buNone/>
              <a:defRPr sz="2200">
                <a:solidFill>
                  <a:schemeClr val="bg1"/>
                </a:solidFill>
              </a:defRPr>
            </a:lvl4pPr>
            <a:lvl5pPr marL="1828800" indent="0">
              <a:spcBef>
                <a:spcPts val="0"/>
              </a:spcBef>
              <a:buFontTx/>
              <a:buNone/>
              <a:defRPr sz="2200">
                <a:solidFill>
                  <a:schemeClr val="bg1"/>
                </a:solidFill>
              </a:defRPr>
            </a:lvl5pPr>
          </a:lstStyle>
          <a:p>
            <a:pPr lvl="0"/>
            <a:endParaRPr lang="en-GB"/>
          </a:p>
        </p:txBody>
      </p:sp>
    </p:spTree>
    <p:extLst>
      <p:ext uri="{BB962C8B-B14F-4D97-AF65-F5344CB8AC3E}">
        <p14:creationId xmlns:p14="http://schemas.microsoft.com/office/powerpoint/2010/main" val="1405834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Bild 4" descr="42-25508204_cover-image_large.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035496"/>
            <a:ext cx="9155136" cy="6696744"/>
          </a:xfrm>
          <a:prstGeom prst="rect">
            <a:avLst/>
          </a:prstGeom>
        </p:spPr>
      </p:pic>
      <p:sp>
        <p:nvSpPr>
          <p:cNvPr id="1030" name="Text Box 12"/>
          <p:cNvSpPr txBox="1">
            <a:spLocks noChangeArrowheads="1"/>
          </p:cNvSpPr>
          <p:nvPr userDrawn="1"/>
        </p:nvSpPr>
        <p:spPr bwMode="auto">
          <a:xfrm rot="-5400000">
            <a:off x="-311780" y="5125729"/>
            <a:ext cx="792086"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GB" altLang="en-US" sz="600" dirty="0">
                <a:solidFill>
                  <a:srgbClr val="FFFFFF"/>
                </a:solidFill>
                <a:ea typeface="MS PGothic" pitchFamily="34" charset="-128"/>
              </a:rPr>
              <a:t>© </a:t>
            </a:r>
            <a:r>
              <a:rPr lang="en-GB" altLang="en-US" sz="600" dirty="0" err="1" smtClean="0">
                <a:solidFill>
                  <a:srgbClr val="FFFFFF"/>
                </a:solidFill>
                <a:ea typeface="MS PGothic" pitchFamily="34" charset="-128"/>
              </a:rPr>
              <a:t>dreamstime</a:t>
            </a:r>
            <a:r>
              <a:rPr lang="en-GB" altLang="en-US" sz="600" dirty="0" smtClean="0">
                <a:solidFill>
                  <a:srgbClr val="000000"/>
                </a:solidFill>
                <a:ea typeface="MS PGothic" pitchFamily="34" charset="-128"/>
              </a:rPr>
              <a:t> </a:t>
            </a:r>
            <a:endParaRPr lang="en-GB" altLang="en-US" sz="600" dirty="0">
              <a:solidFill>
                <a:srgbClr val="000000"/>
              </a:solidFill>
              <a:ea typeface="MS PGothic" pitchFamily="34" charset="-128"/>
            </a:endParaRPr>
          </a:p>
        </p:txBody>
      </p:sp>
      <p:sp>
        <p:nvSpPr>
          <p:cNvPr id="18" name="TextBox 17"/>
          <p:cNvSpPr txBox="1"/>
          <p:nvPr/>
        </p:nvSpPr>
        <p:spPr>
          <a:xfrm>
            <a:off x="1612897" y="3068961"/>
            <a:ext cx="5924566" cy="651905"/>
          </a:xfrm>
          <a:prstGeom prst="rect">
            <a:avLst/>
          </a:prstGeom>
          <a:noFill/>
          <a:effectLst>
            <a:outerShdw blurRad="50800" dist="38100" dir="9000000" algn="tr" rotWithShape="0">
              <a:prstClr val="black">
                <a:alpha val="75000"/>
              </a:prstClr>
            </a:outerShdw>
          </a:effectLst>
        </p:spPr>
        <p:txBody>
          <a:bodyPr wrap="none" lIns="18000" tIns="18000" rIns="18000" bIns="18000" anchor="ctr">
            <a:spAutoFit/>
          </a:bodyPr>
          <a:lstStyle/>
          <a:p>
            <a:pPr algn="ctr" fontAlgn="auto">
              <a:spcBef>
                <a:spcPts val="0"/>
              </a:spcBef>
              <a:spcAft>
                <a:spcPts val="0"/>
              </a:spcAft>
              <a:defRPr/>
            </a:pPr>
            <a:r>
              <a:rPr lang="de-CH" sz="4000" b="1" dirty="0" smtClean="0">
                <a:solidFill>
                  <a:schemeClr val="bg1"/>
                </a:solidFill>
                <a:latin typeface="Frutiger LT Pro 67 Bold Cn" pitchFamily="34" charset="0"/>
                <a:cs typeface="Arial" pitchFamily="34" charset="0"/>
              </a:rPr>
              <a:t>CLIMATE </a:t>
            </a:r>
            <a:r>
              <a:rPr lang="de-CH" sz="4000" b="1" dirty="0">
                <a:solidFill>
                  <a:schemeClr val="bg1"/>
                </a:solidFill>
                <a:latin typeface="Frutiger LT Pro 67 Bold Cn" pitchFamily="34" charset="0"/>
                <a:cs typeface="Arial" pitchFamily="34" charset="0"/>
              </a:rPr>
              <a:t>CHANGE </a:t>
            </a:r>
            <a:r>
              <a:rPr lang="de-CH" sz="4000" b="1" dirty="0" smtClean="0">
                <a:solidFill>
                  <a:schemeClr val="bg1"/>
                </a:solidFill>
                <a:latin typeface="Frutiger LT Pro 67 Bold Cn" pitchFamily="34" charset="0"/>
                <a:cs typeface="Arial" pitchFamily="34" charset="0"/>
              </a:rPr>
              <a:t>2014</a:t>
            </a:r>
            <a:endParaRPr lang="en-GB" sz="4000" b="1" dirty="0">
              <a:solidFill>
                <a:schemeClr val="bg1"/>
              </a:solidFill>
              <a:latin typeface="Frutiger LT Pro 67 Bold Cn" pitchFamily="34" charset="0"/>
              <a:cs typeface="Arial" pitchFamily="34" charset="0"/>
            </a:endParaRPr>
          </a:p>
        </p:txBody>
      </p:sp>
      <p:sp>
        <p:nvSpPr>
          <p:cNvPr id="19" name="TextBox 18"/>
          <p:cNvSpPr txBox="1"/>
          <p:nvPr/>
        </p:nvSpPr>
        <p:spPr>
          <a:xfrm>
            <a:off x="2073277" y="3717097"/>
            <a:ext cx="4632161" cy="436461"/>
          </a:xfrm>
          <a:prstGeom prst="rect">
            <a:avLst/>
          </a:prstGeom>
          <a:noFill/>
          <a:effectLst>
            <a:outerShdw blurRad="50800" dist="38100" dir="9000000" algn="tr" rotWithShape="0">
              <a:prstClr val="black">
                <a:alpha val="75000"/>
              </a:prstClr>
            </a:outerShdw>
          </a:effectLst>
        </p:spPr>
        <p:txBody>
          <a:bodyPr wrap="none" lIns="18000" tIns="18000" rIns="18000" bIns="18000" anchor="ctr">
            <a:spAutoFit/>
          </a:bodyPr>
          <a:lstStyle/>
          <a:p>
            <a:pPr fontAlgn="auto">
              <a:spcBef>
                <a:spcPts val="0"/>
              </a:spcBef>
              <a:spcAft>
                <a:spcPts val="0"/>
              </a:spcAft>
              <a:defRPr/>
            </a:pPr>
            <a:r>
              <a:rPr lang="de-CH" sz="2600" b="1" i="1" dirty="0" smtClean="0">
                <a:solidFill>
                  <a:schemeClr val="bg1"/>
                </a:solidFill>
                <a:latin typeface="Frutiger LT Pro 67 Bold Cn" pitchFamily="34" charset="0"/>
                <a:cs typeface="Arial" pitchFamily="34" charset="0"/>
              </a:rPr>
              <a:t>Mitigation of</a:t>
            </a:r>
            <a:r>
              <a:rPr lang="de-CH" sz="2600" b="1" i="1" baseline="0" dirty="0" smtClean="0">
                <a:solidFill>
                  <a:schemeClr val="bg1"/>
                </a:solidFill>
                <a:latin typeface="Frutiger LT Pro 67 Bold Cn" pitchFamily="34" charset="0"/>
                <a:cs typeface="Arial" pitchFamily="34" charset="0"/>
              </a:rPr>
              <a:t> Climate Change</a:t>
            </a:r>
            <a:endParaRPr lang="en-GB" sz="2600" b="1" i="1" dirty="0">
              <a:solidFill>
                <a:schemeClr val="bg1"/>
              </a:solidFill>
              <a:latin typeface="Frutiger LT Pro 67 Bold Cn" pitchFamily="34" charset="0"/>
              <a:cs typeface="Arial" pitchFamily="34" charset="0"/>
            </a:endParaRPr>
          </a:p>
        </p:txBody>
      </p:sp>
      <p:pic>
        <p:nvPicPr>
          <p:cNvPr id="1031"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64514" y="6208714"/>
            <a:ext cx="7207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251520" y="6237313"/>
            <a:ext cx="2304256" cy="430887"/>
          </a:xfrm>
          <a:prstGeom prst="rect">
            <a:avLst/>
          </a:prstGeom>
          <a:noFill/>
        </p:spPr>
        <p:txBody>
          <a:bodyPr wrap="square" rtlCol="0">
            <a:spAutoFit/>
          </a:bodyPr>
          <a:lstStyle/>
          <a:p>
            <a:r>
              <a:rPr lang="de-DE" sz="1100" dirty="0" smtClean="0">
                <a:solidFill>
                  <a:schemeClr val="tx2"/>
                </a:solidFill>
                <a:latin typeface="Calibri" panose="020F0502020204030204" pitchFamily="34" charset="0"/>
                <a:cs typeface="Calibri" panose="020F0502020204030204" pitchFamily="34" charset="0"/>
              </a:rPr>
              <a:t>Working Group III contribution to the IPCC Fifth Assessment Report</a:t>
            </a:r>
            <a:endParaRPr lang="en-GB" sz="1100" dirty="0">
              <a:solidFill>
                <a:schemeClr val="tx2"/>
              </a:solidFill>
              <a:latin typeface="Calibri" panose="020F0502020204030204" pitchFamily="34" charset="0"/>
              <a:cs typeface="Calibri" panose="020F0502020204030204" pitchFamily="34" charset="0"/>
            </a:endParaRPr>
          </a:p>
        </p:txBody>
      </p:sp>
      <p:pic>
        <p:nvPicPr>
          <p:cNvPr id="11" name="Bild 10" descr="IPCC_blu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2121" y="116633"/>
            <a:ext cx="3384377" cy="795033"/>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93" r:id="rId3"/>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7937" y="1"/>
            <a:ext cx="9144001" cy="90488"/>
          </a:xfrm>
          <a:prstGeom prst="rect">
            <a:avLst/>
          </a:prstGeom>
          <a:solidFill>
            <a:srgbClr val="5492CD"/>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solidFill>
                <a:srgbClr val="FFFFFF"/>
              </a:solidFill>
              <a:latin typeface="Arial" pitchFamily="-110" charset="0"/>
              <a:cs typeface="MS PGothic" pitchFamily="34" charset="-128"/>
            </a:endParaRPr>
          </a:p>
        </p:txBody>
      </p:sp>
      <p:pic>
        <p:nvPicPr>
          <p:cNvPr id="3075"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08626" y="6145214"/>
            <a:ext cx="3375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251520" y="6237313"/>
            <a:ext cx="2304256" cy="430887"/>
          </a:xfrm>
          <a:prstGeom prst="rect">
            <a:avLst/>
          </a:prstGeom>
          <a:noFill/>
        </p:spPr>
        <p:txBody>
          <a:bodyPr wrap="square" rtlCol="0">
            <a:spAutoFit/>
          </a:bodyPr>
          <a:lstStyle/>
          <a:p>
            <a:r>
              <a:rPr lang="de-DE" sz="1100" dirty="0" smtClean="0">
                <a:solidFill>
                  <a:schemeClr val="tx2"/>
                </a:solidFill>
                <a:latin typeface="Calibri" panose="020F0502020204030204" pitchFamily="34" charset="0"/>
                <a:cs typeface="Calibri" panose="020F0502020204030204" pitchFamily="34" charset="0"/>
              </a:rPr>
              <a:t>Working Group III contribution to the IPCC Fifth Assessment Report</a:t>
            </a:r>
            <a:endParaRPr lang="en-GB" sz="1100" dirty="0">
              <a:solidFill>
                <a:schemeClr val="tx2"/>
              </a:solidFill>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945146" y="4459759"/>
            <a:ext cx="3643049" cy="738664"/>
          </a:xfrm>
          <a:prstGeom prst="rect">
            <a:avLst/>
          </a:prstGeom>
          <a:noFill/>
        </p:spPr>
        <p:txBody>
          <a:bodyPr wrap="none" lIns="91440" tIns="45720" rIns="91440" bIns="45720">
            <a:spAutoFit/>
          </a:bodyPr>
          <a:lstStyle/>
          <a:p>
            <a:pPr algn="r"/>
            <a:r>
              <a:rPr lang="de-DE" sz="2400" dirty="0" smtClean="0">
                <a:ln w="18415" cmpd="sng">
                  <a:solidFill>
                    <a:srgbClr val="FFFFFF"/>
                  </a:solidFill>
                  <a:prstDash val="solid"/>
                </a:ln>
                <a:solidFill>
                  <a:srgbClr val="FFFFFF"/>
                </a:solidFill>
              </a:rPr>
              <a:t>Ottmar Edenhofer</a:t>
            </a:r>
          </a:p>
          <a:p>
            <a:pPr algn="r"/>
            <a:r>
              <a:rPr lang="de-DE" dirty="0">
                <a:ln w="18415" cmpd="sng">
                  <a:solidFill>
                    <a:srgbClr val="FFFFFF"/>
                  </a:solidFill>
                  <a:prstDash val="solid"/>
                </a:ln>
                <a:solidFill>
                  <a:srgbClr val="FFFFFF"/>
                </a:solidFill>
              </a:rPr>
              <a:t>Co-Chair, IPCC Working Group </a:t>
            </a:r>
            <a:r>
              <a:rPr lang="de-DE" dirty="0" smtClean="0">
                <a:ln w="18415" cmpd="sng">
                  <a:solidFill>
                    <a:srgbClr val="FFFFFF"/>
                  </a:solidFill>
                  <a:prstDash val="solid"/>
                </a:ln>
                <a:solidFill>
                  <a:srgbClr val="FFFFFF"/>
                </a:solidFill>
              </a:rPr>
              <a:t>III</a:t>
            </a:r>
            <a:endParaRPr lang="de-DE" dirty="0">
              <a:ln w="18415" cmpd="sng">
                <a:solidFill>
                  <a:srgbClr val="FFFFFF"/>
                </a:solidFill>
                <a:prstDash val="solid"/>
              </a:ln>
              <a:solidFill>
                <a:srgbClr val="FFFFFF"/>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Without </a:t>
            </a:r>
            <a:r>
              <a:rPr lang="en-US" dirty="0" smtClean="0"/>
              <a:t>more mitigation, global mean surface temperature might increase by 3.7° to 4.8°C</a:t>
            </a:r>
            <a:r>
              <a:rPr lang="de-DE" dirty="0" smtClean="0"/>
              <a:t> </a:t>
            </a:r>
            <a:r>
              <a:rPr lang="en-US" dirty="0" smtClean="0"/>
              <a:t>over the 21</a:t>
            </a:r>
            <a:r>
              <a:rPr lang="en-US" baseline="30000" dirty="0" smtClean="0"/>
              <a:t>st</a:t>
            </a:r>
            <a:r>
              <a:rPr lang="en-US" dirty="0" smtClean="0"/>
              <a:t> century.</a:t>
            </a:r>
            <a:endParaRPr lang="en-GB"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65" y="1628801"/>
            <a:ext cx="8775359" cy="357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493294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03226" y="260736"/>
            <a:ext cx="8642351" cy="792000"/>
          </a:xfrm>
          <a:prstGeom prst="rect">
            <a:avLst/>
          </a:prstGeom>
        </p:spPr>
        <p:txBody>
          <a:bodyPr lIns="0" tIns="36000" rIns="0" bIns="36000"/>
          <a:lstStyle>
            <a:lvl1pPr algn="l" rtl="0" fontAlgn="base">
              <a:spcBef>
                <a:spcPct val="0"/>
              </a:spcBef>
              <a:spcAft>
                <a:spcPct val="0"/>
              </a:spcAft>
              <a:defRPr sz="2400" b="1" kern="1200" baseline="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en-US" dirty="0" smtClean="0"/>
              <a:t>Mitigation requires major technological and institutional changes including the </a:t>
            </a:r>
            <a:r>
              <a:rPr lang="en-US" dirty="0" err="1" smtClean="0"/>
              <a:t>upscaling</a:t>
            </a:r>
            <a:r>
              <a:rPr lang="en-US" dirty="0" smtClean="0"/>
              <a:t> of low- and zero carbon energy.</a:t>
            </a:r>
            <a:endParaRPr lang="en-GB" dirty="0"/>
          </a:p>
        </p:txBody>
      </p:sp>
      <p:pic>
        <p:nvPicPr>
          <p:cNvPr id="4" name="Picture 3" descr="D:\SVN\06_PlenaryDocuments\03_Graphic_Design\02_Contact-group\AR5_figure_SPM_7_20140411_final_OUT.png"/>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395536" y="1484784"/>
            <a:ext cx="8064896" cy="4248472"/>
          </a:xfrm>
          <a:prstGeom prst="rect">
            <a:avLst/>
          </a:prstGeom>
          <a:noFill/>
          <a:ln>
            <a:noFill/>
          </a:ln>
        </p:spPr>
      </p:pic>
    </p:spTree>
    <p:extLst>
      <p:ext uri="{BB962C8B-B14F-4D97-AF65-F5344CB8AC3E}">
        <p14:creationId xmlns:p14="http://schemas.microsoft.com/office/powerpoint/2010/main" val="244066816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Delaying mitigation is estimated to increase the difficulty and narrow the options for limiting warming to 2°C.</a:t>
            </a:r>
            <a:endParaRPr lang="en-GB" dirty="0"/>
          </a:p>
        </p:txBody>
      </p:sp>
      <p:pic>
        <p:nvPicPr>
          <p:cNvPr id="6" name="Picture 5" descr="D:\SVN\06_PlenaryDocuments\03_Graphic_Design\02_Contact-group\AR5_figure_SPM_8_20140412_landscape_OU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24744"/>
            <a:ext cx="8136904" cy="4824536"/>
          </a:xfrm>
          <a:prstGeom prst="rect">
            <a:avLst/>
          </a:prstGeom>
          <a:noFill/>
          <a:ln>
            <a:noFill/>
          </a:ln>
        </p:spPr>
      </p:pic>
    </p:spTree>
    <p:extLst>
      <p:ext uri="{BB962C8B-B14F-4D97-AF65-F5344CB8AC3E}">
        <p14:creationId xmlns:p14="http://schemas.microsoft.com/office/powerpoint/2010/main" val="103130075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Estimates for mitigation costs vary widely.</a:t>
            </a:r>
            <a:endParaRPr lang="en-GB" dirty="0"/>
          </a:p>
        </p:txBody>
      </p:sp>
      <p:sp>
        <p:nvSpPr>
          <p:cNvPr id="4" name="Text Placeholder 3"/>
          <p:cNvSpPr>
            <a:spLocks noGrp="1"/>
          </p:cNvSpPr>
          <p:nvPr>
            <p:ph type="body" sz="quarter" idx="10"/>
          </p:nvPr>
        </p:nvSpPr>
        <p:spPr>
          <a:xfrm>
            <a:off x="250826" y="836712"/>
            <a:ext cx="8642351" cy="4824189"/>
          </a:xfrm>
        </p:spPr>
        <p:txBody>
          <a:bodyPr/>
          <a:lstStyle/>
          <a:p>
            <a:r>
              <a:rPr lang="de-DE" dirty="0" smtClean="0"/>
              <a:t>Reaching 450ppm CO</a:t>
            </a:r>
            <a:r>
              <a:rPr lang="de-DE" baseline="-25000" dirty="0" smtClean="0"/>
              <a:t>2</a:t>
            </a:r>
            <a:r>
              <a:rPr lang="de-DE" dirty="0" smtClean="0"/>
              <a:t>eq entails consumption losses of 1.7% (1%-4%) by 2030, 3.4% (2% to 6%) by 2050 and 4.8% (3%-11%) by 2100 relative to baseline (which grows between 300% to 900% over the course of the century).</a:t>
            </a:r>
          </a:p>
          <a:p>
            <a:r>
              <a:rPr lang="de-DE" dirty="0" smtClean="0"/>
              <a:t>This is equivalent to a reduction in consumption growth over the 21</a:t>
            </a:r>
            <a:r>
              <a:rPr lang="de-DE" baseline="30000" dirty="0" smtClean="0"/>
              <a:t>st </a:t>
            </a:r>
            <a:r>
              <a:rPr lang="de-DE" dirty="0" smtClean="0"/>
              <a:t>century by about </a:t>
            </a:r>
            <a:r>
              <a:rPr lang="de-DE" dirty="0"/>
              <a:t>0.06 </a:t>
            </a:r>
            <a:r>
              <a:rPr lang="de-DE" dirty="0" smtClean="0"/>
              <a:t>(0.04-0.14) </a:t>
            </a:r>
            <a:r>
              <a:rPr lang="de-DE" dirty="0"/>
              <a:t>percentage </a:t>
            </a:r>
            <a:r>
              <a:rPr lang="de-DE" dirty="0" smtClean="0"/>
              <a:t>points a year (relative to annualized consumption growth that is between 1.6% and 3% per year).</a:t>
            </a:r>
          </a:p>
          <a:p>
            <a:r>
              <a:rPr lang="de-DE" dirty="0" smtClean="0"/>
              <a:t>Cost estimates exlude benefits of mitigation (reduced impacts from climate change). They also exclude other benefits (e.g. improvements for local air quality).</a:t>
            </a:r>
          </a:p>
          <a:p>
            <a:r>
              <a:rPr lang="de-DE" dirty="0" smtClean="0"/>
              <a:t>Cost estimates are based on a series of assumptions.</a:t>
            </a:r>
          </a:p>
          <a:p>
            <a:endParaRPr lang="en-GB" dirty="0"/>
          </a:p>
        </p:txBody>
      </p:sp>
    </p:spTree>
    <p:extLst>
      <p:ext uri="{BB962C8B-B14F-4D97-AF65-F5344CB8AC3E}">
        <p14:creationId xmlns:p14="http://schemas.microsoft.com/office/powerpoint/2010/main" val="40829030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256" y="260648"/>
            <a:ext cx="2160240" cy="3672408"/>
          </a:xfrm>
        </p:spPr>
        <p:txBody>
          <a:bodyPr/>
          <a:lstStyle/>
          <a:p>
            <a:r>
              <a:rPr lang="de-DE" dirty="0" smtClean="0"/>
              <a:t>Mitigation can result in large co-benefits for human health and other societal goals.</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332656"/>
            <a:ext cx="6480720" cy="5663898"/>
          </a:xfrm>
          <a:prstGeom prst="rect">
            <a:avLst/>
          </a:prstGeom>
        </p:spPr>
      </p:pic>
    </p:spTree>
    <p:extLst>
      <p:ext uri="{BB962C8B-B14F-4D97-AF65-F5344CB8AC3E}">
        <p14:creationId xmlns:p14="http://schemas.microsoft.com/office/powerpoint/2010/main" val="16188380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requires changes throughout the economy. Efforts in one sector determine mitigation efforts in others.</a:t>
            </a:r>
            <a:endParaRPr lang="en-GB" dirty="0"/>
          </a:p>
        </p:txBody>
      </p:sp>
      <p:pic>
        <p:nvPicPr>
          <p:cNvPr id="5" name="Picture 4" descr="D:\SVN\06_PlenaryDocuments\03_Graphic_Design\02_Contact-group\AR5_figure_SPM_10_20140412-final.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9" y="1556793"/>
            <a:ext cx="8545551" cy="4333835"/>
          </a:xfrm>
          <a:prstGeom prst="rect">
            <a:avLst/>
          </a:prstGeom>
          <a:noFill/>
          <a:ln>
            <a:noFill/>
          </a:ln>
        </p:spPr>
      </p:pic>
    </p:spTree>
    <p:extLst>
      <p:ext uri="{BB962C8B-B14F-4D97-AF65-F5344CB8AC3E}">
        <p14:creationId xmlns:p14="http://schemas.microsoft.com/office/powerpoint/2010/main" val="24182836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Substantial reductions in emissions would require large changes in investment patterns.</a:t>
            </a:r>
            <a:endParaRPr lang="en-GB" dirty="0"/>
          </a:p>
        </p:txBody>
      </p:sp>
      <p:pic>
        <p:nvPicPr>
          <p:cNvPr id="5" name="Picture 4" descr="D:\SVN\06_PlenaryDocuments\03_Graphic_Design\02_Contact-group\AR5_figure_SPM_12_2014041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9" y="1124745"/>
            <a:ext cx="6856435" cy="4867180"/>
          </a:xfrm>
          <a:prstGeom prst="rect">
            <a:avLst/>
          </a:prstGeom>
          <a:noFill/>
          <a:ln>
            <a:noFill/>
          </a:ln>
        </p:spPr>
      </p:pic>
    </p:spTree>
    <p:extLst>
      <p:ext uri="{BB962C8B-B14F-4D97-AF65-F5344CB8AC3E}">
        <p14:creationId xmlns:p14="http://schemas.microsoft.com/office/powerpoint/2010/main" val="8249432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Since AR4, there has been an increased focus on policies designed to integrate multiple objectives, increase co-benefits and reduce adverse side-effects.</a:t>
            </a:r>
          </a:p>
        </p:txBody>
      </p:sp>
      <p:sp>
        <p:nvSpPr>
          <p:cNvPr id="6" name="Text Placeholder 5"/>
          <p:cNvSpPr>
            <a:spLocks noGrp="1"/>
          </p:cNvSpPr>
          <p:nvPr>
            <p:ph type="body" sz="quarter" idx="10"/>
          </p:nvPr>
        </p:nvSpPr>
        <p:spPr>
          <a:xfrm>
            <a:off x="250826" y="1629818"/>
            <a:ext cx="8642351" cy="4535486"/>
          </a:xfrm>
        </p:spPr>
        <p:txBody>
          <a:bodyPr/>
          <a:lstStyle/>
          <a:p>
            <a:r>
              <a:rPr lang="en-US" sz="2000" dirty="0" smtClean="0"/>
              <a:t>Sector-specific </a:t>
            </a:r>
            <a:r>
              <a:rPr lang="en-US" sz="2000" dirty="0"/>
              <a:t>policies have been more widely used than economy-wide </a:t>
            </a:r>
            <a:r>
              <a:rPr lang="en-US" sz="2000" dirty="0" smtClean="0"/>
              <a:t>policies.</a:t>
            </a:r>
          </a:p>
          <a:p>
            <a:r>
              <a:rPr lang="en-US" sz="2000" dirty="0"/>
              <a:t>Regulatory approaches and information measures are widely used, and are often environmentally </a:t>
            </a:r>
            <a:r>
              <a:rPr lang="en-US" sz="2000" dirty="0" smtClean="0"/>
              <a:t>effective.</a:t>
            </a:r>
          </a:p>
          <a:p>
            <a:r>
              <a:rPr lang="en-US" sz="2000" dirty="0"/>
              <a:t>Since AR4, cap and trade systems for GHGs have been established in a number of countries and regions. </a:t>
            </a:r>
            <a:endParaRPr lang="en-US" sz="2000" dirty="0" smtClean="0"/>
          </a:p>
          <a:p>
            <a:r>
              <a:rPr lang="en-US" sz="2000" dirty="0"/>
              <a:t>In some countries, tax-based policies specifically aimed at reducing GHG emissions–alongside technology and other policies–have helped to weaken the link between GHG emissions and </a:t>
            </a:r>
            <a:r>
              <a:rPr lang="en-US" sz="2000" dirty="0" smtClean="0"/>
              <a:t>GDP. </a:t>
            </a:r>
          </a:p>
          <a:p>
            <a:r>
              <a:rPr lang="en-US" sz="2000" dirty="0" smtClean="0"/>
              <a:t>The </a:t>
            </a:r>
            <a:r>
              <a:rPr lang="en-US" sz="2000" dirty="0"/>
              <a:t>reduction of subsidies for GHG-related activities in various sectors can achieve emission </a:t>
            </a:r>
            <a:r>
              <a:rPr lang="en-US" sz="2000" dirty="0" smtClean="0"/>
              <a:t>reductions, depending on the social and economic context.</a:t>
            </a:r>
          </a:p>
        </p:txBody>
      </p:sp>
    </p:spTree>
    <p:extLst>
      <p:ext uri="{BB962C8B-B14F-4D97-AF65-F5344CB8AC3E}">
        <p14:creationId xmlns:p14="http://schemas.microsoft.com/office/powerpoint/2010/main" val="128409056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Climate change is a global commons problem that implies the need for international </a:t>
            </a:r>
            <a:r>
              <a:rPr lang="en-US" dirty="0" smtClean="0"/>
              <a:t>cooperation.</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6194" y="993857"/>
            <a:ext cx="6804198" cy="509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5302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Effective mitigation will not be achieved if individual agents advance their own interests independently</a:t>
            </a:r>
            <a:r>
              <a:rPr lang="en-US" dirty="0" smtClean="0"/>
              <a:t>.</a:t>
            </a:r>
            <a:r>
              <a:rPr lang="en-US" dirty="0"/>
              <a:t/>
            </a:r>
            <a:br>
              <a:rPr lang="en-US" dirty="0"/>
            </a:br>
            <a:endParaRPr lang="en-GB" dirty="0"/>
          </a:p>
        </p:txBody>
      </p:sp>
      <p:sp>
        <p:nvSpPr>
          <p:cNvPr id="5" name="Text Placeholder 4"/>
          <p:cNvSpPr>
            <a:spLocks noGrp="1"/>
          </p:cNvSpPr>
          <p:nvPr>
            <p:ph type="body" sz="quarter" idx="10"/>
          </p:nvPr>
        </p:nvSpPr>
        <p:spPr>
          <a:xfrm>
            <a:off x="250826" y="1557810"/>
            <a:ext cx="8642351" cy="4535486"/>
          </a:xfrm>
        </p:spPr>
        <p:txBody>
          <a:bodyPr/>
          <a:lstStyle/>
          <a:p>
            <a:r>
              <a:rPr lang="en-US" sz="2200" dirty="0" smtClean="0"/>
              <a:t>Existing </a:t>
            </a:r>
            <a:r>
              <a:rPr lang="en-US" sz="2200" dirty="0"/>
              <a:t>and proposed international climate change cooperation arrangements vary in their focus and degree of centralization and coordination</a:t>
            </a:r>
            <a:r>
              <a:rPr lang="en-US" sz="2200" dirty="0" smtClean="0"/>
              <a:t>.</a:t>
            </a:r>
          </a:p>
          <a:p>
            <a:r>
              <a:rPr lang="en-US" sz="2200" dirty="0" smtClean="0"/>
              <a:t>Issues </a:t>
            </a:r>
            <a:r>
              <a:rPr lang="en-US" sz="2200" dirty="0"/>
              <a:t>of equity, justice, and fairness arise with respect to mitigation and adaptation</a:t>
            </a:r>
            <a:r>
              <a:rPr lang="en-US" sz="2200" dirty="0" smtClean="0"/>
              <a:t>.</a:t>
            </a:r>
            <a:endParaRPr lang="en-US" sz="2200" dirty="0"/>
          </a:p>
          <a:p>
            <a:r>
              <a:rPr lang="en-US" sz="2200" dirty="0"/>
              <a:t>Climate policy may be informed by a consideration of a diverse array of risks and uncertainties, some of which are difficult to measure, notably events that are of low probability but which would have a significant impact if they occur.</a:t>
            </a:r>
            <a:endParaRPr lang="en-GB" sz="2200" b="0" dirty="0"/>
          </a:p>
        </p:txBody>
      </p:sp>
    </p:spTree>
    <p:extLst>
      <p:ext uri="{BB962C8B-B14F-4D97-AF65-F5344CB8AC3E}">
        <p14:creationId xmlns:p14="http://schemas.microsoft.com/office/powerpoint/2010/main" val="19642231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IPCC reports are the result of extensive work of many scientists from around the world.</a:t>
            </a:r>
            <a:endParaRPr lang="en-GB"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004049" y="1341439"/>
            <a:ext cx="3351345" cy="4535487"/>
          </a:xfrm>
        </p:spPr>
      </p:pic>
      <p:sp>
        <p:nvSpPr>
          <p:cNvPr id="6" name="TextBox 5"/>
          <p:cNvSpPr txBox="1"/>
          <p:nvPr/>
        </p:nvSpPr>
        <p:spPr>
          <a:xfrm>
            <a:off x="539552" y="1868862"/>
            <a:ext cx="4104456" cy="3360338"/>
          </a:xfrm>
          <a:prstGeom prst="rect">
            <a:avLst/>
          </a:prstGeom>
          <a:noFill/>
        </p:spPr>
        <p:txBody>
          <a:bodyPr wrap="square" lIns="18000" tIns="18000" rIns="18000" bIns="18000" rtlCol="0">
            <a:spAutoFit/>
          </a:bodyPr>
          <a:lstStyle/>
          <a:p>
            <a:pPr algn="ctr"/>
            <a:r>
              <a:rPr lang="de-DE" sz="2400" b="1" dirty="0" smtClean="0"/>
              <a:t>1</a:t>
            </a:r>
            <a:r>
              <a:rPr lang="de-DE" sz="2400" dirty="0" smtClean="0"/>
              <a:t> Summary for Policymakers</a:t>
            </a:r>
          </a:p>
          <a:p>
            <a:pPr algn="ctr"/>
            <a:r>
              <a:rPr lang="de-DE" sz="2400" b="1" dirty="0" smtClean="0"/>
              <a:t>1</a:t>
            </a:r>
            <a:r>
              <a:rPr lang="de-DE" sz="2400" dirty="0" smtClean="0"/>
              <a:t> Technical Summary</a:t>
            </a:r>
          </a:p>
          <a:p>
            <a:pPr algn="ctr"/>
            <a:endParaRPr lang="de-DE" sz="2400" baseline="0" dirty="0" smtClean="0"/>
          </a:p>
          <a:p>
            <a:pPr algn="ctr"/>
            <a:r>
              <a:rPr lang="de-DE" sz="2400" b="1" dirty="0" smtClean="0"/>
              <a:t>16</a:t>
            </a:r>
            <a:r>
              <a:rPr lang="de-DE" sz="2400" dirty="0" smtClean="0"/>
              <a:t> Chapters</a:t>
            </a:r>
          </a:p>
          <a:p>
            <a:pPr algn="ctr"/>
            <a:r>
              <a:rPr lang="de-DE" sz="2400" b="1" baseline="0" dirty="0" smtClean="0"/>
              <a:t>235</a:t>
            </a:r>
            <a:r>
              <a:rPr lang="de-DE" sz="2400" baseline="0" dirty="0" smtClean="0"/>
              <a:t> Authors</a:t>
            </a:r>
          </a:p>
          <a:p>
            <a:pPr algn="ctr"/>
            <a:r>
              <a:rPr lang="de-DE" sz="2400" b="1" dirty="0" smtClean="0"/>
              <a:t>900</a:t>
            </a:r>
            <a:r>
              <a:rPr lang="de-DE" sz="2400" dirty="0" smtClean="0"/>
              <a:t> Reviewers</a:t>
            </a:r>
            <a:endParaRPr lang="de-DE" sz="2400" baseline="0" dirty="0" smtClean="0"/>
          </a:p>
          <a:p>
            <a:pPr algn="ctr"/>
            <a:r>
              <a:rPr lang="de-DE" sz="2400" dirty="0" smtClean="0"/>
              <a:t>More than </a:t>
            </a:r>
            <a:r>
              <a:rPr lang="de-DE" sz="2400" b="1" dirty="0" smtClean="0"/>
              <a:t>2000 </a:t>
            </a:r>
            <a:r>
              <a:rPr lang="de-DE" sz="2400" dirty="0" smtClean="0"/>
              <a:t>pages</a:t>
            </a:r>
          </a:p>
          <a:p>
            <a:pPr algn="ctr"/>
            <a:r>
              <a:rPr lang="de-DE" sz="2400" dirty="0" smtClean="0"/>
              <a:t>Close to </a:t>
            </a:r>
            <a:r>
              <a:rPr lang="de-DE" sz="2400" b="1" dirty="0" smtClean="0"/>
              <a:t>10,000 </a:t>
            </a:r>
            <a:r>
              <a:rPr lang="de-DE" sz="2400" dirty="0" smtClean="0"/>
              <a:t>references</a:t>
            </a:r>
          </a:p>
          <a:p>
            <a:pPr algn="ctr"/>
            <a:r>
              <a:rPr lang="de-DE" sz="2400" dirty="0" smtClean="0"/>
              <a:t>More than </a:t>
            </a:r>
            <a:r>
              <a:rPr lang="de-DE" sz="2400" b="1" dirty="0" smtClean="0"/>
              <a:t>38,000 </a:t>
            </a:r>
            <a:r>
              <a:rPr lang="de-DE" sz="2400" dirty="0" smtClean="0"/>
              <a:t>comments</a:t>
            </a:r>
          </a:p>
        </p:txBody>
      </p:sp>
    </p:spTree>
    <p:extLst>
      <p:ext uri="{BB962C8B-B14F-4D97-AF65-F5344CB8AC3E}">
        <p14:creationId xmlns:p14="http://schemas.microsoft.com/office/powerpoint/2010/main" val="30603347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Least-cost mitigation scenarios rely on strong institutions.</a:t>
            </a:r>
            <a:endParaRPr lang="en-GB" dirty="0"/>
          </a:p>
        </p:txBody>
      </p:sp>
      <p:sp>
        <p:nvSpPr>
          <p:cNvPr id="3" name="Text Placeholder 2"/>
          <p:cNvSpPr>
            <a:spLocks noGrp="1"/>
          </p:cNvSpPr>
          <p:nvPr>
            <p:ph type="body" sz="quarter" idx="10"/>
          </p:nvPr>
        </p:nvSpPr>
        <p:spPr/>
        <p:txBody>
          <a:bodyPr/>
          <a:lstStyle/>
          <a:p>
            <a:pPr marL="0" indent="0">
              <a:buNone/>
            </a:pPr>
            <a:r>
              <a:rPr lang="en-US" dirty="0" smtClean="0"/>
              <a:t>Key institutional requirements:</a:t>
            </a:r>
          </a:p>
          <a:p>
            <a:pPr marL="457200" indent="-457200">
              <a:buSzPct val="100000"/>
              <a:buFont typeface="+mj-lt"/>
              <a:buAutoNum type="arabicPeriod"/>
            </a:pPr>
            <a:r>
              <a:rPr lang="en-US" dirty="0"/>
              <a:t>A</a:t>
            </a:r>
            <a:r>
              <a:rPr lang="en-US" dirty="0" smtClean="0"/>
              <a:t>ll countries cooperate and begin </a:t>
            </a:r>
            <a:r>
              <a:rPr lang="en-US" dirty="0"/>
              <a:t>to mitigate </a:t>
            </a:r>
            <a:r>
              <a:rPr lang="en-US" dirty="0" smtClean="0"/>
              <a:t>immediately.</a:t>
            </a:r>
            <a:endParaRPr lang="en-US" dirty="0"/>
          </a:p>
          <a:p>
            <a:pPr marL="457200" indent="-457200">
              <a:buSzPct val="100000"/>
              <a:buFont typeface="+mj-lt"/>
              <a:buAutoNum type="arabicPeriod"/>
            </a:pPr>
            <a:r>
              <a:rPr lang="en-US" dirty="0" smtClean="0"/>
              <a:t>They </a:t>
            </a:r>
            <a:r>
              <a:rPr lang="en-US" dirty="0"/>
              <a:t>all introduce a globally uniform price on all GHG </a:t>
            </a:r>
            <a:r>
              <a:rPr lang="en-US" dirty="0" smtClean="0"/>
              <a:t>emissions.</a:t>
            </a:r>
            <a:endParaRPr lang="en-US" dirty="0"/>
          </a:p>
          <a:p>
            <a:pPr marL="457200" indent="-457200">
              <a:buSzPct val="100000"/>
              <a:buFont typeface="+mj-lt"/>
              <a:buAutoNum type="arabicPeriod"/>
            </a:pPr>
            <a:r>
              <a:rPr lang="en-US" dirty="0" smtClean="0"/>
              <a:t>They </a:t>
            </a:r>
            <a:r>
              <a:rPr lang="en-US" dirty="0"/>
              <a:t>all allow the use of all key </a:t>
            </a:r>
            <a:r>
              <a:rPr lang="en-US" dirty="0" smtClean="0"/>
              <a:t>mitigation technologies.</a:t>
            </a:r>
            <a:endParaRPr lang="en-US" dirty="0"/>
          </a:p>
          <a:p>
            <a:endParaRPr lang="en-GB" dirty="0"/>
          </a:p>
        </p:txBody>
      </p:sp>
    </p:spTree>
    <p:extLst>
      <p:ext uri="{BB962C8B-B14F-4D97-AF65-F5344CB8AC3E}">
        <p14:creationId xmlns:p14="http://schemas.microsoft.com/office/powerpoint/2010/main" val="277126881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067944" y="4551512"/>
            <a:ext cx="3457037" cy="461665"/>
          </a:xfrm>
          <a:prstGeom prst="rect">
            <a:avLst/>
          </a:prstGeom>
          <a:noFill/>
        </p:spPr>
        <p:txBody>
          <a:bodyPr wrap="none" lIns="91440" tIns="45720" rIns="91440" bIns="45720">
            <a:spAutoFit/>
          </a:bodyPr>
          <a:lstStyle/>
          <a:p>
            <a:pPr algn="ctr"/>
            <a:r>
              <a:rPr lang="de-DE"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www.mitigation2014.org</a:t>
            </a:r>
            <a:endParaRPr lang="de-DE"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hteck 5"/>
          <p:cNvSpPr/>
          <p:nvPr/>
        </p:nvSpPr>
        <p:spPr>
          <a:xfrm>
            <a:off x="6920750" y="5178678"/>
            <a:ext cx="184731" cy="338554"/>
          </a:xfrm>
          <a:prstGeom prst="rect">
            <a:avLst/>
          </a:prstGeom>
          <a:noFill/>
        </p:spPr>
        <p:txBody>
          <a:bodyPr wrap="none" lIns="91440" tIns="45720" rIns="91440" bIns="45720">
            <a:spAutoFit/>
          </a:bodyPr>
          <a:lstStyle/>
          <a:p>
            <a:pPr algn="ctr"/>
            <a:endParaRPr lang="de-DE"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2705832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rot="5400000">
            <a:off x="2502118" y="-1449382"/>
            <a:ext cx="4104456" cy="910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2442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GHG </a:t>
            </a:r>
            <a:r>
              <a:rPr lang="en-US" dirty="0"/>
              <a:t>emissions </a:t>
            </a:r>
            <a:r>
              <a:rPr lang="en-US" dirty="0" smtClean="0"/>
              <a:t>accelerate despite reduction efforts. Most emission growth is CO</a:t>
            </a:r>
            <a:r>
              <a:rPr lang="en-US" baseline="-25000" dirty="0" smtClean="0"/>
              <a:t>2</a:t>
            </a:r>
            <a:r>
              <a:rPr lang="en-US" dirty="0" smtClean="0"/>
              <a:t> from fossil fuel combustion.</a:t>
            </a:r>
            <a:endParaRPr lang="en-GB" dirty="0"/>
          </a:p>
        </p:txBody>
      </p:sp>
      <p:pic>
        <p:nvPicPr>
          <p:cNvPr id="5" name="Picture 4" descr="D:\SVN\06_PlenaryDocuments\03_Graphic_Design\02_Contact-group\AR5_figure_SPM_1_20140412_FINAL_OU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96753"/>
            <a:ext cx="8271125" cy="4877745"/>
          </a:xfrm>
          <a:prstGeom prst="rect">
            <a:avLst/>
          </a:prstGeom>
          <a:noFill/>
          <a:ln>
            <a:noFill/>
          </a:ln>
        </p:spPr>
      </p:pic>
    </p:spTree>
    <p:extLst>
      <p:ext uri="{BB962C8B-B14F-4D97-AF65-F5344CB8AC3E}">
        <p14:creationId xmlns:p14="http://schemas.microsoft.com/office/powerpoint/2010/main" val="21169269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CO</a:t>
            </a:r>
            <a:r>
              <a:rPr lang="en-US" baseline="-25000" dirty="0" smtClean="0"/>
              <a:t>2</a:t>
            </a:r>
            <a:r>
              <a:rPr lang="en-US" dirty="0" smtClean="0"/>
              <a:t> </a:t>
            </a:r>
            <a:r>
              <a:rPr lang="en-US" dirty="0"/>
              <a:t>emissions have </a:t>
            </a:r>
            <a:r>
              <a:rPr lang="en-US" dirty="0" smtClean="0"/>
              <a:t>more than doubled </a:t>
            </a:r>
            <a:br>
              <a:rPr lang="en-US" dirty="0" smtClean="0"/>
            </a:br>
            <a:r>
              <a:rPr lang="en-US" dirty="0" smtClean="0"/>
              <a:t>since 1970.</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12776"/>
            <a:ext cx="8305259" cy="4388990"/>
          </a:xfrm>
          <a:prstGeom prst="rect">
            <a:avLst/>
          </a:prstGeom>
        </p:spPr>
      </p:pic>
    </p:spTree>
    <p:extLst>
      <p:ext uri="{BB962C8B-B14F-4D97-AF65-F5344CB8AC3E}">
        <p14:creationId xmlns:p14="http://schemas.microsoft.com/office/powerpoint/2010/main" val="35892225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patterns of GHG emissions are shifting along with changes in the world </a:t>
            </a:r>
            <a:r>
              <a:rPr lang="en-US" dirty="0" smtClean="0"/>
              <a:t>economy.</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290444"/>
            <a:ext cx="6459154" cy="4658836"/>
          </a:xfrm>
          <a:prstGeom prst="rect">
            <a:avLst/>
          </a:prstGeom>
        </p:spPr>
      </p:pic>
    </p:spTree>
    <p:extLst>
      <p:ext uri="{BB962C8B-B14F-4D97-AF65-F5344CB8AC3E}">
        <p14:creationId xmlns:p14="http://schemas.microsoft.com/office/powerpoint/2010/main" val="300836114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per‐capita GHG emissions are highly variable within and between income </a:t>
            </a:r>
            <a:r>
              <a:rPr lang="en-US" dirty="0" smtClean="0"/>
              <a:t>groups.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556792"/>
            <a:ext cx="8712667" cy="3937223"/>
          </a:xfrm>
          <a:prstGeom prst="rect">
            <a:avLst/>
          </a:prstGeom>
        </p:spPr>
      </p:pic>
    </p:spTree>
    <p:extLst>
      <p:ext uri="{BB962C8B-B14F-4D97-AF65-F5344CB8AC3E}">
        <p14:creationId xmlns:p14="http://schemas.microsoft.com/office/powerpoint/2010/main" val="102542728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0" y="404254"/>
            <a:ext cx="3601097" cy="5184986"/>
          </a:xfrm>
        </p:spPr>
        <p:txBody>
          <a:bodyPr/>
          <a:lstStyle/>
          <a:p>
            <a:r>
              <a:rPr lang="en-US" dirty="0"/>
              <a:t>A growing share of CO</a:t>
            </a:r>
            <a:r>
              <a:rPr lang="en-US" baseline="-25000" dirty="0"/>
              <a:t>2 </a:t>
            </a:r>
            <a:r>
              <a:rPr lang="en-US" dirty="0"/>
              <a:t>emissions from fossil fuel combustion and</a:t>
            </a:r>
            <a:br>
              <a:rPr lang="en-US" dirty="0"/>
            </a:br>
            <a:r>
              <a:rPr lang="en-US" dirty="0"/>
              <a:t>industrial processes in low and middle income countries has been released in the production of</a:t>
            </a:r>
            <a:br>
              <a:rPr lang="en-US" dirty="0"/>
            </a:br>
            <a:r>
              <a:rPr lang="en-US" dirty="0"/>
              <a:t>goods and services exported, notably from upper‐middle income countries to high income </a:t>
            </a:r>
            <a:r>
              <a:rPr lang="en-US" dirty="0" smtClean="0"/>
              <a:t>countries.</a:t>
            </a:r>
            <a:r>
              <a:rPr lang="de-DE" dirty="0"/>
              <a:t/>
            </a:r>
            <a:br>
              <a:rPr lang="de-DE" dirty="0"/>
            </a:b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04664"/>
            <a:ext cx="4510783" cy="5465400"/>
          </a:xfrm>
          <a:prstGeom prst="rect">
            <a:avLst/>
          </a:prstGeom>
        </p:spPr>
      </p:pic>
    </p:spTree>
    <p:extLst>
      <p:ext uri="{BB962C8B-B14F-4D97-AF65-F5344CB8AC3E}">
        <p14:creationId xmlns:p14="http://schemas.microsoft.com/office/powerpoint/2010/main" val="65529963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GHG emissions rise with growth in GDP and population; long-standing trend of decarbonisation of energy reversed.</a:t>
            </a:r>
            <a:endParaRPr lang="en-GB" dirty="0"/>
          </a:p>
        </p:txBody>
      </p:sp>
      <p:pic>
        <p:nvPicPr>
          <p:cNvPr id="5" name="Picture 4" descr="D:\SVN\06_PlenaryDocuments\03_Graphic_Design\02_Contact-group\AR5_figure_SPM_6_2014041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9737" y="1474140"/>
            <a:ext cx="5394553" cy="4475140"/>
          </a:xfrm>
          <a:prstGeom prst="rect">
            <a:avLst/>
          </a:prstGeom>
          <a:noFill/>
          <a:ln>
            <a:noFill/>
          </a:ln>
        </p:spPr>
      </p:pic>
      <p:sp>
        <p:nvSpPr>
          <p:cNvPr id="3" name="Oval 2"/>
          <p:cNvSpPr/>
          <p:nvPr/>
        </p:nvSpPr>
        <p:spPr>
          <a:xfrm>
            <a:off x="6012160" y="2276872"/>
            <a:ext cx="1080120" cy="4320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6" name="Straight Arrow Connector 5"/>
          <p:cNvCxnSpPr/>
          <p:nvPr/>
        </p:nvCxnSpPr>
        <p:spPr>
          <a:xfrm flipV="1">
            <a:off x="5652120" y="2780928"/>
            <a:ext cx="504056" cy="2376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894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WGIAR5_PresentationTemplate_Final">
  <a:themeElements>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SlideMaster">
  <a:themeElements>
    <a:clrScheme name="IPCC_ColourPalette">
      <a:dk1>
        <a:srgbClr val="000000"/>
      </a:dk1>
      <a:lt1>
        <a:srgbClr val="FFFFFF"/>
      </a:lt1>
      <a:dk2>
        <a:srgbClr val="5492CD"/>
      </a:dk2>
      <a:lt2>
        <a:srgbClr val="990002"/>
      </a:lt2>
      <a:accent1>
        <a:srgbClr val="7F7F7F"/>
      </a:accent1>
      <a:accent2>
        <a:srgbClr val="C8DEF4"/>
      </a:accent2>
      <a:accent3>
        <a:srgbClr val="E1C0BC"/>
      </a:accent3>
      <a:accent4>
        <a:srgbClr val="E8D4B2"/>
      </a:accent4>
      <a:accent5>
        <a:srgbClr val="C47900"/>
      </a:accent5>
      <a:accent6>
        <a:srgbClr val="EF550F"/>
      </a:accent6>
      <a:hlink>
        <a:srgbClr val="0000FF"/>
      </a:hlink>
      <a:folHlink>
        <a:srgbClr val="800080"/>
      </a:folHlink>
    </a:clrScheme>
    <a:fontScheme name="IPCC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18000" tIns="18000" rIns="18000" bIns="18000" rtlCol="0">
        <a:spAutoFit/>
      </a:bodyPr>
      <a:lstStyle>
        <a:defPPr>
          <a:defRPr sz="2000" baseline="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WGIAR5_PresentationTemplate_Final</Template>
  <TotalTime>12</TotalTime>
  <Words>662</Words>
  <Application>Microsoft Office PowerPoint</Application>
  <PresentationFormat>On-screen Show (4:3)</PresentationFormat>
  <Paragraphs>67</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WGIAR5_PresentationTemplate_Final</vt:lpstr>
      <vt:lpstr>PresentationSlideMaster</vt:lpstr>
      <vt:lpstr>PowerPoint Presentation</vt:lpstr>
      <vt:lpstr>IPCC reports are the result of extensive work of many scientists from around the world.</vt:lpstr>
      <vt:lpstr>PowerPoint Presentation</vt:lpstr>
      <vt:lpstr>GHG emissions accelerate despite reduction efforts. Most emission growth is CO2 from fossil fuel combustion.</vt:lpstr>
      <vt:lpstr>Cumulative CO2 emissions have more than doubled  since 1970.</vt:lpstr>
      <vt:lpstr>Regional patterns of GHG emissions are shifting along with changes in the world economy.</vt:lpstr>
      <vt:lpstr>National per‐capita GHG emissions are highly variable within and between income groups.</vt:lpstr>
      <vt:lpstr>A growing share of CO2 emissions from fossil fuel combustion and industrial processes in low and middle income countries has been released in the production of goods and services exported, notably from upper‐middle income countries to high income countries. </vt:lpstr>
      <vt:lpstr>GHG emissions rise with growth in GDP and population; long-standing trend of decarbonisation of energy reversed.</vt:lpstr>
      <vt:lpstr>Without more mitigation, global mean surface temperature might increase by 3.7° to 4.8°C over the 21st century.</vt:lpstr>
      <vt:lpstr>PowerPoint Presentation</vt:lpstr>
      <vt:lpstr>Delaying mitigation is estimated to increase the difficulty and narrow the options for limiting warming to 2°C.</vt:lpstr>
      <vt:lpstr>Estimates for mitigation costs vary widely.</vt:lpstr>
      <vt:lpstr>Mitigation can result in large co-benefits for human health and other societal goals.</vt:lpstr>
      <vt:lpstr>Mitigation requires changes throughout the economy. Efforts in one sector determine mitigation efforts in others.</vt:lpstr>
      <vt:lpstr>Substantial reductions in emissions would require large changes in investment patterns.</vt:lpstr>
      <vt:lpstr>Since AR4, there has been an increased focus on policies designed to integrate multiple objectives, increase co-benefits and reduce adverse side-effects.</vt:lpstr>
      <vt:lpstr>Climate change is a global commons problem that implies the need for international cooperation.</vt:lpstr>
      <vt:lpstr>Effective mitigation will not be achieved if individual agents advance their own interests independently. </vt:lpstr>
      <vt:lpstr>Least-cost mitigation scenarios rely on strong institutions.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Steffen Brunner</dc:creator>
  <cp:lastModifiedBy>Patrick Eickemeier</cp:lastModifiedBy>
  <cp:revision>67</cp:revision>
  <dcterms:created xsi:type="dcterms:W3CDTF">2014-03-26T10:57:28Z</dcterms:created>
  <dcterms:modified xsi:type="dcterms:W3CDTF">2014-04-14T10:22:31Z</dcterms:modified>
</cp:coreProperties>
</file>